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66" r:id="rId3"/>
    <p:sldMasterId id="2147483670" r:id="rId4"/>
    <p:sldMasterId id="2147483682" r:id="rId5"/>
    <p:sldMasterId id="2147483689" r:id="rId6"/>
    <p:sldMasterId id="2147483691" r:id="rId7"/>
    <p:sldMasterId id="2147483697" r:id="rId8"/>
  </p:sldMasterIdLst>
  <p:notesMasterIdLst>
    <p:notesMasterId r:id="rId373"/>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 id="510" r:id="rId263"/>
    <p:sldId id="511" r:id="rId264"/>
    <p:sldId id="512" r:id="rId265"/>
    <p:sldId id="513" r:id="rId266"/>
    <p:sldId id="514" r:id="rId267"/>
    <p:sldId id="515" r:id="rId268"/>
    <p:sldId id="516" r:id="rId269"/>
    <p:sldId id="517" r:id="rId270"/>
    <p:sldId id="518" r:id="rId271"/>
    <p:sldId id="519" r:id="rId272"/>
    <p:sldId id="520" r:id="rId273"/>
    <p:sldId id="521" r:id="rId274"/>
    <p:sldId id="522" r:id="rId275"/>
    <p:sldId id="523" r:id="rId276"/>
    <p:sldId id="524" r:id="rId277"/>
    <p:sldId id="525" r:id="rId278"/>
    <p:sldId id="526" r:id="rId279"/>
    <p:sldId id="527" r:id="rId280"/>
    <p:sldId id="528" r:id="rId281"/>
    <p:sldId id="529" r:id="rId282"/>
    <p:sldId id="530" r:id="rId283"/>
    <p:sldId id="531" r:id="rId284"/>
    <p:sldId id="532" r:id="rId285"/>
    <p:sldId id="533" r:id="rId286"/>
    <p:sldId id="534" r:id="rId287"/>
    <p:sldId id="535" r:id="rId288"/>
    <p:sldId id="536" r:id="rId289"/>
    <p:sldId id="537" r:id="rId290"/>
    <p:sldId id="538" r:id="rId291"/>
    <p:sldId id="539" r:id="rId292"/>
    <p:sldId id="540" r:id="rId293"/>
    <p:sldId id="541" r:id="rId294"/>
    <p:sldId id="542" r:id="rId295"/>
    <p:sldId id="543" r:id="rId296"/>
    <p:sldId id="544" r:id="rId297"/>
    <p:sldId id="545" r:id="rId298"/>
    <p:sldId id="546" r:id="rId299"/>
    <p:sldId id="547" r:id="rId300"/>
    <p:sldId id="548" r:id="rId301"/>
    <p:sldId id="549" r:id="rId302"/>
    <p:sldId id="550" r:id="rId303"/>
    <p:sldId id="551" r:id="rId304"/>
    <p:sldId id="552" r:id="rId305"/>
    <p:sldId id="553" r:id="rId306"/>
    <p:sldId id="554" r:id="rId307"/>
    <p:sldId id="555" r:id="rId308"/>
    <p:sldId id="556" r:id="rId309"/>
    <p:sldId id="557" r:id="rId310"/>
    <p:sldId id="558" r:id="rId311"/>
    <p:sldId id="559" r:id="rId312"/>
    <p:sldId id="560" r:id="rId313"/>
    <p:sldId id="561" r:id="rId314"/>
    <p:sldId id="562" r:id="rId315"/>
    <p:sldId id="563" r:id="rId316"/>
    <p:sldId id="564" r:id="rId317"/>
    <p:sldId id="565" r:id="rId318"/>
    <p:sldId id="566" r:id="rId319"/>
    <p:sldId id="567" r:id="rId320"/>
    <p:sldId id="568" r:id="rId321"/>
    <p:sldId id="569" r:id="rId322"/>
    <p:sldId id="570" r:id="rId323"/>
    <p:sldId id="571" r:id="rId324"/>
    <p:sldId id="572" r:id="rId325"/>
    <p:sldId id="573" r:id="rId326"/>
    <p:sldId id="574" r:id="rId327"/>
    <p:sldId id="575" r:id="rId328"/>
    <p:sldId id="576" r:id="rId329"/>
    <p:sldId id="577" r:id="rId330"/>
    <p:sldId id="578" r:id="rId331"/>
    <p:sldId id="579" r:id="rId332"/>
    <p:sldId id="580" r:id="rId333"/>
    <p:sldId id="581" r:id="rId334"/>
    <p:sldId id="582" r:id="rId335"/>
    <p:sldId id="583" r:id="rId336"/>
    <p:sldId id="584" r:id="rId337"/>
    <p:sldId id="585" r:id="rId338"/>
    <p:sldId id="586" r:id="rId339"/>
    <p:sldId id="587" r:id="rId340"/>
    <p:sldId id="588" r:id="rId341"/>
    <p:sldId id="589" r:id="rId342"/>
    <p:sldId id="590" r:id="rId343"/>
    <p:sldId id="591" r:id="rId344"/>
    <p:sldId id="592" r:id="rId345"/>
    <p:sldId id="593" r:id="rId346"/>
    <p:sldId id="594" r:id="rId347"/>
    <p:sldId id="595" r:id="rId348"/>
    <p:sldId id="596" r:id="rId349"/>
    <p:sldId id="597" r:id="rId350"/>
    <p:sldId id="598" r:id="rId351"/>
    <p:sldId id="599" r:id="rId352"/>
    <p:sldId id="600" r:id="rId353"/>
    <p:sldId id="601" r:id="rId354"/>
    <p:sldId id="602" r:id="rId355"/>
    <p:sldId id="603" r:id="rId356"/>
    <p:sldId id="604" r:id="rId357"/>
    <p:sldId id="605" r:id="rId358"/>
    <p:sldId id="606" r:id="rId359"/>
    <p:sldId id="607" r:id="rId360"/>
    <p:sldId id="608" r:id="rId361"/>
    <p:sldId id="609" r:id="rId362"/>
    <p:sldId id="610" r:id="rId363"/>
    <p:sldId id="611" r:id="rId364"/>
    <p:sldId id="612" r:id="rId365"/>
    <p:sldId id="613" r:id="rId366"/>
    <p:sldId id="614" r:id="rId367"/>
    <p:sldId id="615" r:id="rId368"/>
    <p:sldId id="616" r:id="rId369"/>
    <p:sldId id="617" r:id="rId370"/>
    <p:sldId id="618" r:id="rId371"/>
    <p:sldId id="619" r:id="rId372"/>
  </p:sldIdLst>
  <p:sldSz cx="9144000" cy="6858000" type="screen4x3"/>
  <p:notesSz cx="6858000" cy="9144000"/>
  <p:embeddedFontLst>
    <p:embeddedFont>
      <p:font typeface="Arimo" panose="020B0604020202020204" charset="0"/>
      <p:regular r:id="rId374"/>
      <p:bold r:id="rId375"/>
      <p:italic r:id="rId376"/>
      <p:boldItalic r:id="rId377"/>
    </p:embeddedFont>
    <p:embeddedFont>
      <p:font typeface="Calibri" panose="020F0502020204030204" pitchFamily="34" charset="0"/>
      <p:regular r:id="rId378"/>
      <p:bold r:id="rId379"/>
      <p:italic r:id="rId380"/>
      <p:boldItalic r:id="rId381"/>
    </p:embeddedFont>
    <p:embeddedFont>
      <p:font typeface="Constantia" panose="02030602050306030303" pitchFamily="18" charset="0"/>
      <p:regular r:id="rId382"/>
      <p:bold r:id="rId383"/>
      <p:italic r:id="rId384"/>
      <p:boldItalic r:id="rId385"/>
    </p:embeddedFont>
    <p:embeddedFont>
      <p:font typeface="Corbel" panose="020B0503020204020204" pitchFamily="34" charset="0"/>
      <p:regular r:id="rId386"/>
      <p:bold r:id="rId387"/>
      <p:italic r:id="rId388"/>
      <p:boldItalic r:id="rId389"/>
    </p:embeddedFont>
    <p:embeddedFont>
      <p:font typeface="Georgia" panose="02040502050405020303" pitchFamily="18" charset="0"/>
      <p:regular r:id="rId390"/>
      <p:bold r:id="rId391"/>
      <p:italic r:id="rId392"/>
      <p:boldItalic r:id="rId393"/>
    </p:embeddedFont>
    <p:embeddedFont>
      <p:font typeface="Libre Baskerville" panose="02000000000000000000" pitchFamily="2" charset="0"/>
      <p:regular r:id="rId394"/>
      <p:bold r:id="rId395"/>
      <p:italic r:id="rId396"/>
    </p:embeddedFont>
    <p:embeddedFont>
      <p:font typeface="Montserrat" panose="00000500000000000000" pitchFamily="2" charset="0"/>
      <p:regular r:id="rId397"/>
      <p:bold r:id="rId398"/>
      <p:italic r:id="rId399"/>
      <p:boldItalic r:id="rId400"/>
    </p:embeddedFont>
    <p:embeddedFont>
      <p:font typeface="Nunito" pitchFamily="2" charset="0"/>
      <p:regular r:id="rId401"/>
      <p:bold r:id="rId402"/>
      <p:italic r:id="rId403"/>
      <p:boldItalic r:id="rId404"/>
    </p:embeddedFont>
    <p:embeddedFont>
      <p:font typeface="Roboto" panose="02000000000000000000" pitchFamily="2" charset="0"/>
      <p:regular r:id="rId405"/>
      <p:bold r:id="rId406"/>
      <p:italic r:id="rId407"/>
      <p:boldItalic r:id="rId408"/>
    </p:embeddedFont>
    <p:embeddedFont>
      <p:font typeface="Rockwell" panose="02060603020205020403" pitchFamily="18" charset="0"/>
      <p:regular r:id="rId409"/>
      <p:bold r:id="rId410"/>
      <p:italic r:id="rId411"/>
      <p:boldItalic r:id="rId412"/>
    </p:embeddedFont>
    <p:embeddedFont>
      <p:font typeface="Tahoma" panose="020B0604030504040204" pitchFamily="34" charset="0"/>
      <p:regular r:id="rId413"/>
      <p:bold r:id="rId414"/>
    </p:embeddedFont>
    <p:embeddedFont>
      <p:font typeface="Times" panose="02020603050405020304" pitchFamily="18" charset="0"/>
      <p:regular r:id="rId415"/>
      <p:bold r:id="rId416"/>
      <p:italic r:id="rId417"/>
      <p:boldItalic r:id="rId418"/>
    </p:embeddedFont>
    <p:embeddedFont>
      <p:font typeface="Verdana" panose="020B0604030504040204" pitchFamily="34" charset="0"/>
      <p:regular r:id="rId419"/>
      <p:bold r:id="rId420"/>
      <p:italic r:id="rId421"/>
      <p:boldItalic r:id="rId4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3" roundtripDataSignature="AMtx7mhCOFKzfjVrcUBygpksl901vGQo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F48EDF-C2BC-49F5-A3DD-18718C02911A}">
  <a:tblStyle styleId="{A0F48EDF-C2BC-49F5-A3DD-18718C02911A}" styleName="Table_0">
    <a:wholeTbl>
      <a:tcTxStyle b="off" i="off">
        <a:font>
          <a:latin typeface="Century Schoolbook"/>
          <a:ea typeface="Century Schoolbook"/>
          <a:cs typeface="Century School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DE7"/>
          </a:solidFill>
        </a:fill>
      </a:tcStyle>
    </a:wholeTbl>
    <a:band1H>
      <a:tcTxStyle b="off" i="off"/>
      <a:tcStyle>
        <a:tcBdr/>
        <a:fill>
          <a:solidFill>
            <a:srgbClr val="FFD8CC"/>
          </a:solidFill>
        </a:fill>
      </a:tcStyle>
    </a:band1H>
    <a:band2H>
      <a:tcTxStyle b="off" i="off"/>
      <a:tcStyle>
        <a:tcBdr/>
      </a:tcStyle>
    </a:band2H>
    <a:band1V>
      <a:tcTxStyle b="off" i="off"/>
      <a:tcStyle>
        <a:tcBdr/>
        <a:fill>
          <a:solidFill>
            <a:srgbClr val="FFD8CC"/>
          </a:solidFill>
        </a:fill>
      </a:tcStyle>
    </a:band1V>
    <a:band2V>
      <a:tcTxStyle b="off" i="off"/>
      <a:tcStyle>
        <a:tcBdr/>
      </a:tcStyle>
    </a:band2V>
    <a:lastCol>
      <a:tcTxStyle b="on" i="off">
        <a:font>
          <a:latin typeface="Century Schoolbook"/>
          <a:ea typeface="Century Schoolbook"/>
          <a:cs typeface="Century Schoolbook"/>
        </a:font>
        <a:schemeClr val="lt1"/>
      </a:tcTxStyle>
      <a:tcStyle>
        <a:tcBdr/>
        <a:fill>
          <a:solidFill>
            <a:schemeClr val="accent1"/>
          </a:solidFill>
        </a:fill>
      </a:tcStyle>
    </a:lastCol>
    <a:firstCol>
      <a:tcTxStyle b="on" i="off">
        <a:font>
          <a:latin typeface="Century Schoolbook"/>
          <a:ea typeface="Century Schoolbook"/>
          <a:cs typeface="Century Schoolbook"/>
        </a:font>
        <a:schemeClr val="lt1"/>
      </a:tcTxStyle>
      <a:tcStyle>
        <a:tcBdr/>
        <a:fill>
          <a:solidFill>
            <a:schemeClr val="accent1"/>
          </a:solidFill>
        </a:fill>
      </a:tcStyle>
    </a:firstCol>
    <a:lastRow>
      <a:tcTxStyle b="on" i="off">
        <a:font>
          <a:latin typeface="Century Schoolbook"/>
          <a:ea typeface="Century Schoolbook"/>
          <a:cs typeface="Century School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entury Schoolbook"/>
          <a:ea typeface="Century Schoolbook"/>
          <a:cs typeface="Century School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8BD4B2B3-967D-44E1-88B4-ACBC144D6A6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6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slide" Target="slides/slide291.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324" Type="http://schemas.openxmlformats.org/officeDocument/2006/relationships/slide" Target="slides/slide316.xml"/><Relationship Id="rId366" Type="http://schemas.openxmlformats.org/officeDocument/2006/relationships/slide" Target="slides/slide358.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335" Type="http://schemas.openxmlformats.org/officeDocument/2006/relationships/slide" Target="slides/slide327.xml"/><Relationship Id="rId377" Type="http://schemas.openxmlformats.org/officeDocument/2006/relationships/font" Target="fonts/font4.fntdata"/><Relationship Id="rId5" Type="http://schemas.openxmlformats.org/officeDocument/2006/relationships/slideMaster" Target="slideMasters/slideMaster5.xml"/><Relationship Id="rId181" Type="http://schemas.openxmlformats.org/officeDocument/2006/relationships/slide" Target="slides/slide173.xml"/><Relationship Id="rId237" Type="http://schemas.openxmlformats.org/officeDocument/2006/relationships/slide" Target="slides/slide229.xml"/><Relationship Id="rId402" Type="http://schemas.openxmlformats.org/officeDocument/2006/relationships/font" Target="fonts/font29.fntdata"/><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openxmlformats.org/officeDocument/2006/relationships/slide" Target="slides/slide282.xml"/><Relationship Id="rId304" Type="http://schemas.openxmlformats.org/officeDocument/2006/relationships/slide" Target="slides/slide296.xml"/><Relationship Id="rId346" Type="http://schemas.openxmlformats.org/officeDocument/2006/relationships/slide" Target="slides/slide338.xml"/><Relationship Id="rId388" Type="http://schemas.openxmlformats.org/officeDocument/2006/relationships/font" Target="fonts/font15.fntdata"/><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413" Type="http://schemas.openxmlformats.org/officeDocument/2006/relationships/font" Target="fonts/font40.fntdata"/><Relationship Id="rId248" Type="http://schemas.openxmlformats.org/officeDocument/2006/relationships/slide" Target="slides/slide240.xml"/><Relationship Id="rId12" Type="http://schemas.openxmlformats.org/officeDocument/2006/relationships/slide" Target="slides/slide4.xml"/><Relationship Id="rId108" Type="http://schemas.openxmlformats.org/officeDocument/2006/relationships/slide" Target="slides/slide100.xml"/><Relationship Id="rId315" Type="http://schemas.openxmlformats.org/officeDocument/2006/relationships/slide" Target="slides/slide307.xml"/><Relationship Id="rId357" Type="http://schemas.openxmlformats.org/officeDocument/2006/relationships/slide" Target="slides/slide349.xml"/><Relationship Id="rId54" Type="http://schemas.openxmlformats.org/officeDocument/2006/relationships/slide" Target="slides/slide46.xml"/><Relationship Id="rId96" Type="http://schemas.openxmlformats.org/officeDocument/2006/relationships/slide" Target="slides/slide88.xml"/><Relationship Id="rId161" Type="http://schemas.openxmlformats.org/officeDocument/2006/relationships/slide" Target="slides/slide153.xml"/><Relationship Id="rId217" Type="http://schemas.openxmlformats.org/officeDocument/2006/relationships/slide" Target="slides/slide209.xml"/><Relationship Id="rId399" Type="http://schemas.openxmlformats.org/officeDocument/2006/relationships/font" Target="fonts/font26.fntdata"/><Relationship Id="rId259" Type="http://schemas.openxmlformats.org/officeDocument/2006/relationships/slide" Target="slides/slide251.xml"/><Relationship Id="rId424" Type="http://schemas.openxmlformats.org/officeDocument/2006/relationships/presProps" Target="presProps.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326" Type="http://schemas.openxmlformats.org/officeDocument/2006/relationships/slide" Target="slides/slide318.xml"/><Relationship Id="rId65" Type="http://schemas.openxmlformats.org/officeDocument/2006/relationships/slide" Target="slides/slide57.xml"/><Relationship Id="rId130" Type="http://schemas.openxmlformats.org/officeDocument/2006/relationships/slide" Target="slides/slide122.xml"/><Relationship Id="rId368" Type="http://schemas.openxmlformats.org/officeDocument/2006/relationships/slide" Target="slides/slide360.xml"/><Relationship Id="rId172" Type="http://schemas.openxmlformats.org/officeDocument/2006/relationships/slide" Target="slides/slide164.xml"/><Relationship Id="rId228" Type="http://schemas.openxmlformats.org/officeDocument/2006/relationships/slide" Target="slides/slide220.xml"/><Relationship Id="rId281" Type="http://schemas.openxmlformats.org/officeDocument/2006/relationships/slide" Target="slides/slide273.xml"/><Relationship Id="rId337" Type="http://schemas.openxmlformats.org/officeDocument/2006/relationships/slide" Target="slides/slide329.xml"/><Relationship Id="rId34" Type="http://schemas.openxmlformats.org/officeDocument/2006/relationships/slide" Target="slides/slide26.xml"/><Relationship Id="rId76" Type="http://schemas.openxmlformats.org/officeDocument/2006/relationships/slide" Target="slides/slide68.xml"/><Relationship Id="rId141" Type="http://schemas.openxmlformats.org/officeDocument/2006/relationships/slide" Target="slides/slide133.xml"/><Relationship Id="rId379" Type="http://schemas.openxmlformats.org/officeDocument/2006/relationships/font" Target="fonts/font6.fntdata"/><Relationship Id="rId7" Type="http://schemas.openxmlformats.org/officeDocument/2006/relationships/slideMaster" Target="slideMasters/slideMaster7.xml"/><Relationship Id="rId183" Type="http://schemas.openxmlformats.org/officeDocument/2006/relationships/slide" Target="slides/slide175.xml"/><Relationship Id="rId239" Type="http://schemas.openxmlformats.org/officeDocument/2006/relationships/slide" Target="slides/slide231.xml"/><Relationship Id="rId390" Type="http://schemas.openxmlformats.org/officeDocument/2006/relationships/font" Target="fonts/font17.fntdata"/><Relationship Id="rId404" Type="http://schemas.openxmlformats.org/officeDocument/2006/relationships/font" Target="fonts/font31.fntdata"/><Relationship Id="rId250" Type="http://schemas.openxmlformats.org/officeDocument/2006/relationships/slide" Target="slides/slide242.xml"/><Relationship Id="rId292" Type="http://schemas.openxmlformats.org/officeDocument/2006/relationships/slide" Target="slides/slide284.xml"/><Relationship Id="rId306" Type="http://schemas.openxmlformats.org/officeDocument/2006/relationships/slide" Target="slides/slide298.xml"/><Relationship Id="rId45" Type="http://schemas.openxmlformats.org/officeDocument/2006/relationships/slide" Target="slides/slide37.xml"/><Relationship Id="rId87" Type="http://schemas.openxmlformats.org/officeDocument/2006/relationships/slide" Target="slides/slide79.xml"/><Relationship Id="rId110" Type="http://schemas.openxmlformats.org/officeDocument/2006/relationships/slide" Target="slides/slide102.xml"/><Relationship Id="rId348" Type="http://schemas.openxmlformats.org/officeDocument/2006/relationships/slide" Target="slides/slide340.xml"/><Relationship Id="rId152" Type="http://schemas.openxmlformats.org/officeDocument/2006/relationships/slide" Target="slides/slide144.xml"/><Relationship Id="rId194" Type="http://schemas.openxmlformats.org/officeDocument/2006/relationships/slide" Target="slides/slide186.xml"/><Relationship Id="rId208" Type="http://schemas.openxmlformats.org/officeDocument/2006/relationships/slide" Target="slides/slide200.xml"/><Relationship Id="rId415" Type="http://schemas.openxmlformats.org/officeDocument/2006/relationships/font" Target="fonts/font42.fntdata"/><Relationship Id="rId261" Type="http://schemas.openxmlformats.org/officeDocument/2006/relationships/slide" Target="slides/slide253.xml"/><Relationship Id="rId14" Type="http://schemas.openxmlformats.org/officeDocument/2006/relationships/slide" Target="slides/slide6.xml"/><Relationship Id="rId56" Type="http://schemas.openxmlformats.org/officeDocument/2006/relationships/slide" Target="slides/slide48.xml"/><Relationship Id="rId317" Type="http://schemas.openxmlformats.org/officeDocument/2006/relationships/slide" Target="slides/slide309.xml"/><Relationship Id="rId359" Type="http://schemas.openxmlformats.org/officeDocument/2006/relationships/slide" Target="slides/slide351.xml"/><Relationship Id="rId98" Type="http://schemas.openxmlformats.org/officeDocument/2006/relationships/slide" Target="slides/slide90.xml"/><Relationship Id="rId121" Type="http://schemas.openxmlformats.org/officeDocument/2006/relationships/slide" Target="slides/slide113.xml"/><Relationship Id="rId163" Type="http://schemas.openxmlformats.org/officeDocument/2006/relationships/slide" Target="slides/slide155.xml"/><Relationship Id="rId219" Type="http://schemas.openxmlformats.org/officeDocument/2006/relationships/slide" Target="slides/slide211.xml"/><Relationship Id="rId370" Type="http://schemas.openxmlformats.org/officeDocument/2006/relationships/slide" Target="slides/slide362.xml"/><Relationship Id="rId426" Type="http://schemas.openxmlformats.org/officeDocument/2006/relationships/theme" Target="theme/theme1.xml"/><Relationship Id="rId230" Type="http://schemas.openxmlformats.org/officeDocument/2006/relationships/slide" Target="slides/slide222.xml"/><Relationship Id="rId25" Type="http://schemas.openxmlformats.org/officeDocument/2006/relationships/slide" Target="slides/slide17.xml"/><Relationship Id="rId67" Type="http://schemas.openxmlformats.org/officeDocument/2006/relationships/slide" Target="slides/slide59.xml"/><Relationship Id="rId272" Type="http://schemas.openxmlformats.org/officeDocument/2006/relationships/slide" Target="slides/slide264.xml"/><Relationship Id="rId328" Type="http://schemas.openxmlformats.org/officeDocument/2006/relationships/slide" Target="slides/slide320.xml"/><Relationship Id="rId132" Type="http://schemas.openxmlformats.org/officeDocument/2006/relationships/slide" Target="slides/slide124.xml"/><Relationship Id="rId174" Type="http://schemas.openxmlformats.org/officeDocument/2006/relationships/slide" Target="slides/slide166.xml"/><Relationship Id="rId381" Type="http://schemas.openxmlformats.org/officeDocument/2006/relationships/font" Target="fonts/font8.fntdata"/><Relationship Id="rId241" Type="http://schemas.openxmlformats.org/officeDocument/2006/relationships/slide" Target="slides/slide233.xml"/><Relationship Id="rId36" Type="http://schemas.openxmlformats.org/officeDocument/2006/relationships/slide" Target="slides/slide28.xml"/><Relationship Id="rId283" Type="http://schemas.openxmlformats.org/officeDocument/2006/relationships/slide" Target="slides/slide275.xml"/><Relationship Id="rId339" Type="http://schemas.openxmlformats.org/officeDocument/2006/relationships/slide" Target="slides/slide331.xml"/><Relationship Id="rId78" Type="http://schemas.openxmlformats.org/officeDocument/2006/relationships/slide" Target="slides/slide70.xml"/><Relationship Id="rId101" Type="http://schemas.openxmlformats.org/officeDocument/2006/relationships/slide" Target="slides/slide93.xml"/><Relationship Id="rId143" Type="http://schemas.openxmlformats.org/officeDocument/2006/relationships/slide" Target="slides/slide135.xml"/><Relationship Id="rId185" Type="http://schemas.openxmlformats.org/officeDocument/2006/relationships/slide" Target="slides/slide177.xml"/><Relationship Id="rId350" Type="http://schemas.openxmlformats.org/officeDocument/2006/relationships/slide" Target="slides/slide342.xml"/><Relationship Id="rId406" Type="http://schemas.openxmlformats.org/officeDocument/2006/relationships/font" Target="fonts/font33.fntdata"/><Relationship Id="rId9" Type="http://schemas.openxmlformats.org/officeDocument/2006/relationships/slide" Target="slides/slide1.xml"/><Relationship Id="rId210" Type="http://schemas.openxmlformats.org/officeDocument/2006/relationships/slide" Target="slides/slide202.xml"/><Relationship Id="rId392" Type="http://schemas.openxmlformats.org/officeDocument/2006/relationships/font" Target="fonts/font19.fntdata"/><Relationship Id="rId252" Type="http://schemas.openxmlformats.org/officeDocument/2006/relationships/slide" Target="slides/slide244.xml"/><Relationship Id="rId294" Type="http://schemas.openxmlformats.org/officeDocument/2006/relationships/slide" Target="slides/slide286.xml"/><Relationship Id="rId308" Type="http://schemas.openxmlformats.org/officeDocument/2006/relationships/slide" Target="slides/slide300.xml"/><Relationship Id="rId47" Type="http://schemas.openxmlformats.org/officeDocument/2006/relationships/slide" Target="slides/slide39.xml"/><Relationship Id="rId89" Type="http://schemas.openxmlformats.org/officeDocument/2006/relationships/slide" Target="slides/slide81.xml"/><Relationship Id="rId112" Type="http://schemas.openxmlformats.org/officeDocument/2006/relationships/slide" Target="slides/slide104.xml"/><Relationship Id="rId154" Type="http://schemas.openxmlformats.org/officeDocument/2006/relationships/slide" Target="slides/slide146.xml"/><Relationship Id="rId361" Type="http://schemas.openxmlformats.org/officeDocument/2006/relationships/slide" Target="slides/slide353.xml"/><Relationship Id="rId196" Type="http://schemas.openxmlformats.org/officeDocument/2006/relationships/slide" Target="slides/slide188.xml"/><Relationship Id="rId417" Type="http://schemas.openxmlformats.org/officeDocument/2006/relationships/font" Target="fonts/font44.fntdata"/><Relationship Id="rId16" Type="http://schemas.openxmlformats.org/officeDocument/2006/relationships/slide" Target="slides/slide8.xml"/><Relationship Id="rId221" Type="http://schemas.openxmlformats.org/officeDocument/2006/relationships/slide" Target="slides/slide213.xml"/><Relationship Id="rId263" Type="http://schemas.openxmlformats.org/officeDocument/2006/relationships/slide" Target="slides/slide255.xml"/><Relationship Id="rId319" Type="http://schemas.openxmlformats.org/officeDocument/2006/relationships/slide" Target="slides/slide311.xml"/><Relationship Id="rId58" Type="http://schemas.openxmlformats.org/officeDocument/2006/relationships/slide" Target="slides/slide50.xml"/><Relationship Id="rId123" Type="http://schemas.openxmlformats.org/officeDocument/2006/relationships/slide" Target="slides/slide115.xml"/><Relationship Id="rId330" Type="http://schemas.openxmlformats.org/officeDocument/2006/relationships/slide" Target="slides/slide322.xml"/><Relationship Id="rId165" Type="http://schemas.openxmlformats.org/officeDocument/2006/relationships/slide" Target="slides/slide157.xml"/><Relationship Id="rId372" Type="http://schemas.openxmlformats.org/officeDocument/2006/relationships/slide" Target="slides/slide364.xml"/><Relationship Id="rId232" Type="http://schemas.openxmlformats.org/officeDocument/2006/relationships/slide" Target="slides/slide224.xml"/><Relationship Id="rId274" Type="http://schemas.openxmlformats.org/officeDocument/2006/relationships/slide" Target="slides/slide266.xml"/><Relationship Id="rId27" Type="http://schemas.openxmlformats.org/officeDocument/2006/relationships/slide" Target="slides/slide19.xml"/><Relationship Id="rId69" Type="http://schemas.openxmlformats.org/officeDocument/2006/relationships/slide" Target="slides/slide61.xml"/><Relationship Id="rId134" Type="http://schemas.openxmlformats.org/officeDocument/2006/relationships/slide" Target="slides/slide126.xml"/><Relationship Id="rId80" Type="http://schemas.openxmlformats.org/officeDocument/2006/relationships/slide" Target="slides/slide72.xml"/><Relationship Id="rId176" Type="http://schemas.openxmlformats.org/officeDocument/2006/relationships/slide" Target="slides/slide168.xml"/><Relationship Id="rId341" Type="http://schemas.openxmlformats.org/officeDocument/2006/relationships/slide" Target="slides/slide333.xml"/><Relationship Id="rId383" Type="http://schemas.openxmlformats.org/officeDocument/2006/relationships/font" Target="fonts/font10.fntdata"/><Relationship Id="rId201" Type="http://schemas.openxmlformats.org/officeDocument/2006/relationships/slide" Target="slides/slide193.xml"/><Relationship Id="rId243" Type="http://schemas.openxmlformats.org/officeDocument/2006/relationships/slide" Target="slides/slide235.xml"/><Relationship Id="rId285" Type="http://schemas.openxmlformats.org/officeDocument/2006/relationships/slide" Target="slides/slide277.xml"/><Relationship Id="rId38" Type="http://schemas.openxmlformats.org/officeDocument/2006/relationships/slide" Target="slides/slide30.xml"/><Relationship Id="rId103" Type="http://schemas.openxmlformats.org/officeDocument/2006/relationships/slide" Target="slides/slide95.xml"/><Relationship Id="rId310" Type="http://schemas.openxmlformats.org/officeDocument/2006/relationships/slide" Target="slides/slide302.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331" Type="http://schemas.openxmlformats.org/officeDocument/2006/relationships/slide" Target="slides/slide323.xml"/><Relationship Id="rId352" Type="http://schemas.openxmlformats.org/officeDocument/2006/relationships/slide" Target="slides/slide344.xml"/><Relationship Id="rId373" Type="http://schemas.openxmlformats.org/officeDocument/2006/relationships/notesMaster" Target="notesMasters/notesMaster1.xml"/><Relationship Id="rId394" Type="http://schemas.openxmlformats.org/officeDocument/2006/relationships/font" Target="fonts/font21.fntdata"/><Relationship Id="rId408" Type="http://schemas.openxmlformats.org/officeDocument/2006/relationships/font" Target="fonts/font35.fntdata"/><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296" Type="http://schemas.openxmlformats.org/officeDocument/2006/relationships/slide" Target="slides/slide288.xml"/><Relationship Id="rId300" Type="http://schemas.openxmlformats.org/officeDocument/2006/relationships/slide" Target="slides/slide292.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321" Type="http://schemas.openxmlformats.org/officeDocument/2006/relationships/slide" Target="slides/slide313.xml"/><Relationship Id="rId342" Type="http://schemas.openxmlformats.org/officeDocument/2006/relationships/slide" Target="slides/slide334.xml"/><Relationship Id="rId363" Type="http://schemas.openxmlformats.org/officeDocument/2006/relationships/slide" Target="slides/slide355.xml"/><Relationship Id="rId384" Type="http://schemas.openxmlformats.org/officeDocument/2006/relationships/font" Target="fonts/font11.fntdata"/><Relationship Id="rId419" Type="http://schemas.openxmlformats.org/officeDocument/2006/relationships/font" Target="fonts/font46.fntdata"/><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311" Type="http://schemas.openxmlformats.org/officeDocument/2006/relationships/slide" Target="slides/slide303.xml"/><Relationship Id="rId332" Type="http://schemas.openxmlformats.org/officeDocument/2006/relationships/slide" Target="slides/slide324.xml"/><Relationship Id="rId353" Type="http://schemas.openxmlformats.org/officeDocument/2006/relationships/slide" Target="slides/slide345.xml"/><Relationship Id="rId374" Type="http://schemas.openxmlformats.org/officeDocument/2006/relationships/font" Target="fonts/font1.fntdata"/><Relationship Id="rId395" Type="http://schemas.openxmlformats.org/officeDocument/2006/relationships/font" Target="fonts/font22.fntdata"/><Relationship Id="rId409" Type="http://schemas.openxmlformats.org/officeDocument/2006/relationships/font" Target="fonts/font36.fntdata"/><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420" Type="http://schemas.openxmlformats.org/officeDocument/2006/relationships/font" Target="fonts/font47.fntdata"/><Relationship Id="rId2" Type="http://schemas.openxmlformats.org/officeDocument/2006/relationships/slideMaster" Target="slideMasters/slideMaster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297" Type="http://schemas.openxmlformats.org/officeDocument/2006/relationships/slide" Target="slides/slide289.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301" Type="http://schemas.openxmlformats.org/officeDocument/2006/relationships/slide" Target="slides/slide293.xml"/><Relationship Id="rId322" Type="http://schemas.openxmlformats.org/officeDocument/2006/relationships/slide" Target="slides/slide314.xml"/><Relationship Id="rId343" Type="http://schemas.openxmlformats.org/officeDocument/2006/relationships/slide" Target="slides/slide335.xml"/><Relationship Id="rId364" Type="http://schemas.openxmlformats.org/officeDocument/2006/relationships/slide" Target="slides/slide356.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385" Type="http://schemas.openxmlformats.org/officeDocument/2006/relationships/font" Target="fonts/font12.fntdata"/><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slide" Target="slides/slide279.xml"/><Relationship Id="rId410" Type="http://schemas.openxmlformats.org/officeDocument/2006/relationships/font" Target="fonts/font37.fntdata"/><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312" Type="http://schemas.openxmlformats.org/officeDocument/2006/relationships/slide" Target="slides/slide304.xml"/><Relationship Id="rId333" Type="http://schemas.openxmlformats.org/officeDocument/2006/relationships/slide" Target="slides/slide325.xml"/><Relationship Id="rId354" Type="http://schemas.openxmlformats.org/officeDocument/2006/relationships/slide" Target="slides/slide346.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75" Type="http://schemas.openxmlformats.org/officeDocument/2006/relationships/font" Target="fonts/font2.fntdata"/><Relationship Id="rId396" Type="http://schemas.openxmlformats.org/officeDocument/2006/relationships/font" Target="fonts/font23.fntdata"/><Relationship Id="rId3" Type="http://schemas.openxmlformats.org/officeDocument/2006/relationships/slideMaster" Target="slideMasters/slideMaster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298" Type="http://schemas.openxmlformats.org/officeDocument/2006/relationships/slide" Target="slides/slide290.xml"/><Relationship Id="rId400" Type="http://schemas.openxmlformats.org/officeDocument/2006/relationships/font" Target="fonts/font27.fntdata"/><Relationship Id="rId421" Type="http://schemas.openxmlformats.org/officeDocument/2006/relationships/font" Target="fonts/font48.fntdata"/><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302" Type="http://schemas.openxmlformats.org/officeDocument/2006/relationships/slide" Target="slides/slide294.xml"/><Relationship Id="rId323" Type="http://schemas.openxmlformats.org/officeDocument/2006/relationships/slide" Target="slides/slide315.xml"/><Relationship Id="rId344" Type="http://schemas.openxmlformats.org/officeDocument/2006/relationships/slide" Target="slides/slide336.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365" Type="http://schemas.openxmlformats.org/officeDocument/2006/relationships/slide" Target="slides/slide357.xml"/><Relationship Id="rId386" Type="http://schemas.openxmlformats.org/officeDocument/2006/relationships/font" Target="fonts/font13.fntdata"/><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411" Type="http://schemas.openxmlformats.org/officeDocument/2006/relationships/font" Target="fonts/font38.fntdata"/><Relationship Id="rId106" Type="http://schemas.openxmlformats.org/officeDocument/2006/relationships/slide" Target="slides/slide98.xml"/><Relationship Id="rId127" Type="http://schemas.openxmlformats.org/officeDocument/2006/relationships/slide" Target="slides/slide119.xml"/><Relationship Id="rId313" Type="http://schemas.openxmlformats.org/officeDocument/2006/relationships/slide" Target="slides/slide305.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334" Type="http://schemas.openxmlformats.org/officeDocument/2006/relationships/slide" Target="slides/slide326.xml"/><Relationship Id="rId355" Type="http://schemas.openxmlformats.org/officeDocument/2006/relationships/slide" Target="slides/slide347.xml"/><Relationship Id="rId376" Type="http://schemas.openxmlformats.org/officeDocument/2006/relationships/font" Target="fonts/font3.fntdata"/><Relationship Id="rId397" Type="http://schemas.openxmlformats.org/officeDocument/2006/relationships/font" Target="fonts/font24.fntdata"/><Relationship Id="rId4" Type="http://schemas.openxmlformats.org/officeDocument/2006/relationships/slideMaster" Target="slideMasters/slideMaster4.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01" Type="http://schemas.openxmlformats.org/officeDocument/2006/relationships/font" Target="fonts/font28.fntdata"/><Relationship Id="rId422" Type="http://schemas.openxmlformats.org/officeDocument/2006/relationships/font" Target="fonts/font49.fntdata"/><Relationship Id="rId303" Type="http://schemas.openxmlformats.org/officeDocument/2006/relationships/slide" Target="slides/slide295.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345" Type="http://schemas.openxmlformats.org/officeDocument/2006/relationships/slide" Target="slides/slide337.xml"/><Relationship Id="rId387" Type="http://schemas.openxmlformats.org/officeDocument/2006/relationships/font" Target="fonts/font14.fntdata"/><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412" Type="http://schemas.openxmlformats.org/officeDocument/2006/relationships/font" Target="fonts/font39.fntdata"/><Relationship Id="rId107" Type="http://schemas.openxmlformats.org/officeDocument/2006/relationships/slide" Target="slides/slide99.xml"/><Relationship Id="rId289" Type="http://schemas.openxmlformats.org/officeDocument/2006/relationships/slide" Target="slides/slide281.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314" Type="http://schemas.openxmlformats.org/officeDocument/2006/relationships/slide" Target="slides/slide306.xml"/><Relationship Id="rId356" Type="http://schemas.openxmlformats.org/officeDocument/2006/relationships/slide" Target="slides/slide348.xml"/><Relationship Id="rId398" Type="http://schemas.openxmlformats.org/officeDocument/2006/relationships/font" Target="fonts/font25.fntdata"/><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423" Type="http://customschemas.google.com/relationships/presentationmetadata" Target="metadata"/><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325" Type="http://schemas.openxmlformats.org/officeDocument/2006/relationships/slide" Target="slides/slide317.xml"/><Relationship Id="rId367" Type="http://schemas.openxmlformats.org/officeDocument/2006/relationships/slide" Target="slides/slide359.xml"/><Relationship Id="rId171" Type="http://schemas.openxmlformats.org/officeDocument/2006/relationships/slide" Target="slides/slide163.xml"/><Relationship Id="rId227" Type="http://schemas.openxmlformats.org/officeDocument/2006/relationships/slide" Target="slides/slide219.xml"/><Relationship Id="rId269" Type="http://schemas.openxmlformats.org/officeDocument/2006/relationships/slide" Target="slides/slide261.xml"/><Relationship Id="rId33" Type="http://schemas.openxmlformats.org/officeDocument/2006/relationships/slide" Target="slides/slide25.xml"/><Relationship Id="rId129" Type="http://schemas.openxmlformats.org/officeDocument/2006/relationships/slide" Target="slides/slide121.xml"/><Relationship Id="rId280" Type="http://schemas.openxmlformats.org/officeDocument/2006/relationships/slide" Target="slides/slide272.xml"/><Relationship Id="rId336" Type="http://schemas.openxmlformats.org/officeDocument/2006/relationships/slide" Target="slides/slide328.xml"/><Relationship Id="rId75" Type="http://schemas.openxmlformats.org/officeDocument/2006/relationships/slide" Target="slides/slide67.xml"/><Relationship Id="rId140" Type="http://schemas.openxmlformats.org/officeDocument/2006/relationships/slide" Target="slides/slide132.xml"/><Relationship Id="rId182" Type="http://schemas.openxmlformats.org/officeDocument/2006/relationships/slide" Target="slides/slide174.xml"/><Relationship Id="rId378" Type="http://schemas.openxmlformats.org/officeDocument/2006/relationships/font" Target="fonts/font5.fntdata"/><Relationship Id="rId403" Type="http://schemas.openxmlformats.org/officeDocument/2006/relationships/font" Target="fonts/font30.fntdata"/><Relationship Id="rId6" Type="http://schemas.openxmlformats.org/officeDocument/2006/relationships/slideMaster" Target="slideMasters/slideMaster6.xml"/><Relationship Id="rId238" Type="http://schemas.openxmlformats.org/officeDocument/2006/relationships/slide" Target="slides/slide230.xml"/><Relationship Id="rId291" Type="http://schemas.openxmlformats.org/officeDocument/2006/relationships/slide" Target="slides/slide283.xml"/><Relationship Id="rId305" Type="http://schemas.openxmlformats.org/officeDocument/2006/relationships/slide" Target="slides/slide297.xml"/><Relationship Id="rId347" Type="http://schemas.openxmlformats.org/officeDocument/2006/relationships/slide" Target="slides/slide339.xml"/><Relationship Id="rId44" Type="http://schemas.openxmlformats.org/officeDocument/2006/relationships/slide" Target="slides/slide36.xml"/><Relationship Id="rId86" Type="http://schemas.openxmlformats.org/officeDocument/2006/relationships/slide" Target="slides/slide78.xml"/><Relationship Id="rId151" Type="http://schemas.openxmlformats.org/officeDocument/2006/relationships/slide" Target="slides/slide143.xml"/><Relationship Id="rId389" Type="http://schemas.openxmlformats.org/officeDocument/2006/relationships/font" Target="fonts/font16.fntdata"/><Relationship Id="rId193" Type="http://schemas.openxmlformats.org/officeDocument/2006/relationships/slide" Target="slides/slide185.xml"/><Relationship Id="rId207" Type="http://schemas.openxmlformats.org/officeDocument/2006/relationships/slide" Target="slides/slide199.xml"/><Relationship Id="rId249" Type="http://schemas.openxmlformats.org/officeDocument/2006/relationships/slide" Target="slides/slide241.xml"/><Relationship Id="rId414" Type="http://schemas.openxmlformats.org/officeDocument/2006/relationships/font" Target="fonts/font41.fntdata"/><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316" Type="http://schemas.openxmlformats.org/officeDocument/2006/relationships/slide" Target="slides/slide308.xml"/><Relationship Id="rId55" Type="http://schemas.openxmlformats.org/officeDocument/2006/relationships/slide" Target="slides/slide47.xml"/><Relationship Id="rId97" Type="http://schemas.openxmlformats.org/officeDocument/2006/relationships/slide" Target="slides/slide89.xml"/><Relationship Id="rId120" Type="http://schemas.openxmlformats.org/officeDocument/2006/relationships/slide" Target="slides/slide112.xml"/><Relationship Id="rId358" Type="http://schemas.openxmlformats.org/officeDocument/2006/relationships/slide" Target="slides/slide350.xml"/><Relationship Id="rId162" Type="http://schemas.openxmlformats.org/officeDocument/2006/relationships/slide" Target="slides/slide154.xml"/><Relationship Id="rId218" Type="http://schemas.openxmlformats.org/officeDocument/2006/relationships/slide" Target="slides/slide210.xml"/><Relationship Id="rId425" Type="http://schemas.openxmlformats.org/officeDocument/2006/relationships/viewProps" Target="viewProps.xml"/><Relationship Id="rId271" Type="http://schemas.openxmlformats.org/officeDocument/2006/relationships/slide" Target="slides/slide263.xml"/><Relationship Id="rId24" Type="http://schemas.openxmlformats.org/officeDocument/2006/relationships/slide" Target="slides/slide16.xml"/><Relationship Id="rId66" Type="http://schemas.openxmlformats.org/officeDocument/2006/relationships/slide" Target="slides/slide58.xml"/><Relationship Id="rId131" Type="http://schemas.openxmlformats.org/officeDocument/2006/relationships/slide" Target="slides/slide123.xml"/><Relationship Id="rId327" Type="http://schemas.openxmlformats.org/officeDocument/2006/relationships/slide" Target="slides/slide319.xml"/><Relationship Id="rId369" Type="http://schemas.openxmlformats.org/officeDocument/2006/relationships/slide" Target="slides/slide361.xml"/><Relationship Id="rId173" Type="http://schemas.openxmlformats.org/officeDocument/2006/relationships/slide" Target="slides/slide165.xml"/><Relationship Id="rId229" Type="http://schemas.openxmlformats.org/officeDocument/2006/relationships/slide" Target="slides/slide221.xml"/><Relationship Id="rId380" Type="http://schemas.openxmlformats.org/officeDocument/2006/relationships/font" Target="fonts/font7.fntdata"/><Relationship Id="rId240" Type="http://schemas.openxmlformats.org/officeDocument/2006/relationships/slide" Target="slides/slide232.xml"/><Relationship Id="rId35" Type="http://schemas.openxmlformats.org/officeDocument/2006/relationships/slide" Target="slides/slide27.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338" Type="http://schemas.openxmlformats.org/officeDocument/2006/relationships/slide" Target="slides/slide330.xml"/><Relationship Id="rId8" Type="http://schemas.openxmlformats.org/officeDocument/2006/relationships/slideMaster" Target="slideMasters/slideMaster8.xml"/><Relationship Id="rId142" Type="http://schemas.openxmlformats.org/officeDocument/2006/relationships/slide" Target="slides/slide134.xml"/><Relationship Id="rId184" Type="http://schemas.openxmlformats.org/officeDocument/2006/relationships/slide" Target="slides/slide176.xml"/><Relationship Id="rId391" Type="http://schemas.openxmlformats.org/officeDocument/2006/relationships/font" Target="fonts/font18.fntdata"/><Relationship Id="rId405" Type="http://schemas.openxmlformats.org/officeDocument/2006/relationships/font" Target="fonts/font32.fntdata"/><Relationship Id="rId251" Type="http://schemas.openxmlformats.org/officeDocument/2006/relationships/slide" Target="slides/slide243.xml"/><Relationship Id="rId46" Type="http://schemas.openxmlformats.org/officeDocument/2006/relationships/slide" Target="slides/slide38.xml"/><Relationship Id="rId293" Type="http://schemas.openxmlformats.org/officeDocument/2006/relationships/slide" Target="slides/slide285.xml"/><Relationship Id="rId307" Type="http://schemas.openxmlformats.org/officeDocument/2006/relationships/slide" Target="slides/slide299.xml"/><Relationship Id="rId349" Type="http://schemas.openxmlformats.org/officeDocument/2006/relationships/slide" Target="slides/slide341.xml"/><Relationship Id="rId88" Type="http://schemas.openxmlformats.org/officeDocument/2006/relationships/slide" Target="slides/slide80.xml"/><Relationship Id="rId111" Type="http://schemas.openxmlformats.org/officeDocument/2006/relationships/slide" Target="slides/slide103.xml"/><Relationship Id="rId153" Type="http://schemas.openxmlformats.org/officeDocument/2006/relationships/slide" Target="slides/slide145.xml"/><Relationship Id="rId195" Type="http://schemas.openxmlformats.org/officeDocument/2006/relationships/slide" Target="slides/slide187.xml"/><Relationship Id="rId209" Type="http://schemas.openxmlformats.org/officeDocument/2006/relationships/slide" Target="slides/slide201.xml"/><Relationship Id="rId360" Type="http://schemas.openxmlformats.org/officeDocument/2006/relationships/slide" Target="slides/slide352.xml"/><Relationship Id="rId416" Type="http://schemas.openxmlformats.org/officeDocument/2006/relationships/font" Target="fonts/font43.fntdata"/><Relationship Id="rId220" Type="http://schemas.openxmlformats.org/officeDocument/2006/relationships/slide" Target="slides/slide212.xml"/><Relationship Id="rId15" Type="http://schemas.openxmlformats.org/officeDocument/2006/relationships/slide" Target="slides/slide7.xml"/><Relationship Id="rId57" Type="http://schemas.openxmlformats.org/officeDocument/2006/relationships/slide" Target="slides/slide49.xml"/><Relationship Id="rId262" Type="http://schemas.openxmlformats.org/officeDocument/2006/relationships/slide" Target="slides/slide254.xml"/><Relationship Id="rId318" Type="http://schemas.openxmlformats.org/officeDocument/2006/relationships/slide" Target="slides/slide310.xml"/><Relationship Id="rId99" Type="http://schemas.openxmlformats.org/officeDocument/2006/relationships/slide" Target="slides/slide91.xml"/><Relationship Id="rId122" Type="http://schemas.openxmlformats.org/officeDocument/2006/relationships/slide" Target="slides/slide114.xml"/><Relationship Id="rId164" Type="http://schemas.openxmlformats.org/officeDocument/2006/relationships/slide" Target="slides/slide156.xml"/><Relationship Id="rId371" Type="http://schemas.openxmlformats.org/officeDocument/2006/relationships/slide" Target="slides/slide363.xml"/><Relationship Id="rId427" Type="http://schemas.openxmlformats.org/officeDocument/2006/relationships/tableStyles" Target="tableStyles.xml"/><Relationship Id="rId26" Type="http://schemas.openxmlformats.org/officeDocument/2006/relationships/slide" Target="slides/slide18.xml"/><Relationship Id="rId231" Type="http://schemas.openxmlformats.org/officeDocument/2006/relationships/slide" Target="slides/slide223.xml"/><Relationship Id="rId273" Type="http://schemas.openxmlformats.org/officeDocument/2006/relationships/slide" Target="slides/slide265.xml"/><Relationship Id="rId329" Type="http://schemas.openxmlformats.org/officeDocument/2006/relationships/slide" Target="slides/slide321.xml"/><Relationship Id="rId68" Type="http://schemas.openxmlformats.org/officeDocument/2006/relationships/slide" Target="slides/slide60.xml"/><Relationship Id="rId133" Type="http://schemas.openxmlformats.org/officeDocument/2006/relationships/slide" Target="slides/slide125.xml"/><Relationship Id="rId175" Type="http://schemas.openxmlformats.org/officeDocument/2006/relationships/slide" Target="slides/slide167.xml"/><Relationship Id="rId340" Type="http://schemas.openxmlformats.org/officeDocument/2006/relationships/slide" Target="slides/slide332.xml"/><Relationship Id="rId200" Type="http://schemas.openxmlformats.org/officeDocument/2006/relationships/slide" Target="slides/slide192.xml"/><Relationship Id="rId382" Type="http://schemas.openxmlformats.org/officeDocument/2006/relationships/font" Target="fonts/font9.fntdata"/><Relationship Id="rId242" Type="http://schemas.openxmlformats.org/officeDocument/2006/relationships/slide" Target="slides/slide234.xml"/><Relationship Id="rId284" Type="http://schemas.openxmlformats.org/officeDocument/2006/relationships/slide" Target="slides/slide276.xml"/><Relationship Id="rId37" Type="http://schemas.openxmlformats.org/officeDocument/2006/relationships/slide" Target="slides/slide29.xml"/><Relationship Id="rId79" Type="http://schemas.openxmlformats.org/officeDocument/2006/relationships/slide" Target="slides/slide71.xml"/><Relationship Id="rId102" Type="http://schemas.openxmlformats.org/officeDocument/2006/relationships/slide" Target="slides/slide94.xml"/><Relationship Id="rId144" Type="http://schemas.openxmlformats.org/officeDocument/2006/relationships/slide" Target="slides/slide136.xml"/><Relationship Id="rId90" Type="http://schemas.openxmlformats.org/officeDocument/2006/relationships/slide" Target="slides/slide82.xml"/><Relationship Id="rId186" Type="http://schemas.openxmlformats.org/officeDocument/2006/relationships/slide" Target="slides/slide178.xml"/><Relationship Id="rId351" Type="http://schemas.openxmlformats.org/officeDocument/2006/relationships/slide" Target="slides/slide343.xml"/><Relationship Id="rId393" Type="http://schemas.openxmlformats.org/officeDocument/2006/relationships/font" Target="fonts/font20.fntdata"/><Relationship Id="rId407" Type="http://schemas.openxmlformats.org/officeDocument/2006/relationships/font" Target="fonts/font34.fntdata"/><Relationship Id="rId211" Type="http://schemas.openxmlformats.org/officeDocument/2006/relationships/slide" Target="slides/slide203.xml"/><Relationship Id="rId253" Type="http://schemas.openxmlformats.org/officeDocument/2006/relationships/slide" Target="slides/slide245.xml"/><Relationship Id="rId295" Type="http://schemas.openxmlformats.org/officeDocument/2006/relationships/slide" Target="slides/slide287.xml"/><Relationship Id="rId309" Type="http://schemas.openxmlformats.org/officeDocument/2006/relationships/slide" Target="slides/slide301.xml"/><Relationship Id="rId48" Type="http://schemas.openxmlformats.org/officeDocument/2006/relationships/slide" Target="slides/slide40.xml"/><Relationship Id="rId113" Type="http://schemas.openxmlformats.org/officeDocument/2006/relationships/slide" Target="slides/slide105.xml"/><Relationship Id="rId320" Type="http://schemas.openxmlformats.org/officeDocument/2006/relationships/slide" Target="slides/slide312.xml"/><Relationship Id="rId155" Type="http://schemas.openxmlformats.org/officeDocument/2006/relationships/slide" Target="slides/slide147.xml"/><Relationship Id="rId197" Type="http://schemas.openxmlformats.org/officeDocument/2006/relationships/slide" Target="slides/slide189.xml"/><Relationship Id="rId362" Type="http://schemas.openxmlformats.org/officeDocument/2006/relationships/slide" Target="slides/slide354.xml"/><Relationship Id="rId418" Type="http://schemas.openxmlformats.org/officeDocument/2006/relationships/font" Target="fonts/font45.fntdata"/><Relationship Id="rId222" Type="http://schemas.openxmlformats.org/officeDocument/2006/relationships/slide" Target="slides/slide214.xml"/><Relationship Id="rId264" Type="http://schemas.openxmlformats.org/officeDocument/2006/relationships/slide" Target="slides/slide256.xml"/><Relationship Id="rId17" Type="http://schemas.openxmlformats.org/officeDocument/2006/relationships/slide" Target="slides/slide9.xml"/><Relationship Id="rId59" Type="http://schemas.openxmlformats.org/officeDocument/2006/relationships/slide" Target="slides/slide51.xml"/><Relationship Id="rId124" Type="http://schemas.openxmlformats.org/officeDocument/2006/relationships/slide" Target="slides/slide1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39" name="Google Shape;43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6" name="Google Shape;50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753ea8bc2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753ea8bc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8" name="Google Shape;1178;g2753ea8bc2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277370dab1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277370dab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6" name="Google Shape;1186;g277370dab1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7625662d88_6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7625662d88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3" name="Google Shape;1193;g27625662d88_6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27625662d88_0_2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27625662d88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0" name="Google Shape;1200;g27625662d88_0_22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7625662d88_0_22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27625662d88_0_2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7" name="Google Shape;1207;g27625662d88_0_22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27625662d88_0_22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27625662d88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5" name="Google Shape;1215;g27625662d88_0_22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27625662d88_0_2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27625662d88_0_2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3" name="Google Shape;1223;g27625662d88_0_2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27625662d88_0_23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27625662d88_0_2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1" name="Google Shape;1231;g27625662d88_0_23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7625662d88_0_23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7625662d88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9" name="Google Shape;1239;g27625662d88_0_2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27625662d88_0_22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27625662d88_0_2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7" name="Google Shape;1247;g27625662d88_0_22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14" name="Google Shape;51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27625662d88_0_2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27625662d88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5" name="Google Shape;1255;g27625662d88_0_22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27755aa626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27755aa62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3" name="Google Shape;1263;g27755aa626e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27755aa626e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27755aa62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2" name="Google Shape;1272;g27755aa626e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25db461808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9" name="Google Shape;1279;g25db4618085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25db461808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5" name="Google Shape;1285;g25db4618085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25db46180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1" name="Google Shape;1291;g25db4618085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25db461808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8" name="Google Shape;1298;g25db4618085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5db461808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4" name="Google Shape;1304;g25db4618085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5db461808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0" name="Google Shape;1310;g25db4618085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747498efad_1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2747498efad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7" name="Google Shape;1317;g2747498efad_1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1" name="Google Shape;52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2747823ad67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2747823ad6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7" name="Google Shape;1327;g2747823ad67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27755aa626e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27755aa626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4" name="Google Shape;1334;g27755aa626e_0_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2747498efad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2747498ef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2" name="Google Shape;1342;g2747498efad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747823ad67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2747823ad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1" name="Google Shape;1351;g2747823ad67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747823ad67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2747823ad6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0" name="Google Shape;1360;g2747823ad67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27a25ee481c_0_6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27a25ee481c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7" name="Google Shape;1367;g27a25ee481c_0_6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27a25ee481c_0_6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27a25ee481c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6" name="Google Shape;1376;g27a25ee481c_0_6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27a25ee481c_0_5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7a25ee481c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3" name="Google Shape;1383;g27a25ee481c_0_5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27a25ee481c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27a25ee48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0" name="Google Shape;1390;g27a25ee481c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27a25ee481c_0_4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27a25ee481c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8" name="Google Shape;1398;g27a25ee481c_0_4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8" name="Google Shape;52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27a25ee481c_0_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27a25ee481c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9" name="Google Shape;1409;g27a25ee481c_0_4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27a25ee481c_0_6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27a25ee481c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8" name="Google Shape;1418;g27a25ee481c_0_6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7a48828e02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27a48828e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6" name="Google Shape;1426;g27a48828e02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240dbc0a4a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240dbc0a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6" name="Google Shape;1436;g240dbc0a4a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27a48828e02_0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27a48828e0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4" name="Google Shape;1444;g27a48828e02_0_1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27a48828e02_0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27a48828e0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3" name="Google Shape;1453;g27a48828e02_0_1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27a48828e02_0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27a48828e02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2" name="Google Shape;1462;g27a48828e02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27a48828e02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27a48828e0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1" name="Google Shape;1471;g27a48828e02_0_1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7a48828e02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27a48828e02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8" name="Google Shape;1478;g27a48828e02_0_1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27a48828e02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27a48828e0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7" name="Google Shape;1487;g27a48828e02_0_1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36" name="Google Shape;53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27a25ee481c_0_103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140</a:t>
            </a:fld>
            <a:endParaRPr/>
          </a:p>
        </p:txBody>
      </p:sp>
      <p:sp>
        <p:nvSpPr>
          <p:cNvPr id="1493" name="Google Shape;1493;g27a25ee481c_0_10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4" name="Google Shape;1494;g27a25ee481c_0_10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7a25ee481c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9" name="Google Shape;1499;g27a25ee481c_0_10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27a25ee481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7" name="Google Shape;1507;g27a25ee481c_0_10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27a48828e0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5" name="Google Shape;1515;g27a48828e02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27a48828e0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1" name="Google Shape;1521;g27a48828e02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7a48828e0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8" name="Google Shape;1528;g27a48828e02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27a48828e02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27a48828e0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7" name="Google Shape;1537;g27a48828e02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7a48828e02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7a48828e0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4" name="Google Shape;1544;g27a48828e02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7a48828e0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7a48828e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1" name="Google Shape;1551;g27a48828e02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27a48828e02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27a48828e0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8" name="Google Shape;1558;g27a48828e02_0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3" name="Google Shape;54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7a48828e02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27a48828e0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5" name="Google Shape;1565;g27a48828e02_0_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27a48828e02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27a48828e0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2" name="Google Shape;1572;g27a48828e02_0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27a48828e02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27a48828e0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9" name="Google Shape;1579;g27a48828e02_0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27aa3ed59fb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27aa3ed59f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7" name="Google Shape;1587;g27aa3ed59fb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27a48828e02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27a48828e0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4" name="Google Shape;1594;g27a48828e02_0_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27aa3ed59fb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27aa3ed59f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2" name="Google Shape;1602;g27aa3ed59fb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7aa3ed59fb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27aa3ed59f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0" name="Google Shape;1610;g27aa3ed59fb_0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27a48828e0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7" name="Google Shape;1617;g27a48828e02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27a48828e0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3" name="Google Shape;1623;g27a48828e02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27a48828e02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27a48828e0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4" name="Google Shape;1644;g27a48828e02_0_1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9" name="Google Shape;54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27a48828e02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27a48828e0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2" name="Google Shape;1652;g27a48828e02_0_1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240c10d241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240c10d24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0" name="Google Shape;1660;g240c10d241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27a25ee481c_0_105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162</a:t>
            </a:fld>
            <a:endParaRPr/>
          </a:p>
        </p:txBody>
      </p:sp>
      <p:sp>
        <p:nvSpPr>
          <p:cNvPr id="1667" name="Google Shape;1667;g27a25ee481c_0_1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8" name="Google Shape;1668;g27a25ee481c_0_10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27a25ee481c_0_106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163</a:t>
            </a:fld>
            <a:endParaRPr/>
          </a:p>
        </p:txBody>
      </p:sp>
      <p:sp>
        <p:nvSpPr>
          <p:cNvPr id="1676" name="Google Shape;1676;g27a25ee481c_0_1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7" name="Google Shape;1677;g27a25ee481c_0_10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27a25ee481c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5" name="Google Shape;1685;g27a25ee481c_0_10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7a25ee481c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3" name="Google Shape;1693;g27a25ee481c_0_10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27a25ee481c_0_1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1" name="Google Shape;1701;g27a25ee481c_0_10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7a25ee481c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9" name="Google Shape;1709;g27a25ee481c_0_10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27a25ee481c_0_110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168</a:t>
            </a:fld>
            <a:endParaRPr/>
          </a:p>
        </p:txBody>
      </p:sp>
      <p:sp>
        <p:nvSpPr>
          <p:cNvPr id="1717" name="Google Shape;1717;g27a25ee481c_0_1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8" name="Google Shape;1718;g27a25ee481c_0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27a25ee481c_0_11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169</a:t>
            </a:fld>
            <a:endParaRPr/>
          </a:p>
        </p:txBody>
      </p:sp>
      <p:sp>
        <p:nvSpPr>
          <p:cNvPr id="1728" name="Google Shape;1728;g27a25ee481c_0_1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9" name="Google Shape;1729;g27a25ee481c_0_1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5" name="Google Shape;55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27a25ee481c_0_11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170</a:t>
            </a:fld>
            <a:endParaRPr/>
          </a:p>
        </p:txBody>
      </p:sp>
      <p:sp>
        <p:nvSpPr>
          <p:cNvPr id="1738" name="Google Shape;1738;g27a25ee481c_0_1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9" name="Google Shape;1739;g27a25ee481c_0_1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27aa3ed59fb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27aa3ed59f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8" name="Google Shape;1748;g27aa3ed59fb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171</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27aa3ed59fb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27aa3ed59f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5" name="Google Shape;1755;g27aa3ed59fb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172</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27aa3ed59fb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27aa3ed59f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2" name="Google Shape;1762;g27aa3ed59fb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173</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27a25ee481c_0_112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174</a:t>
            </a:fld>
            <a:endParaRPr/>
          </a:p>
        </p:txBody>
      </p:sp>
      <p:sp>
        <p:nvSpPr>
          <p:cNvPr id="1768" name="Google Shape;1768;g27a25ee481c_0_1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9" name="Google Shape;1769;g27a25ee481c_0_1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7a25ee481c_0_113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175</a:t>
            </a:fld>
            <a:endParaRPr/>
          </a:p>
        </p:txBody>
      </p:sp>
      <p:sp>
        <p:nvSpPr>
          <p:cNvPr id="1777" name="Google Shape;1777;g27a25ee481c_0_1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8" name="Google Shape;1778;g27a25ee481c_0_11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27a25ee481c_0_11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176</a:t>
            </a:fld>
            <a:endParaRPr/>
          </a:p>
        </p:txBody>
      </p:sp>
      <p:sp>
        <p:nvSpPr>
          <p:cNvPr id="1786" name="Google Shape;1786;g27a25ee481c_0_1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7" name="Google Shape;1787;g27a25ee481c_0_1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7a25ee481c_0_115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177</a:t>
            </a:fld>
            <a:endParaRPr/>
          </a:p>
        </p:txBody>
      </p:sp>
      <p:sp>
        <p:nvSpPr>
          <p:cNvPr id="1795" name="Google Shape;1795;g27a25ee481c_0_1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6" name="Google Shape;1796;g27a25ee481c_0_11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27a25ee481c_0_116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178</a:t>
            </a:fld>
            <a:endParaRPr/>
          </a:p>
        </p:txBody>
      </p:sp>
      <p:sp>
        <p:nvSpPr>
          <p:cNvPr id="1804" name="Google Shape;1804;g27a25ee481c_0_1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g27a25ee481c_0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27a25ee481c_0_116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179</a:t>
            </a:fld>
            <a:endParaRPr/>
          </a:p>
        </p:txBody>
      </p:sp>
      <p:sp>
        <p:nvSpPr>
          <p:cNvPr id="1813" name="Google Shape;1813;g27a25ee481c_0_1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4" name="Google Shape;1814;g27a25ee481c_0_11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1" name="Google Shape;56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27a25ee481c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2" name="Google Shape;1822;g27a25ee481c_0_12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423d872f56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423d872f5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1" name="Google Shape;1831;g2423d872f56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181</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423d872f56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423d872f5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g2423d872f56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182</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423d872f56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2423d872f5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2423d872f56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183</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2423d872f56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2423d872f5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2" name="Google Shape;1852;g2423d872f56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184</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2423d872f56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2423d872f5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9" name="Google Shape;1859;g2423d872f56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185</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2423d872f56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2423d872f5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6" name="Google Shape;1866;g2423d872f56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186</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2423d872f56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2423d872f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3" name="Google Shape;1873;g2423d872f56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187</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2423d872f56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2423d872f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423d872f56_0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188</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423d872f56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423d872f5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7" name="Google Shape;1887;g2423d872f56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8" name="Google Shape;56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423d872f56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2423d872f5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4" name="Google Shape;1894;g2423d872f56_0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190</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2423d872f56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2423d872f5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2" name="Google Shape;1902;g2423d872f56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191</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2423d872f56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2423d872f5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9" name="Google Shape;1909;g2423d872f56_0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192</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2423d872f56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2423d872f5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g2423d872f56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193</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2423d872f56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2" name="Google Shape;1922;g2423d872f5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3" name="Google Shape;1923;g2423d872f56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194</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g2423d872f56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9" name="Google Shape;1929;g2423d872f5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0" name="Google Shape;1930;g2423d872f56_0_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195</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2423d872f56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2423d872f5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7" name="Google Shape;1937;g2423d872f56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196</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2423d872f56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2423d872f5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4" name="Google Shape;1944;g2423d872f56_0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197</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2423d872f56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2423d872f5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1" name="Google Shape;1951;g2423d872f56_0_1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198</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27a25ee481c_0_127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199</a:t>
            </a:fld>
            <a:endParaRPr/>
          </a:p>
        </p:txBody>
      </p:sp>
      <p:sp>
        <p:nvSpPr>
          <p:cNvPr id="1957" name="Google Shape;1957;g27a25ee481c_0_12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8" name="Google Shape;1958;g27a25ee481c_0_12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76554d6a2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76554d6a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276554d6a2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75" name="Google Shape;57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27a25ee481c_0_127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200</a:t>
            </a:fld>
            <a:endParaRPr/>
          </a:p>
        </p:txBody>
      </p:sp>
      <p:sp>
        <p:nvSpPr>
          <p:cNvPr id="1966" name="Google Shape;1966;g27a25ee481c_0_1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7" name="Google Shape;1967;g27a25ee481c_0_12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27a25ee481c_0_128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201</a:t>
            </a:fld>
            <a:endParaRPr/>
          </a:p>
        </p:txBody>
      </p:sp>
      <p:sp>
        <p:nvSpPr>
          <p:cNvPr id="1975" name="Google Shape;1975;g27a25ee481c_0_1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6" name="Google Shape;1976;g27a25ee481c_0_12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27a25ee481c_0_129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202</a:t>
            </a:fld>
            <a:endParaRPr/>
          </a:p>
        </p:txBody>
      </p:sp>
      <p:sp>
        <p:nvSpPr>
          <p:cNvPr id="1984" name="Google Shape;1984;g27a25ee481c_0_1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5" name="Google Shape;1985;g27a25ee481c_0_12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2423d872f56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2423d872f5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5" name="Google Shape;1995;g2423d872f56_0_1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203</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2423d872f56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2423d872f5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3" name="Google Shape;2003;g2423d872f56_0_1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204</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27a25ee481c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0" name="Google Shape;2010;g27a25ee481c_0_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27a25ee481c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6" name="Google Shape;2016;g27a25ee481c_0_3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27a25ee481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1" name="Google Shape;2021;g27a25ee481c_0_3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27a25ee481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9" name="Google Shape;2029;g27a25ee481c_0_3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27a25ee481c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7" name="Google Shape;2037;g27a25ee481c_0_3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2" name="Google Shape;58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240dbc0a4a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3" name="Google Shape;2043;g240dbc0a4a3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240dbc0a4a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1" name="Google Shape;2051;g240dbc0a4a3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240dbc0a4a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0" name="Google Shape;2060;g240dbc0a4a3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27a958a2482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27a958a248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9" name="Google Shape;2069;g27a958a2482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213</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240dbc0a712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240dbc0a71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6" name="Google Shape;2076;g240dbc0a712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214</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279181fa94e_0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279181fa94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4" name="Google Shape;2084;g279181fa94e_0_2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215</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279181fa94e_0_2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279181fa94e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3" name="Google Shape;2093;g279181fa94e_0_2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216</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279181fa94e_0_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279181fa94e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1" name="Google Shape;2101;g279181fa94e_0_2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217</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g279181fa94e_0_2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7" name="Google Shape;2107;g279181fa94e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8" name="Google Shape;2108;g279181fa94e_0_2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218</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79181fa94e_0_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279181fa94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5" name="Google Shape;2115;g279181fa94e_0_2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219</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2" name="Google Shape;59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27625662d88_0_22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1" name="Google Shape;2121;g27625662d88_0_2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27625662d88_0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8" name="Google Shape;2128;g27625662d88_0_2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7625662d88_0_223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27625662d88_0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27625662d88_0_224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27625662d88_0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27625662d88_0_224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27625662d88_0_2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27625662d88_0_225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27625662d88_0_2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27625662d88_0_219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27625662d88_0_2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27625662d88_0_219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27625662d88_0_2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27625662d88_0_220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27625662d8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279181fa94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9" name="Google Shape;2169;g279181fa94e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0" name="Google Shape;600;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279181fa94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6" name="Google Shape;2176;g279181fa94e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279181fa94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2" name="Google Shape;2182;g279181fa94e_0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279181fa94e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279181fa94e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9" name="Google Shape;2189;g279181fa94e_0_1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232</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279181fa94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6" name="Google Shape;2196;g279181fa94e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279181fa94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3" name="Google Shape;2203;g279181fa94e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279181fa94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0" name="Google Shape;2210;g279181fa94e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279181fa94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7" name="Google Shape;2217;g279181fa94e_0_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279181fa94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4" name="Google Shape;2224;g279181fa94e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279181fa94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1" name="Google Shape;2231;g279181fa94e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279181fa94e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279181fa94e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9" name="Google Shape;2239;g279181fa94e_0_1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7" name="Google Shape;60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279181fa94e_0_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279181fa94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6" name="Google Shape;2246;g279181fa94e_0_1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240</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279181fa94e_0_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279181fa94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3" name="Google Shape;2253;g279181fa94e_0_1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241</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79181fa94e_0_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279181fa94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0" name="Google Shape;2260;g279181fa94e_0_1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242</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79181fa94e_0_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79181fa94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7" name="Google Shape;2267;g279181fa94e_0_1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243</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27625662d88_0_220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27625662d88_0_2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27625662d88_0_2212:notes"/>
          <p:cNvSpPr>
            <a:spLocks noGrp="1" noRot="1" noChangeAspect="1"/>
          </p:cNvSpPr>
          <p:nvPr>
            <p:ph type="sldImg" idx="2"/>
          </p:nvPr>
        </p:nvSpPr>
        <p:spPr>
          <a:xfrm>
            <a:off x="1155440" y="685487"/>
            <a:ext cx="4547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0" name="Google Shape;2280;g27625662d88_0_2212:notes"/>
          <p:cNvSpPr txBox="1">
            <a:spLocks noGrp="1"/>
          </p:cNvSpPr>
          <p:nvPr>
            <p:ph type="body" idx="1"/>
          </p:nvPr>
        </p:nvSpPr>
        <p:spPr>
          <a:xfrm>
            <a:off x="914710" y="4344025"/>
            <a:ext cx="5028600" cy="4114500"/>
          </a:xfrm>
          <a:prstGeom prst="rect">
            <a:avLst/>
          </a:prstGeom>
          <a:noFill/>
          <a:ln>
            <a:noFill/>
          </a:ln>
        </p:spPr>
        <p:txBody>
          <a:bodyPr spcFirstLastPara="1" wrap="square" lIns="91950" tIns="46750" rIns="91950" bIns="467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27625662d88_0_221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27625662d88_0_2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27625662d88_0_222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27625662d88_0_2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27755aa626e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8" name="Google Shape;2298;g27755aa626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9" name="Google Shape;2299;g27755aa626e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248</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27755aa626e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27755aa626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7" name="Google Shape;2307;g27755aa626e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14" name="Google Shape;61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23804a61086_0_6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4" name="Google Shape;2314;g23804a61086_0_6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23804a61086_0_6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320" name="Google Shape;2320;g23804a61086_0_6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23804a61086_0_6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2" name="Google Shape;2352;g23804a61086_0_6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23804a61086_0_6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8" name="Google Shape;2358;g23804a61086_0_6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23804a61086_0_6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4" name="Google Shape;2364;g23804a61086_0_6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23804a61086_0_70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0" name="Google Shape;2370;g23804a61086_0_7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23804a61086_0_70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6" name="Google Shape;2376;g23804a61086_0_7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3804a61086_0_7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2" name="Google Shape;2382;g23804a61086_0_7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g23804a61086_0_7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g23804a61086_0_7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23804a61086_0_723:notes"/>
          <p:cNvSpPr>
            <a:spLocks noGrp="1" noRot="1" noChangeAspect="1"/>
          </p:cNvSpPr>
          <p:nvPr>
            <p:ph type="sldImg" idx="2"/>
          </p:nvPr>
        </p:nvSpPr>
        <p:spPr>
          <a:xfrm>
            <a:off x="1150937" y="692150"/>
            <a:ext cx="4556100" cy="34164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12700" cap="flat" cmpd="sng">
            <a:solidFill>
              <a:srgbClr val="000000"/>
            </a:solidFill>
            <a:prstDash val="solid"/>
            <a:miter lim="800000"/>
            <a:headEnd type="none" w="sm" len="sm"/>
            <a:tailEnd type="none" w="sm" len="sm"/>
          </a:ln>
        </p:spPr>
      </p:sp>
      <p:sp>
        <p:nvSpPr>
          <p:cNvPr id="2394" name="Google Shape;2394;g23804a61086_0_723:notes"/>
          <p:cNvSpPr txBox="1">
            <a:spLocks noGrp="1"/>
          </p:cNvSpPr>
          <p:nvPr>
            <p:ph type="body" idx="1"/>
          </p:nvPr>
        </p:nvSpPr>
        <p:spPr>
          <a:xfrm>
            <a:off x="914400" y="4343400"/>
            <a:ext cx="5029200" cy="4114800"/>
          </a:xfrm>
          <a:prstGeom prst="rect">
            <a:avLst/>
          </a:prstGeom>
          <a:noFill/>
          <a:ln>
            <a:noFill/>
          </a:ln>
        </p:spPr>
        <p:txBody>
          <a:bodyPr spcFirstLastPara="1" wrap="square" lIns="90475" tIns="44450" rIns="90475" bIns="444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1" name="Google Shape;62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23a08e59e89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23a08e59e8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1" name="Google Shape;2401;g23a08e59e89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260</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7625662d88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7" name="Google Shape;2407;g27625662d88_0_10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27625662d88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4" name="Google Shape;2414;g27625662d88_0_1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27625662d88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1" name="Google Shape;2421;g27625662d88_0_1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27625662d88_0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8" name="Google Shape;2428;g27625662d88_0_1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27625662d88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5" name="Google Shape;2435;g27625662d88_0_1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27625662d88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2" name="Google Shape;2442;g27625662d88_0_1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7625662d88_0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9" name="Google Shape;2449;g27625662d88_0_1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27625662d88_0_114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268</a:t>
            </a:fld>
            <a:endParaRPr sz="1400"/>
          </a:p>
        </p:txBody>
      </p:sp>
      <p:sp>
        <p:nvSpPr>
          <p:cNvPr id="2457" name="Google Shape;2457;g27625662d88_0_1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27625662d88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9" name="Google Shape;2459;g27625662d88_0_1142: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268</a:t>
            </a:fld>
            <a:endParaRPr sz="1400"/>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27625662d88_0_114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269</a:t>
            </a:fld>
            <a:endParaRPr sz="1400"/>
          </a:p>
        </p:txBody>
      </p:sp>
      <p:sp>
        <p:nvSpPr>
          <p:cNvPr id="2465" name="Google Shape;2465;g27625662d88_0_1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27625662d88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7" name="Google Shape;2467;g27625662d88_0_1149: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269</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8" name="Google Shape;62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7625662d88_0_115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270</a:t>
            </a:fld>
            <a:endParaRPr sz="1400"/>
          </a:p>
        </p:txBody>
      </p:sp>
      <p:sp>
        <p:nvSpPr>
          <p:cNvPr id="2473" name="Google Shape;2473;g27625662d88_0_1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27625662d88_0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g27625662d88_0_1156: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270</a:t>
            </a:fld>
            <a:endParaRPr sz="140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27625662d88_0_116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271</a:t>
            </a:fld>
            <a:endParaRPr sz="1400"/>
          </a:p>
        </p:txBody>
      </p:sp>
      <p:sp>
        <p:nvSpPr>
          <p:cNvPr id="2480" name="Google Shape;2480;g27625662d88_0_1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27625662d88_0_1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g27625662d88_0_1162: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271</a:t>
            </a:fld>
            <a:endParaRPr sz="1400"/>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27625662d88_0_1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7" name="Google Shape;2487;g27625662d88_0_1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27625662d88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4" name="Google Shape;2494;g27625662d88_0_1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27625662d88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1" name="Google Shape;2501;g27625662d88_0_1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27625662d88_0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9" name="Google Shape;2539;g27625662d88_0_1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27625662d88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6" name="Google Shape;2546;g27625662d88_0_1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27625662d88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3" name="Google Shape;2553;g27625662d88_0_1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27625662d88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0" name="Google Shape;2560;g27625662d88_0_1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27625662d88_0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7" name="Google Shape;2567;g27625662d88_0_12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35" name="Google Shape;63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27625662d88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5" name="Google Shape;2575;g27625662d88_0_12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27625662d88_0_1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2" name="Google Shape;2582;g27625662d88_0_1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27625662d88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9" name="Google Shape;2589;g27625662d88_0_12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27625662d88_0_1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6" name="Google Shape;2596;g27625662d88_0_12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27625662d88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3" name="Google Shape;2603;g27625662d88_0_1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27625662d88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0" name="Google Shape;2610;g27625662d88_0_1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27625662d88_0_1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8" name="Google Shape;2618;g27625662d88_0_13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g27625662d88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2" name="Google Shape;2632;g27625662d88_0_13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27625662d88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0" name="Google Shape;2640;g27625662d88_0_13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27625662d88_0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7" name="Google Shape;2647;g27625662d88_0_13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2" name="Google Shape;64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Google Shape;2653;g27625662d88_0_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4" name="Google Shape;2654;g27625662d88_0_13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27625662d88_0_140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291</a:t>
            </a:fld>
            <a:endParaRPr sz="1400"/>
          </a:p>
        </p:txBody>
      </p:sp>
      <p:sp>
        <p:nvSpPr>
          <p:cNvPr id="2661" name="Google Shape;2661;g27625662d88_0_1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27625662d88_0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3" name="Google Shape;2663;g27625662d88_0_140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291</a:t>
            </a:fld>
            <a:endParaRPr sz="1400"/>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27625662d88_0_140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292</a:t>
            </a:fld>
            <a:endParaRPr sz="1400"/>
          </a:p>
        </p:txBody>
      </p:sp>
      <p:sp>
        <p:nvSpPr>
          <p:cNvPr id="2669" name="Google Shape;2669;g27625662d88_0_14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0" name="Google Shape;2670;g27625662d88_0_1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1" name="Google Shape;2671;g27625662d88_0_140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292</a:t>
            </a:fld>
            <a:endParaRPr sz="1400"/>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g27625662d88_0_141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293</a:t>
            </a:fld>
            <a:endParaRPr sz="1400"/>
          </a:p>
        </p:txBody>
      </p:sp>
      <p:sp>
        <p:nvSpPr>
          <p:cNvPr id="2677" name="Google Shape;2677;g27625662d88_0_14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27625662d88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9" name="Google Shape;2679;g27625662d88_0_1415: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293</a:t>
            </a:fld>
            <a:endParaRPr sz="1400"/>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27625662d88_0_142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294</a:t>
            </a:fld>
            <a:endParaRPr sz="1400"/>
          </a:p>
        </p:txBody>
      </p:sp>
      <p:sp>
        <p:nvSpPr>
          <p:cNvPr id="2684" name="Google Shape;2684;g27625662d88_0_14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27625662d88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6" name="Google Shape;2686;g27625662d88_0_142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294</a:t>
            </a:fld>
            <a:endParaRPr sz="1400"/>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27625662d88_0_142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295</a:t>
            </a:fld>
            <a:endParaRPr sz="1400"/>
          </a:p>
        </p:txBody>
      </p:sp>
      <p:sp>
        <p:nvSpPr>
          <p:cNvPr id="2692" name="Google Shape;2692;g27625662d88_0_14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27625662d88_0_1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4" name="Google Shape;2694;g27625662d88_0_142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295</a:t>
            </a:fld>
            <a:endParaRPr sz="1400"/>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7625662d88_0_143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296</a:t>
            </a:fld>
            <a:endParaRPr sz="1400"/>
          </a:p>
        </p:txBody>
      </p:sp>
      <p:sp>
        <p:nvSpPr>
          <p:cNvPr id="2700" name="Google Shape;2700;g27625662d88_0_14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27625662d88_0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2" name="Google Shape;2702;g27625662d88_0_1435: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296</a:t>
            </a:fld>
            <a:endParaRPr sz="1400"/>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27625662d88_0_144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297</a:t>
            </a:fld>
            <a:endParaRPr sz="1400"/>
          </a:p>
        </p:txBody>
      </p:sp>
      <p:sp>
        <p:nvSpPr>
          <p:cNvPr id="2707" name="Google Shape;2707;g27625662d88_0_14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 name="Google Shape;2708;g27625662d88_0_1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9" name="Google Shape;2709;g27625662d88_0_144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297</a:t>
            </a:fld>
            <a:endParaRPr sz="1400"/>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27625662d88_0_144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298</a:t>
            </a:fld>
            <a:endParaRPr sz="1400"/>
          </a:p>
        </p:txBody>
      </p:sp>
      <p:sp>
        <p:nvSpPr>
          <p:cNvPr id="2715" name="Google Shape;2715;g27625662d88_0_14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6" name="Google Shape;2716;g27625662d88_0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7" name="Google Shape;2717;g27625662d88_0_144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298</a:t>
            </a:fld>
            <a:endParaRPr sz="1400"/>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27625662d88_0_145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299</a:t>
            </a:fld>
            <a:endParaRPr sz="1400"/>
          </a:p>
        </p:txBody>
      </p:sp>
      <p:sp>
        <p:nvSpPr>
          <p:cNvPr id="2722" name="Google Shape;2722;g27625662d88_0_14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27625662d88_0_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4" name="Google Shape;2724;g27625662d88_0_1454: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299</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53" name="Google Shape;45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9" name="Google Shape;64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27625662d88_0_146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300</a:t>
            </a:fld>
            <a:endParaRPr sz="1400"/>
          </a:p>
        </p:txBody>
      </p:sp>
      <p:sp>
        <p:nvSpPr>
          <p:cNvPr id="2730" name="Google Shape;2730;g27625662d88_0_1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27625662d88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2" name="Google Shape;2732;g27625662d88_0_146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300</a:t>
            </a:fld>
            <a:endParaRPr sz="1400"/>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g27625662d88_0_146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301</a:t>
            </a:fld>
            <a:endParaRPr sz="1400"/>
          </a:p>
        </p:txBody>
      </p:sp>
      <p:sp>
        <p:nvSpPr>
          <p:cNvPr id="2738" name="Google Shape;2738;g27625662d88_0_1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27625662d88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0" name="Google Shape;2740;g27625662d88_0_146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301</a:t>
            </a:fld>
            <a:endParaRPr sz="1400"/>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g27625662d88_0_147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302</a:t>
            </a:fld>
            <a:endParaRPr sz="1400"/>
          </a:p>
        </p:txBody>
      </p:sp>
      <p:sp>
        <p:nvSpPr>
          <p:cNvPr id="2746" name="Google Shape;2746;g27625662d88_0_14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27625662d88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8" name="Google Shape;2748;g27625662d88_0_1475: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302</a:t>
            </a:fld>
            <a:endParaRPr sz="1400"/>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27625662d88_0_14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3" name="Google Shape;2753;g27625662d88_0_14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27625662d88_0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9" name="Google Shape;2759;g27625662d88_0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27625662d88_0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5" name="Google Shape;2765;g27625662d88_0_14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g27625662d88_0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1" name="Google Shape;2771;g27625662d88_0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g27625662d88_0_15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7" name="Google Shape;2777;g27625662d88_0_15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27625662d88_0_15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3" name="Google Shape;2783;g27625662d88_0_1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g27625662d88_0_15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9" name="Google Shape;2789;g27625662d88_0_15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37c8643f6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37c8643f6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g237c8643f6b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4"/>
        <p:cNvGrpSpPr/>
        <p:nvPr/>
      </p:nvGrpSpPr>
      <p:grpSpPr>
        <a:xfrm>
          <a:off x="0" y="0"/>
          <a:ext cx="0" cy="0"/>
          <a:chOff x="0" y="0"/>
          <a:chExt cx="0" cy="0"/>
        </a:xfrm>
      </p:grpSpPr>
      <p:sp>
        <p:nvSpPr>
          <p:cNvPr id="2795" name="Google Shape;2795;g27625662d88_0_15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6" name="Google Shape;2796;g27625662d88_0_15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27625662d88_0_15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2" name="Google Shape;2802;g27625662d88_0_15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g27625662d88_0_15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8" name="Google Shape;2808;g27625662d88_0_15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Google Shape;2814;g27625662d88_0_15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5" name="Google Shape;2815;g27625662d88_0_15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27625662d88_0_15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2" name="Google Shape;2822;g27625662d88_0_15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27625662d88_0_15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8" name="Google Shape;2828;g27625662d88_0_15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27625662d88_0_15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834" name="Google Shape;2834;g27625662d88_0_15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27625662d88_0_15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27625662d88_0_1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2" name="Google Shape;2842;g27625662d88_0_15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317</a:t>
            </a:fld>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27625662d88_0_15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27625662d88_0_1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0" name="Google Shape;2850;g27625662d88_0_15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318</a:t>
            </a:fld>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27625662d88_0_15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6" name="Google Shape;2856;g27625662d88_0_1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7" name="Google Shape;2857;g27625662d88_0_15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319</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37c8643f6b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37c8643f6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g237c8643f6b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2"/>
        <p:cNvGrpSpPr/>
        <p:nvPr/>
      </p:nvGrpSpPr>
      <p:grpSpPr>
        <a:xfrm>
          <a:off x="0" y="0"/>
          <a:ext cx="0" cy="0"/>
          <a:chOff x="0" y="0"/>
          <a:chExt cx="0" cy="0"/>
        </a:xfrm>
      </p:grpSpPr>
      <p:sp>
        <p:nvSpPr>
          <p:cNvPr id="2863" name="Google Shape;2863;g27625662d88_0_15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4" name="Google Shape;2864;g27625662d88_0_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5" name="Google Shape;2865;g27625662d88_0_15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320</a:t>
            </a:fld>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27625662d88_0_15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27625662d88_0_1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3" name="Google Shape;2873;g27625662d88_0_15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321</a:t>
            </a:fld>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27625662d88_0_15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27625662d88_0_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2" name="Google Shape;2882;g27625662d88_0_15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322</a:t>
            </a:fld>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27625662d88_0_16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8" name="Google Shape;2888;g27625662d88_0_16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27625662d88_0_161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324</a:t>
            </a:fld>
            <a:endParaRPr sz="1400"/>
          </a:p>
        </p:txBody>
      </p:sp>
      <p:sp>
        <p:nvSpPr>
          <p:cNvPr id="2895" name="Google Shape;2895;g27625662d88_0_16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27625662d88_0_1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7" name="Google Shape;2897;g27625662d88_0_1610: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324</a:t>
            </a:fld>
            <a:endParaRPr sz="1400"/>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27625662d88_0_1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902" name="Google Shape;2902;g27625662d88_0_16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7"/>
        <p:cNvGrpSpPr/>
        <p:nvPr/>
      </p:nvGrpSpPr>
      <p:grpSpPr>
        <a:xfrm>
          <a:off x="0" y="0"/>
          <a:ext cx="0" cy="0"/>
          <a:chOff x="0" y="0"/>
          <a:chExt cx="0" cy="0"/>
        </a:xfrm>
      </p:grpSpPr>
      <p:sp>
        <p:nvSpPr>
          <p:cNvPr id="2908" name="Google Shape;2908;g2423d872f5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9" name="Google Shape;2909;g2423d872f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0" name="Google Shape;2910;g2423d872f5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326</a:t>
            </a:fld>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6"/>
        <p:cNvGrpSpPr/>
        <p:nvPr/>
      </p:nvGrpSpPr>
      <p:grpSpPr>
        <a:xfrm>
          <a:off x="0" y="0"/>
          <a:ext cx="0" cy="0"/>
          <a:chOff x="0" y="0"/>
          <a:chExt cx="0" cy="0"/>
        </a:xfrm>
      </p:grpSpPr>
      <p:sp>
        <p:nvSpPr>
          <p:cNvPr id="2917" name="Google Shape;2917;g27625662d88_0_1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918" name="Google Shape;2918;g27625662d88_0_16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3"/>
        <p:cNvGrpSpPr/>
        <p:nvPr/>
      </p:nvGrpSpPr>
      <p:grpSpPr>
        <a:xfrm>
          <a:off x="0" y="0"/>
          <a:ext cx="0" cy="0"/>
          <a:chOff x="0" y="0"/>
          <a:chExt cx="0" cy="0"/>
        </a:xfrm>
      </p:grpSpPr>
      <p:sp>
        <p:nvSpPr>
          <p:cNvPr id="2924" name="Google Shape;2924;g27625662d88_0_16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5" name="Google Shape;2925;g27625662d88_0_16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27625662d88_0_163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1" name="Google Shape;2931;g27625662d88_0_1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37c8643f6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37c8643f6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g237c8643f6b_0_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4"/>
        <p:cNvGrpSpPr/>
        <p:nvPr/>
      </p:nvGrpSpPr>
      <p:grpSpPr>
        <a:xfrm>
          <a:off x="0" y="0"/>
          <a:ext cx="0" cy="0"/>
          <a:chOff x="0" y="0"/>
          <a:chExt cx="0" cy="0"/>
        </a:xfrm>
      </p:grpSpPr>
      <p:sp>
        <p:nvSpPr>
          <p:cNvPr id="2935" name="Google Shape;2935;g27625662d88_0_163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6" name="Google Shape;2936;g27625662d88_0_1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9"/>
        <p:cNvGrpSpPr/>
        <p:nvPr/>
      </p:nvGrpSpPr>
      <p:grpSpPr>
        <a:xfrm>
          <a:off x="0" y="0"/>
          <a:ext cx="0" cy="0"/>
          <a:chOff x="0" y="0"/>
          <a:chExt cx="0" cy="0"/>
        </a:xfrm>
      </p:grpSpPr>
      <p:sp>
        <p:nvSpPr>
          <p:cNvPr id="2940" name="Google Shape;2940;g27625662d88_0_164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1" name="Google Shape;2941;g27625662d88_0_1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7625662d88_0_164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7625662d88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9"/>
        <p:cNvGrpSpPr/>
        <p:nvPr/>
      </p:nvGrpSpPr>
      <p:grpSpPr>
        <a:xfrm>
          <a:off x="0" y="0"/>
          <a:ext cx="0" cy="0"/>
          <a:chOff x="0" y="0"/>
          <a:chExt cx="0" cy="0"/>
        </a:xfrm>
      </p:grpSpPr>
      <p:sp>
        <p:nvSpPr>
          <p:cNvPr id="2950" name="Google Shape;2950;g27625662d88_0_164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1" name="Google Shape;2951;g27625662d88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4"/>
        <p:cNvGrpSpPr/>
        <p:nvPr/>
      </p:nvGrpSpPr>
      <p:grpSpPr>
        <a:xfrm>
          <a:off x="0" y="0"/>
          <a:ext cx="0" cy="0"/>
          <a:chOff x="0" y="0"/>
          <a:chExt cx="0" cy="0"/>
        </a:xfrm>
      </p:grpSpPr>
      <p:sp>
        <p:nvSpPr>
          <p:cNvPr id="2955" name="Google Shape;2955;g27625662d88_0_165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6" name="Google Shape;2956;g27625662d88_0_1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27625662d88_0_165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1" name="Google Shape;2961;g27625662d88_0_1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27625662d88_0_166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27625662d88_0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9"/>
        <p:cNvGrpSpPr/>
        <p:nvPr/>
      </p:nvGrpSpPr>
      <p:grpSpPr>
        <a:xfrm>
          <a:off x="0" y="0"/>
          <a:ext cx="0" cy="0"/>
          <a:chOff x="0" y="0"/>
          <a:chExt cx="0" cy="0"/>
        </a:xfrm>
      </p:grpSpPr>
      <p:sp>
        <p:nvSpPr>
          <p:cNvPr id="2970" name="Google Shape;2970;g27625662d88_0_16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1" name="Google Shape;2971;g27625662d88_0_16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6"/>
        <p:cNvGrpSpPr/>
        <p:nvPr/>
      </p:nvGrpSpPr>
      <p:grpSpPr>
        <a:xfrm>
          <a:off x="0" y="0"/>
          <a:ext cx="0" cy="0"/>
          <a:chOff x="0" y="0"/>
          <a:chExt cx="0" cy="0"/>
        </a:xfrm>
      </p:grpSpPr>
      <p:sp>
        <p:nvSpPr>
          <p:cNvPr id="2977" name="Google Shape;2977;g27625662d88_0_16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8" name="Google Shape;2978;g27625662d88_0_16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27625662d88_0_16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4" name="Google Shape;2984;g27625662d88_0_16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0" name="Google Shape;68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g27625662d88_0_1682:notes"/>
          <p:cNvSpPr txBox="1">
            <a:spLocks noGrp="1"/>
          </p:cNvSpPr>
          <p:nvPr>
            <p:ph type="body" idx="1"/>
          </p:nvPr>
        </p:nvSpPr>
        <p:spPr>
          <a:xfrm>
            <a:off x="914710" y="4342463"/>
            <a:ext cx="50286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1" name="Google Shape;2991;g27625662d88_0_1682:notes"/>
          <p:cNvSpPr>
            <a:spLocks noGrp="1" noRot="1" noChangeAspect="1"/>
          </p:cNvSpPr>
          <p:nvPr>
            <p:ph type="sldImg" idx="2"/>
          </p:nvPr>
        </p:nvSpPr>
        <p:spPr>
          <a:xfrm>
            <a:off x="1166280" y="691733"/>
            <a:ext cx="4528500" cy="3414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5"/>
        <p:cNvGrpSpPr/>
        <p:nvPr/>
      </p:nvGrpSpPr>
      <p:grpSpPr>
        <a:xfrm>
          <a:off x="0" y="0"/>
          <a:ext cx="0" cy="0"/>
          <a:chOff x="0" y="0"/>
          <a:chExt cx="0" cy="0"/>
        </a:xfrm>
      </p:grpSpPr>
      <p:sp>
        <p:nvSpPr>
          <p:cNvPr id="2996" name="Google Shape;2996;g27625662d88_0_1687:notes"/>
          <p:cNvSpPr txBox="1">
            <a:spLocks noGrp="1"/>
          </p:cNvSpPr>
          <p:nvPr>
            <p:ph type="body" idx="1"/>
          </p:nvPr>
        </p:nvSpPr>
        <p:spPr>
          <a:xfrm>
            <a:off x="914710" y="4342463"/>
            <a:ext cx="50286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7" name="Google Shape;2997;g27625662d88_0_1687:notes"/>
          <p:cNvSpPr>
            <a:spLocks noGrp="1" noRot="1" noChangeAspect="1"/>
          </p:cNvSpPr>
          <p:nvPr>
            <p:ph type="sldImg" idx="2"/>
          </p:nvPr>
        </p:nvSpPr>
        <p:spPr>
          <a:xfrm>
            <a:off x="1166280" y="691733"/>
            <a:ext cx="4528500" cy="3414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27625662d88_0_1696:notes"/>
          <p:cNvSpPr>
            <a:spLocks noGrp="1" noRot="1" noChangeAspect="1"/>
          </p:cNvSpPr>
          <p:nvPr>
            <p:ph type="sldImg" idx="2"/>
          </p:nvPr>
        </p:nvSpPr>
        <p:spPr>
          <a:xfrm>
            <a:off x="1155440" y="685487"/>
            <a:ext cx="4547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7" name="Google Shape;3007;g27625662d88_0_1696:notes"/>
          <p:cNvSpPr txBox="1">
            <a:spLocks noGrp="1"/>
          </p:cNvSpPr>
          <p:nvPr>
            <p:ph type="body" idx="1"/>
          </p:nvPr>
        </p:nvSpPr>
        <p:spPr>
          <a:xfrm>
            <a:off x="914710" y="4344025"/>
            <a:ext cx="5028600" cy="4114500"/>
          </a:xfrm>
          <a:prstGeom prst="rect">
            <a:avLst/>
          </a:prstGeom>
          <a:noFill/>
          <a:ln>
            <a:noFill/>
          </a:ln>
        </p:spPr>
        <p:txBody>
          <a:bodyPr spcFirstLastPara="1" wrap="square" lIns="91950" tIns="46750" rIns="91950" bIns="467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g27625662d88_0_1701:notes"/>
          <p:cNvSpPr>
            <a:spLocks noGrp="1" noRot="1" noChangeAspect="1"/>
          </p:cNvSpPr>
          <p:nvPr>
            <p:ph type="sldImg" idx="2"/>
          </p:nvPr>
        </p:nvSpPr>
        <p:spPr>
          <a:xfrm>
            <a:off x="1155440" y="685487"/>
            <a:ext cx="4547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3" name="Google Shape;3013;g27625662d88_0_1701:notes"/>
          <p:cNvSpPr txBox="1">
            <a:spLocks noGrp="1"/>
          </p:cNvSpPr>
          <p:nvPr>
            <p:ph type="body" idx="1"/>
          </p:nvPr>
        </p:nvSpPr>
        <p:spPr>
          <a:xfrm>
            <a:off x="914710" y="4344025"/>
            <a:ext cx="5028600" cy="4114500"/>
          </a:xfrm>
          <a:prstGeom prst="rect">
            <a:avLst/>
          </a:prstGeom>
          <a:noFill/>
          <a:ln>
            <a:noFill/>
          </a:ln>
        </p:spPr>
        <p:txBody>
          <a:bodyPr spcFirstLastPara="1" wrap="square" lIns="91950" tIns="46750" rIns="91950" bIns="467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g27625662d88_0_1710:notes"/>
          <p:cNvSpPr>
            <a:spLocks noGrp="1" noRot="1" noChangeAspect="1"/>
          </p:cNvSpPr>
          <p:nvPr>
            <p:ph type="sldImg" idx="2"/>
          </p:nvPr>
        </p:nvSpPr>
        <p:spPr>
          <a:xfrm>
            <a:off x="1155440" y="685487"/>
            <a:ext cx="4547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3" name="Google Shape;3023;g27625662d88_0_1710:notes"/>
          <p:cNvSpPr txBox="1">
            <a:spLocks noGrp="1"/>
          </p:cNvSpPr>
          <p:nvPr>
            <p:ph type="body" idx="1"/>
          </p:nvPr>
        </p:nvSpPr>
        <p:spPr>
          <a:xfrm>
            <a:off x="914710" y="4344025"/>
            <a:ext cx="5028600" cy="4114500"/>
          </a:xfrm>
          <a:prstGeom prst="rect">
            <a:avLst/>
          </a:prstGeom>
          <a:noFill/>
          <a:ln>
            <a:noFill/>
          </a:ln>
        </p:spPr>
        <p:txBody>
          <a:bodyPr spcFirstLastPara="1" wrap="square" lIns="91950" tIns="46750" rIns="91950" bIns="467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7"/>
        <p:cNvGrpSpPr/>
        <p:nvPr/>
      </p:nvGrpSpPr>
      <p:grpSpPr>
        <a:xfrm>
          <a:off x="0" y="0"/>
          <a:ext cx="0" cy="0"/>
          <a:chOff x="0" y="0"/>
          <a:chExt cx="0" cy="0"/>
        </a:xfrm>
      </p:grpSpPr>
      <p:sp>
        <p:nvSpPr>
          <p:cNvPr id="3028" name="Google Shape;3028;g27625662d88_0_171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9" name="Google Shape;3029;g27625662d88_0_1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2"/>
        <p:cNvGrpSpPr/>
        <p:nvPr/>
      </p:nvGrpSpPr>
      <p:grpSpPr>
        <a:xfrm>
          <a:off x="0" y="0"/>
          <a:ext cx="0" cy="0"/>
          <a:chOff x="0" y="0"/>
          <a:chExt cx="0" cy="0"/>
        </a:xfrm>
      </p:grpSpPr>
      <p:sp>
        <p:nvSpPr>
          <p:cNvPr id="3033" name="Google Shape;3033;g27625662d88_0_171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4" name="Google Shape;3034;g27625662d88_0_1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p:cNvGrpSpPr/>
        <p:nvPr/>
      </p:nvGrpSpPr>
      <p:grpSpPr>
        <a:xfrm>
          <a:off x="0" y="0"/>
          <a:ext cx="0" cy="0"/>
          <a:chOff x="0" y="0"/>
          <a:chExt cx="0" cy="0"/>
        </a:xfrm>
      </p:grpSpPr>
      <p:sp>
        <p:nvSpPr>
          <p:cNvPr id="3038" name="Google Shape;3038;g27625662d88_0_172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347</a:t>
            </a:fld>
            <a:endParaRPr sz="1400"/>
          </a:p>
        </p:txBody>
      </p:sp>
      <p:sp>
        <p:nvSpPr>
          <p:cNvPr id="3039" name="Google Shape;3039;g27625662d88_0_17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0" name="Google Shape;3040;g27625662d88_0_1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1" name="Google Shape;3041;g27625662d88_0_1723: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347</a:t>
            </a:fld>
            <a:endParaRPr sz="1400"/>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g27625662d88_0_173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348</a:t>
            </a:fld>
            <a:endParaRPr sz="1400"/>
          </a:p>
        </p:txBody>
      </p:sp>
      <p:sp>
        <p:nvSpPr>
          <p:cNvPr id="3047" name="Google Shape;3047;g27625662d88_0_17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8" name="Google Shape;3048;g27625662d88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9" name="Google Shape;3049;g27625662d88_0_1730: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348</a:t>
            </a:fld>
            <a:endParaRPr sz="1400"/>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27625662d88_0_173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349</a:t>
            </a:fld>
            <a:endParaRPr sz="1400"/>
          </a:p>
        </p:txBody>
      </p:sp>
      <p:sp>
        <p:nvSpPr>
          <p:cNvPr id="3054" name="Google Shape;3054;g27625662d88_0_17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5" name="Google Shape;3055;g27625662d88_0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6" name="Google Shape;3056;g27625662d88_0_1736: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349</a:t>
            </a:fld>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8" name="Google Shape;688;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0"/>
        <p:cNvGrpSpPr/>
        <p:nvPr/>
      </p:nvGrpSpPr>
      <p:grpSpPr>
        <a:xfrm>
          <a:off x="0" y="0"/>
          <a:ext cx="0" cy="0"/>
          <a:chOff x="0" y="0"/>
          <a:chExt cx="0" cy="0"/>
        </a:xfrm>
      </p:grpSpPr>
      <p:sp>
        <p:nvSpPr>
          <p:cNvPr id="3061" name="Google Shape;3061;g27625662d88_0_174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350</a:t>
            </a:fld>
            <a:endParaRPr sz="1400"/>
          </a:p>
        </p:txBody>
      </p:sp>
      <p:sp>
        <p:nvSpPr>
          <p:cNvPr id="3062" name="Google Shape;3062;g27625662d88_0_17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3" name="Google Shape;3063;g27625662d88_0_1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4" name="Google Shape;3064;g27625662d88_0_1743: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350</a:t>
            </a:fld>
            <a:endParaRPr sz="1400"/>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8"/>
        <p:cNvGrpSpPr/>
        <p:nvPr/>
      </p:nvGrpSpPr>
      <p:grpSpPr>
        <a:xfrm>
          <a:off x="0" y="0"/>
          <a:ext cx="0" cy="0"/>
          <a:chOff x="0" y="0"/>
          <a:chExt cx="0" cy="0"/>
        </a:xfrm>
      </p:grpSpPr>
      <p:sp>
        <p:nvSpPr>
          <p:cNvPr id="3069" name="Google Shape;3069;g27625662d88_0_175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0" name="Google Shape;3070;g27625662d88_0_1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4"/>
        <p:cNvGrpSpPr/>
        <p:nvPr/>
      </p:nvGrpSpPr>
      <p:grpSpPr>
        <a:xfrm>
          <a:off x="0" y="0"/>
          <a:ext cx="0" cy="0"/>
          <a:chOff x="0" y="0"/>
          <a:chExt cx="0" cy="0"/>
        </a:xfrm>
      </p:grpSpPr>
      <p:sp>
        <p:nvSpPr>
          <p:cNvPr id="3075" name="Google Shape;3075;g27625662d88_0_175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6" name="Google Shape;3076;g27625662d88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1"/>
        <p:cNvGrpSpPr/>
        <p:nvPr/>
      </p:nvGrpSpPr>
      <p:grpSpPr>
        <a:xfrm>
          <a:off x="0" y="0"/>
          <a:ext cx="0" cy="0"/>
          <a:chOff x="0" y="0"/>
          <a:chExt cx="0" cy="0"/>
        </a:xfrm>
      </p:grpSpPr>
      <p:sp>
        <p:nvSpPr>
          <p:cNvPr id="3082" name="Google Shape;3082;g27625662d88_0_176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353</a:t>
            </a:fld>
            <a:endParaRPr sz="1400"/>
          </a:p>
        </p:txBody>
      </p:sp>
      <p:sp>
        <p:nvSpPr>
          <p:cNvPr id="3083" name="Google Shape;3083;g27625662d88_0_17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4" name="Google Shape;3084;g27625662d88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5" name="Google Shape;3085;g27625662d88_0_176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353</a:t>
            </a:fld>
            <a:endParaRPr sz="1400"/>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1"/>
        <p:cNvGrpSpPr/>
        <p:nvPr/>
      </p:nvGrpSpPr>
      <p:grpSpPr>
        <a:xfrm>
          <a:off x="0" y="0"/>
          <a:ext cx="0" cy="0"/>
          <a:chOff x="0" y="0"/>
          <a:chExt cx="0" cy="0"/>
        </a:xfrm>
      </p:grpSpPr>
      <p:sp>
        <p:nvSpPr>
          <p:cNvPr id="3092" name="Google Shape;3092;g27625662d88_0_177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354</a:t>
            </a:fld>
            <a:endParaRPr sz="1400"/>
          </a:p>
        </p:txBody>
      </p:sp>
      <p:sp>
        <p:nvSpPr>
          <p:cNvPr id="3093" name="Google Shape;3093;g27625662d88_0_17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27625662d88_0_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5" name="Google Shape;3095;g27625662d88_0_1770: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354</a:t>
            </a:fld>
            <a:endParaRPr sz="1400"/>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27625662d88_0_177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355</a:t>
            </a:fld>
            <a:endParaRPr sz="1400"/>
          </a:p>
        </p:txBody>
      </p:sp>
      <p:sp>
        <p:nvSpPr>
          <p:cNvPr id="3102" name="Google Shape;3102;g27625662d88_0_17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3" name="Google Shape;3103;g27625662d8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4" name="Google Shape;3104;g27625662d88_0_177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355</a:t>
            </a:fld>
            <a:endParaRPr sz="1400"/>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9"/>
        <p:cNvGrpSpPr/>
        <p:nvPr/>
      </p:nvGrpSpPr>
      <p:grpSpPr>
        <a:xfrm>
          <a:off x="0" y="0"/>
          <a:ext cx="0" cy="0"/>
          <a:chOff x="0" y="0"/>
          <a:chExt cx="0" cy="0"/>
        </a:xfrm>
      </p:grpSpPr>
      <p:sp>
        <p:nvSpPr>
          <p:cNvPr id="3110" name="Google Shape;3110;g27625662d88_0_178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356</a:t>
            </a:fld>
            <a:endParaRPr sz="1400"/>
          </a:p>
        </p:txBody>
      </p:sp>
      <p:sp>
        <p:nvSpPr>
          <p:cNvPr id="3111" name="Google Shape;3111;g27625662d88_0_17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2" name="Google Shape;3112;g27625662d88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3" name="Google Shape;3113;g27625662d88_0_1786: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356</a:t>
            </a:fld>
            <a:endParaRPr sz="1400"/>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7"/>
        <p:cNvGrpSpPr/>
        <p:nvPr/>
      </p:nvGrpSpPr>
      <p:grpSpPr>
        <a:xfrm>
          <a:off x="0" y="0"/>
          <a:ext cx="0" cy="0"/>
          <a:chOff x="0" y="0"/>
          <a:chExt cx="0" cy="0"/>
        </a:xfrm>
      </p:grpSpPr>
      <p:sp>
        <p:nvSpPr>
          <p:cNvPr id="3118" name="Google Shape;3118;g27625662d88_0_180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357</a:t>
            </a:fld>
            <a:endParaRPr sz="1400"/>
          </a:p>
        </p:txBody>
      </p:sp>
      <p:sp>
        <p:nvSpPr>
          <p:cNvPr id="3119" name="Google Shape;3119;g27625662d88_0_18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0" name="Google Shape;3120;g27625662d88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1" name="Google Shape;3121;g27625662d88_0_1800: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357</a:t>
            </a:fld>
            <a:endParaRPr sz="1400"/>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27625662d88_0_180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27625662d88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3"/>
        <p:cNvGrpSpPr/>
        <p:nvPr/>
      </p:nvGrpSpPr>
      <p:grpSpPr>
        <a:xfrm>
          <a:off x="0" y="0"/>
          <a:ext cx="0" cy="0"/>
          <a:chOff x="0" y="0"/>
          <a:chExt cx="0" cy="0"/>
        </a:xfrm>
      </p:grpSpPr>
      <p:sp>
        <p:nvSpPr>
          <p:cNvPr id="3134" name="Google Shape;3134;g27625662d88_0_181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5" name="Google Shape;3135;g27625662d88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37c8643f6b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37c8643f6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g237c8643f6b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g27625662d88_0_182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0" name="Google Shape;3140;g27625662d88_0_1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27625662d88_0_182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27625662d88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27625662d88_0_189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27625662d88_0_1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27625662d88_0_189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27625662d88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27625662d88_0_190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27625662d88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39a29e64e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39a29e64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g239a29e64e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39a29e64ee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39a29e64e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g239a29e64ee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39a29e64ee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39a29e64e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239a29e64ee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39a29e64ee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39a29e64e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29" name="Google Shape;729;g239a29e64ee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39a29e64e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239a29e64e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239a29e64ee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39a29e64ee_1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239a29e64e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g239a29e64ee_1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3a08e59e89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3a08e59e89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g23a08e59e89_1_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3a08e59e89_1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3a08e59e89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g23a08e59e89_1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37c8643f6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237c8643f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g237c8643f6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37c8643f6b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37c8643f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g237c8643f6b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37c8643f6b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37c8643f6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g237c8643f6b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37c8643f6b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37c8643f6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1" name="Google Shape;791;g237c8643f6b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39a4426dc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39a4426d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8" name="Google Shape;798;g239a4426dc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67" name="Google Shape;46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39a4426dc7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39a4426dc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8" name="Google Shape;808;g239a4426dc7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39a4426dc7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39a4426dc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 name="Google Shape;815;g239a4426dc7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3a08e59e89_1_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3a08e59e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3a08e59e89_1_1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3a08e59e8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3a08e59e89_1_1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3a08e59e8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3a08e59e89_1_1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3a08e59e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3a08e59e89_1_2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23a08e59e8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3804a61086_0_4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g23804a61086_0_4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3804a61086_0_4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g23804a61086_0_4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3804a61086_0_4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9" name="Google Shape;889;g23804a61086_0_4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74" name="Google Shape;47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3804a61086_0_47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g23804a61086_0_4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3804a61086_0_48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1" name="Google Shape;901;g23804a61086_0_4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3804a61086_0_4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g23804a61086_0_4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3804a61086_0_4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3" name="Google Shape;913;g23804a61086_0_4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3804a61086_0_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g23804a61086_0_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3804a61086_0_5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5" name="Google Shape;925;g23804a61086_0_5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3804a61086_0_5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3804a61086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3804a61086_0_5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7" name="Google Shape;937;g23804a61086_0_5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3804a61086_0_5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3" name="Google Shape;943;g23804a61086_0_5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3804a61086_0_5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9" name="Google Shape;949;g23804a61086_0_5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1" name="Google Shape;48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3804a61086_0_5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23804a61086_0_5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3804a61086_0_5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g23804a61086_0_5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3804a61086_0_5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7" name="Google Shape;967;g23804a61086_0_5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3804a61086_0_5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3" name="Google Shape;973;g23804a61086_0_5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3804a61086_0_5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9" name="Google Shape;979;g23804a61086_0_5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3804a61086_0_5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5" name="Google Shape;985;g23804a61086_0_5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3804a61086_0_5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1" name="Google Shape;991;g23804a61086_0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3804a61086_0_5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8" name="Google Shape;998;g23804a61086_0_5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3804a61086_0_56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g23804a61086_0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3804a61086_0_5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23804a61086_0_5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9" name="Google Shape;48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3804a61086_0_57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g23804a61086_0_5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3804a61086_0_5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g23804a61086_0_5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3804a61086_0_58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0" name="Google Shape;1030;g23804a61086_0_5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7a25ee481c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6" name="Google Shape;1036;g27a25ee481c_0_4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7a25ee481c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2" name="Google Shape;1042;g27a25ee481c_0_4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7a25ee481c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 name="Google Shape;1048;g27a25ee481c_0_4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7a25ee481c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4" name="Google Shape;1054;g27a25ee481c_0_4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7a25ee481c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2" name="Google Shape;1062;g27a25ee481c_0_4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7a25ee481c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9" name="Google Shape;1069;g27a25ee481c_0_5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a25ee481c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g27a25ee481c_0_5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98" name="Google Shape;49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7a25ee481c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2" name="Google Shape;1082;g27a25ee481c_0_5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7a25ee481c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9" name="Google Shape;1089;g27a25ee481c_0_5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7a25ee481c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5" name="Google Shape;1095;g27a25ee481c_0_5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3804a61086_0_5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6" name="Google Shape;1116;g23804a61086_0_5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3804a61086_0_5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2" name="Google Shape;1122;g23804a61086_0_5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3804a61086_0_6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7" name="Google Shape;1147;g23804a61086_0_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23804a61086_0_6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3" name="Google Shape;1153;g23804a61086_0_6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3804a61086_0_6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9" name="Google Shape;1159;g23804a61086_0_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3804a61086_0_6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5" name="Google Shape;1165;g23804a61086_0_6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3804a61086_0_6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1" name="Google Shape;1171;g23804a61086_0_6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23a08e59e89_0_4"/>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 name="Google Shape;15;g23a08e59e89_0_4"/>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 name="Google Shape;16;g23a08e59e89_0_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23a08e59e89_0_39"/>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 name="Google Shape;50;g23a08e59e89_0_39"/>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1" name="Google Shape;51;g23a08e59e89_0_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23a08e59e89_0_4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g23a08e59e89_0_45"/>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56" name="Google Shape;56;g23a08e59e89_0_45"/>
          <p:cNvSpPr txBox="1">
            <a:spLocks noGrp="1"/>
          </p:cNvSpPr>
          <p:nvPr>
            <p:ph type="body" idx="1"/>
          </p:nvPr>
        </p:nvSpPr>
        <p:spPr>
          <a:xfrm>
            <a:off x="457200" y="1600200"/>
            <a:ext cx="7467600" cy="4873800"/>
          </a:xfrm>
          <a:prstGeom prst="rect">
            <a:avLst/>
          </a:prstGeom>
          <a:noFill/>
          <a:ln>
            <a:noFill/>
          </a:ln>
        </p:spPr>
        <p:txBody>
          <a:bodyPr spcFirstLastPara="1" wrap="square" lIns="91425" tIns="91425" rIns="91425" bIns="91425" anchor="t" anchorCtr="0">
            <a:noAutofit/>
          </a:bodyPr>
          <a:lstStyle>
            <a:lvl1pPr marL="457200" marR="0" lvl="0" indent="-335280" algn="l" rtl="0">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rtl="0">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rtl="0">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rtl="0">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rtl="0">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rtl="0">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rtl="0">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rtl="0">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rtl="0">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57" name="Google Shape;57;g23a08e59e89_0_45"/>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58" name="Google Shape;58;g23a08e59e89_0_45"/>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59" name="Google Shape;59;g23a08e59e89_0_45"/>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on left, text on right">
  <p:cSld name="TITLE_AND_TWO_COLUMNS_1">
    <p:spTree>
      <p:nvGrpSpPr>
        <p:cNvPr id="1" name="Shape 60"/>
        <p:cNvGrpSpPr/>
        <p:nvPr/>
      </p:nvGrpSpPr>
      <p:grpSpPr>
        <a:xfrm>
          <a:off x="0" y="0"/>
          <a:ext cx="0" cy="0"/>
          <a:chOff x="0" y="0"/>
          <a:chExt cx="0" cy="0"/>
        </a:xfrm>
      </p:grpSpPr>
      <p:sp>
        <p:nvSpPr>
          <p:cNvPr id="61" name="Google Shape;61;g23a08e59e89_0_51"/>
          <p:cNvSpPr txBox="1">
            <a:spLocks noGrp="1"/>
          </p:cNvSpPr>
          <p:nvPr>
            <p:ph type="dt" idx="10"/>
          </p:nvPr>
        </p:nvSpPr>
        <p:spPr>
          <a:xfrm>
            <a:off x="1173162" y="6265862"/>
            <a:ext cx="19050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90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g23a08e59e89_0_51"/>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90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g23a08e59e89_0_51"/>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400">
                <a:latin typeface="Arial"/>
                <a:ea typeface="Arial"/>
                <a:cs typeface="Arial"/>
                <a:sym typeface="Arial"/>
              </a:defRPr>
            </a:lvl1pPr>
            <a:lvl2pPr marL="0" lvl="1" indent="0" algn="r" rtl="0">
              <a:lnSpc>
                <a:spcPct val="100000"/>
              </a:lnSpc>
              <a:spcBef>
                <a:spcPts val="0"/>
              </a:spcBef>
              <a:spcAft>
                <a:spcPts val="0"/>
              </a:spcAft>
              <a:buNone/>
              <a:defRPr sz="1400">
                <a:latin typeface="Arial"/>
                <a:ea typeface="Arial"/>
                <a:cs typeface="Arial"/>
                <a:sym typeface="Arial"/>
              </a:defRPr>
            </a:lvl2pPr>
            <a:lvl3pPr marL="0" lvl="2" indent="0" algn="r" rtl="0">
              <a:lnSpc>
                <a:spcPct val="100000"/>
              </a:lnSpc>
              <a:spcBef>
                <a:spcPts val="0"/>
              </a:spcBef>
              <a:spcAft>
                <a:spcPts val="0"/>
              </a:spcAft>
              <a:buNone/>
              <a:defRPr sz="1400">
                <a:latin typeface="Arial"/>
                <a:ea typeface="Arial"/>
                <a:cs typeface="Arial"/>
                <a:sym typeface="Arial"/>
              </a:defRPr>
            </a:lvl3pPr>
            <a:lvl4pPr marL="0" lvl="3" indent="0" algn="r" rtl="0">
              <a:lnSpc>
                <a:spcPct val="100000"/>
              </a:lnSpc>
              <a:spcBef>
                <a:spcPts val="0"/>
              </a:spcBef>
              <a:spcAft>
                <a:spcPts val="0"/>
              </a:spcAft>
              <a:buNone/>
              <a:defRPr sz="1400">
                <a:latin typeface="Arial"/>
                <a:ea typeface="Arial"/>
                <a:cs typeface="Arial"/>
                <a:sym typeface="Arial"/>
              </a:defRPr>
            </a:lvl4pPr>
            <a:lvl5pPr marL="0" lvl="4" indent="0" algn="r" rtl="0">
              <a:lnSpc>
                <a:spcPct val="100000"/>
              </a:lnSpc>
              <a:spcBef>
                <a:spcPts val="0"/>
              </a:spcBef>
              <a:spcAft>
                <a:spcPts val="0"/>
              </a:spcAft>
              <a:buNone/>
              <a:defRPr sz="1400">
                <a:latin typeface="Arial"/>
                <a:ea typeface="Arial"/>
                <a:cs typeface="Arial"/>
                <a:sym typeface="Arial"/>
              </a:defRPr>
            </a:lvl5pPr>
            <a:lvl6pPr marL="0" lvl="5" indent="0" algn="r" rtl="0">
              <a:lnSpc>
                <a:spcPct val="100000"/>
              </a:lnSpc>
              <a:spcBef>
                <a:spcPts val="0"/>
              </a:spcBef>
              <a:spcAft>
                <a:spcPts val="0"/>
              </a:spcAft>
              <a:buNone/>
              <a:defRPr sz="1400">
                <a:latin typeface="Arial"/>
                <a:ea typeface="Arial"/>
                <a:cs typeface="Arial"/>
                <a:sym typeface="Arial"/>
              </a:defRPr>
            </a:lvl6pPr>
            <a:lvl7pPr marL="0" lvl="6" indent="0" algn="r" rtl="0">
              <a:lnSpc>
                <a:spcPct val="100000"/>
              </a:lnSpc>
              <a:spcBef>
                <a:spcPts val="0"/>
              </a:spcBef>
              <a:spcAft>
                <a:spcPts val="0"/>
              </a:spcAft>
              <a:buNone/>
              <a:defRPr sz="1400">
                <a:latin typeface="Arial"/>
                <a:ea typeface="Arial"/>
                <a:cs typeface="Arial"/>
                <a:sym typeface="Arial"/>
              </a:defRPr>
            </a:lvl7pPr>
            <a:lvl8pPr marL="0" lvl="7" indent="0" algn="r" rtl="0">
              <a:lnSpc>
                <a:spcPct val="100000"/>
              </a:lnSpc>
              <a:spcBef>
                <a:spcPts val="0"/>
              </a:spcBef>
              <a:spcAft>
                <a:spcPts val="0"/>
              </a:spcAft>
              <a:buNone/>
              <a:defRPr sz="1400">
                <a:latin typeface="Arial"/>
                <a:ea typeface="Arial"/>
                <a:cs typeface="Arial"/>
                <a:sym typeface="Arial"/>
              </a:defRPr>
            </a:lvl8pPr>
            <a:lvl9pPr marL="0" lvl="8" indent="0" algn="r" rtl="0">
              <a:lnSpc>
                <a:spcPct val="100000"/>
              </a:lnSpc>
              <a:spcBef>
                <a:spcPts val="0"/>
              </a:spcBef>
              <a:spcAft>
                <a:spcPts val="0"/>
              </a:spcAft>
              <a:buNone/>
              <a:defRPr sz="14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0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4"/>
        <p:cNvGrpSpPr/>
        <p:nvPr/>
      </p:nvGrpSpPr>
      <p:grpSpPr>
        <a:xfrm>
          <a:off x="0" y="0"/>
          <a:ext cx="0" cy="0"/>
          <a:chOff x="0" y="0"/>
          <a:chExt cx="0" cy="0"/>
        </a:xfrm>
      </p:grpSpPr>
      <p:sp>
        <p:nvSpPr>
          <p:cNvPr id="65" name="Google Shape;65;g23a08e59e89_0_55"/>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 name="Google Shape;66;g23a08e59e89_0_55"/>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67" name="Google Shape;67;g23a08e59e89_0_55"/>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68" name="Google Shape;68;g23a08e59e89_0_55"/>
          <p:cNvSpPr txBox="1">
            <a:spLocks noGrp="1"/>
          </p:cNvSpPr>
          <p:nvPr>
            <p:ph type="dt" idx="10"/>
          </p:nvPr>
        </p:nvSpPr>
        <p:spPr>
          <a:xfrm>
            <a:off x="457200" y="6245225"/>
            <a:ext cx="2133600" cy="476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g23a08e59e89_0_5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type="title">
  <p:cSld name="TITLE">
    <p:spTree>
      <p:nvGrpSpPr>
        <p:cNvPr id="1" name="Shape 76"/>
        <p:cNvGrpSpPr/>
        <p:nvPr/>
      </p:nvGrpSpPr>
      <p:grpSpPr>
        <a:xfrm>
          <a:off x="0" y="0"/>
          <a:ext cx="0" cy="0"/>
          <a:chOff x="0" y="0"/>
          <a:chExt cx="0" cy="0"/>
        </a:xfrm>
      </p:grpSpPr>
      <p:sp>
        <p:nvSpPr>
          <p:cNvPr id="77" name="Google Shape;77;g27625662d88_0_191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8" name="Google Shape;78;g27625662d88_0_19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just">
              <a:lnSpc>
                <a:spcPct val="100000"/>
              </a:lnSpc>
              <a:spcBef>
                <a:spcPts val="360"/>
              </a:spcBef>
              <a:spcAft>
                <a:spcPts val="0"/>
              </a:spcAft>
              <a:buClr>
                <a:schemeClr val="dk1"/>
              </a:buClr>
              <a:buSzPts val="1800"/>
              <a:buChar char="•"/>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79" name="Google Shape;79;g27625662d88_0_1911"/>
          <p:cNvSpPr txBox="1">
            <a:spLocks noGrp="1"/>
          </p:cNvSpPr>
          <p:nvPr>
            <p:ph type="dt" idx="10"/>
          </p:nvPr>
        </p:nvSpPr>
        <p:spPr>
          <a:xfrm>
            <a:off x="457200" y="6245225"/>
            <a:ext cx="2133600" cy="476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g27625662d88_0_1911"/>
          <p:cNvSpPr txBox="1">
            <a:spLocks noGrp="1"/>
          </p:cNvSpPr>
          <p:nvPr>
            <p:ph type="ftr" idx="11"/>
          </p:nvPr>
        </p:nvSpPr>
        <p:spPr>
          <a:xfrm>
            <a:off x="3124200" y="6245225"/>
            <a:ext cx="28956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g27625662d88_0_1911"/>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sz="1400"/>
            </a:lvl1pPr>
            <a:lvl2pPr marL="0" lvl="1" indent="0" algn="r">
              <a:lnSpc>
                <a:spcPct val="100000"/>
              </a:lnSpc>
              <a:spcBef>
                <a:spcPts val="0"/>
              </a:spcBef>
              <a:spcAft>
                <a:spcPts val="0"/>
              </a:spcAft>
              <a:buNone/>
              <a:defRPr sz="1400"/>
            </a:lvl2pPr>
            <a:lvl3pPr marL="0" lvl="2" indent="0" algn="r">
              <a:lnSpc>
                <a:spcPct val="100000"/>
              </a:lnSpc>
              <a:spcBef>
                <a:spcPts val="0"/>
              </a:spcBef>
              <a:spcAft>
                <a:spcPts val="0"/>
              </a:spcAft>
              <a:buNone/>
              <a:defRPr sz="1400"/>
            </a:lvl3pPr>
            <a:lvl4pPr marL="0" lvl="3" indent="0" algn="r">
              <a:lnSpc>
                <a:spcPct val="100000"/>
              </a:lnSpc>
              <a:spcBef>
                <a:spcPts val="0"/>
              </a:spcBef>
              <a:spcAft>
                <a:spcPts val="0"/>
              </a:spcAft>
              <a:buNone/>
              <a:defRPr sz="1400"/>
            </a:lvl4pPr>
            <a:lvl5pPr marL="0" lvl="4" indent="0" algn="r">
              <a:lnSpc>
                <a:spcPct val="100000"/>
              </a:lnSpc>
              <a:spcBef>
                <a:spcPts val="0"/>
              </a:spcBef>
              <a:spcAft>
                <a:spcPts val="0"/>
              </a:spcAft>
              <a:buNone/>
              <a:defRPr sz="1400"/>
            </a:lvl5pPr>
            <a:lvl6pPr marL="0" lvl="5" indent="0" algn="r">
              <a:lnSpc>
                <a:spcPct val="100000"/>
              </a:lnSpc>
              <a:spcBef>
                <a:spcPts val="0"/>
              </a:spcBef>
              <a:spcAft>
                <a:spcPts val="0"/>
              </a:spcAft>
              <a:buNone/>
              <a:defRPr sz="1400"/>
            </a:lvl6pPr>
            <a:lvl7pPr marL="0" lvl="6" indent="0" algn="r">
              <a:lnSpc>
                <a:spcPct val="100000"/>
              </a:lnSpc>
              <a:spcBef>
                <a:spcPts val="0"/>
              </a:spcBef>
              <a:spcAft>
                <a:spcPts val="0"/>
              </a:spcAft>
              <a:buNone/>
              <a:defRPr sz="1400"/>
            </a:lvl7pPr>
            <a:lvl8pPr marL="0" lvl="7" indent="0" algn="r">
              <a:lnSpc>
                <a:spcPct val="100000"/>
              </a:lnSpc>
              <a:spcBef>
                <a:spcPts val="0"/>
              </a:spcBef>
              <a:spcAft>
                <a:spcPts val="0"/>
              </a:spcAft>
              <a:buNone/>
              <a:defRPr sz="1400"/>
            </a:lvl8pPr>
            <a:lvl9pPr marL="0" lvl="8" indent="0" algn="r">
              <a:lnSpc>
                <a:spcPct val="100000"/>
              </a:lnSpc>
              <a:spcBef>
                <a:spcPts val="0"/>
              </a:spcBef>
              <a:spcAft>
                <a:spcPts val="0"/>
              </a:spcAft>
              <a:buNone/>
              <a:defRPr sz="14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82"/>
        <p:cNvGrpSpPr/>
        <p:nvPr/>
      </p:nvGrpSpPr>
      <p:grpSpPr>
        <a:xfrm>
          <a:off x="0" y="0"/>
          <a:ext cx="0" cy="0"/>
          <a:chOff x="0" y="0"/>
          <a:chExt cx="0" cy="0"/>
        </a:xfrm>
      </p:grpSpPr>
      <p:sp>
        <p:nvSpPr>
          <p:cNvPr id="83" name="Google Shape;83;g27625662d88_0_19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 name="Google Shape;84;g27625662d88_0_191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lvl="0" indent="-342900" algn="just">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g27625662d88_0_1917"/>
          <p:cNvSpPr txBox="1">
            <a:spLocks noGrp="1"/>
          </p:cNvSpPr>
          <p:nvPr>
            <p:ph type="dt" idx="10"/>
          </p:nvPr>
        </p:nvSpPr>
        <p:spPr>
          <a:xfrm>
            <a:off x="457200" y="6245225"/>
            <a:ext cx="2133600" cy="476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g27625662d88_0_1917"/>
          <p:cNvSpPr txBox="1">
            <a:spLocks noGrp="1"/>
          </p:cNvSpPr>
          <p:nvPr>
            <p:ph type="ftr" idx="11"/>
          </p:nvPr>
        </p:nvSpPr>
        <p:spPr>
          <a:xfrm>
            <a:off x="3124200" y="6245225"/>
            <a:ext cx="28956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g27625662d88_0_191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sz="1400"/>
            </a:lvl1pPr>
            <a:lvl2pPr marL="0" lvl="1" indent="0" algn="r">
              <a:lnSpc>
                <a:spcPct val="100000"/>
              </a:lnSpc>
              <a:spcBef>
                <a:spcPts val="0"/>
              </a:spcBef>
              <a:spcAft>
                <a:spcPts val="0"/>
              </a:spcAft>
              <a:buNone/>
              <a:defRPr sz="1400"/>
            </a:lvl2pPr>
            <a:lvl3pPr marL="0" lvl="2" indent="0" algn="r">
              <a:lnSpc>
                <a:spcPct val="100000"/>
              </a:lnSpc>
              <a:spcBef>
                <a:spcPts val="0"/>
              </a:spcBef>
              <a:spcAft>
                <a:spcPts val="0"/>
              </a:spcAft>
              <a:buNone/>
              <a:defRPr sz="1400"/>
            </a:lvl3pPr>
            <a:lvl4pPr marL="0" lvl="3" indent="0" algn="r">
              <a:lnSpc>
                <a:spcPct val="100000"/>
              </a:lnSpc>
              <a:spcBef>
                <a:spcPts val="0"/>
              </a:spcBef>
              <a:spcAft>
                <a:spcPts val="0"/>
              </a:spcAft>
              <a:buNone/>
              <a:defRPr sz="1400"/>
            </a:lvl4pPr>
            <a:lvl5pPr marL="0" lvl="4" indent="0" algn="r">
              <a:lnSpc>
                <a:spcPct val="100000"/>
              </a:lnSpc>
              <a:spcBef>
                <a:spcPts val="0"/>
              </a:spcBef>
              <a:spcAft>
                <a:spcPts val="0"/>
              </a:spcAft>
              <a:buNone/>
              <a:defRPr sz="1400"/>
            </a:lvl5pPr>
            <a:lvl6pPr marL="0" lvl="5" indent="0" algn="r">
              <a:lnSpc>
                <a:spcPct val="100000"/>
              </a:lnSpc>
              <a:spcBef>
                <a:spcPts val="0"/>
              </a:spcBef>
              <a:spcAft>
                <a:spcPts val="0"/>
              </a:spcAft>
              <a:buNone/>
              <a:defRPr sz="1400"/>
            </a:lvl6pPr>
            <a:lvl7pPr marL="0" lvl="6" indent="0" algn="r">
              <a:lnSpc>
                <a:spcPct val="100000"/>
              </a:lnSpc>
              <a:spcBef>
                <a:spcPts val="0"/>
              </a:spcBef>
              <a:spcAft>
                <a:spcPts val="0"/>
              </a:spcAft>
              <a:buNone/>
              <a:defRPr sz="1400"/>
            </a:lvl7pPr>
            <a:lvl8pPr marL="0" lvl="7" indent="0" algn="r">
              <a:lnSpc>
                <a:spcPct val="100000"/>
              </a:lnSpc>
              <a:spcBef>
                <a:spcPts val="0"/>
              </a:spcBef>
              <a:spcAft>
                <a:spcPts val="0"/>
              </a:spcAft>
              <a:buNone/>
              <a:defRPr sz="1400"/>
            </a:lvl8pPr>
            <a:lvl9pPr marL="0" lvl="8" indent="0" algn="r">
              <a:lnSpc>
                <a:spcPct val="100000"/>
              </a:lnSpc>
              <a:spcBef>
                <a:spcPts val="0"/>
              </a:spcBef>
              <a:spcAft>
                <a:spcPts val="0"/>
              </a:spcAft>
              <a:buNone/>
              <a:defRPr sz="14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1"/>
        </a:solidFill>
        <a:effectLst/>
      </p:bgPr>
    </p:bg>
    <p:spTree>
      <p:nvGrpSpPr>
        <p:cNvPr id="1" name="Shape 117"/>
        <p:cNvGrpSpPr/>
        <p:nvPr/>
      </p:nvGrpSpPr>
      <p:grpSpPr>
        <a:xfrm>
          <a:off x="0" y="0"/>
          <a:ext cx="0" cy="0"/>
          <a:chOff x="0" y="0"/>
          <a:chExt cx="0" cy="0"/>
        </a:xfrm>
      </p:grpSpPr>
      <p:grpSp>
        <p:nvGrpSpPr>
          <p:cNvPr id="118" name="Google Shape;118;g27625662d88_0_1952"/>
          <p:cNvGrpSpPr/>
          <p:nvPr/>
        </p:nvGrpSpPr>
        <p:grpSpPr>
          <a:xfrm>
            <a:off x="-3175" y="2438400"/>
            <a:ext cx="9147969" cy="1063625"/>
            <a:chOff x="-2" y="1536"/>
            <a:chExt cx="5763" cy="670"/>
          </a:xfrm>
        </p:grpSpPr>
        <p:grpSp>
          <p:nvGrpSpPr>
            <p:cNvPr id="119" name="Google Shape;119;g27625662d88_0_1952"/>
            <p:cNvGrpSpPr/>
            <p:nvPr/>
          </p:nvGrpSpPr>
          <p:grpSpPr>
            <a:xfrm flipH="1">
              <a:off x="-2" y="1562"/>
              <a:ext cx="5762" cy="638"/>
              <a:chOff x="-2" y="1562"/>
              <a:chExt cx="5762" cy="638"/>
            </a:xfrm>
          </p:grpSpPr>
          <p:sp>
            <p:nvSpPr>
              <p:cNvPr id="120" name="Google Shape;120;g27625662d88_0_1952"/>
              <p:cNvSpPr/>
              <p:nvPr/>
            </p:nvSpPr>
            <p:spPr>
              <a:xfrm rot="-5400000">
                <a:off x="2558" y="-993"/>
                <a:ext cx="625" cy="5746"/>
              </a:xfrm>
              <a:custGeom>
                <a:avLst/>
                <a:gdLst/>
                <a:ahLst/>
                <a:cxnLst/>
                <a:rect l="l" t="t" r="r" b="b"/>
                <a:pathLst>
                  <a:path w="1000" h="720" extrusionOk="0">
                    <a:moveTo>
                      <a:pt x="0" y="0"/>
                    </a:moveTo>
                    <a:lnTo>
                      <a:pt x="0" y="720"/>
                    </a:lnTo>
                    <a:lnTo>
                      <a:pt x="1000" y="720"/>
                    </a:lnTo>
                    <a:lnTo>
                      <a:pt x="10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1" name="Google Shape;121;g27625662d88_0_1952"/>
              <p:cNvSpPr/>
              <p:nvPr/>
            </p:nvSpPr>
            <p:spPr>
              <a:xfrm rot="-5400000">
                <a:off x="1322" y="1669"/>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2" name="Google Shape;122;g27625662d88_0_1952"/>
              <p:cNvSpPr/>
              <p:nvPr/>
            </p:nvSpPr>
            <p:spPr>
              <a:xfrm rot="-5400000">
                <a:off x="982" y="1669"/>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3" name="Google Shape;123;g27625662d88_0_1952"/>
              <p:cNvSpPr/>
              <p:nvPr/>
            </p:nvSpPr>
            <p:spPr>
              <a:xfrm rot="-5400000">
                <a:off x="-57" y="1752"/>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4" name="Google Shape;124;g27625662d88_0_1952"/>
              <p:cNvSpPr/>
              <p:nvPr/>
            </p:nvSpPr>
            <p:spPr>
              <a:xfrm rot="-5400000">
                <a:off x="664" y="1733"/>
                <a:ext cx="624" cy="294"/>
              </a:xfrm>
              <a:custGeom>
                <a:avLst/>
                <a:gdLst/>
                <a:ahLst/>
                <a:cxnLst/>
                <a:rect l="l" t="t" r="r" b="b"/>
                <a:pathLst>
                  <a:path w="624" h="317" extrusionOk="0">
                    <a:moveTo>
                      <a:pt x="0" y="0"/>
                    </a:moveTo>
                    <a:lnTo>
                      <a:pt x="0" y="272"/>
                    </a:lnTo>
                    <a:cubicBezTo>
                      <a:pt x="104" y="317"/>
                      <a:pt x="520" y="317"/>
                      <a:pt x="624" y="272"/>
                    </a:cubicBezTo>
                    <a:lnTo>
                      <a:pt x="624" y="0"/>
                    </a:lnTo>
                    <a:cubicBezTo>
                      <a:pt x="240" y="42"/>
                      <a:pt x="130" y="0"/>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5" name="Google Shape;125;g27625662d88_0_1952"/>
              <p:cNvSpPr/>
              <p:nvPr/>
            </p:nvSpPr>
            <p:spPr>
              <a:xfrm rot="-5400000">
                <a:off x="442" y="1699"/>
                <a:ext cx="624" cy="362"/>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6" name="Google Shape;126;g27625662d88_0_1952"/>
              <p:cNvSpPr/>
              <p:nvPr/>
            </p:nvSpPr>
            <p:spPr>
              <a:xfrm rot="-5400000">
                <a:off x="155" y="1726"/>
                <a:ext cx="632" cy="315"/>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7" name="Google Shape;127;g27625662d88_0_1952"/>
              <p:cNvSpPr/>
              <p:nvPr/>
            </p:nvSpPr>
            <p:spPr>
              <a:xfrm rot="-5400000">
                <a:off x="3210" y="1664"/>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8" name="Google Shape;128;g27625662d88_0_1952"/>
              <p:cNvSpPr/>
              <p:nvPr/>
            </p:nvSpPr>
            <p:spPr>
              <a:xfrm rot="-5400000">
                <a:off x="2870" y="1664"/>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9" name="Google Shape;129;g27625662d88_0_1952"/>
              <p:cNvSpPr/>
              <p:nvPr/>
            </p:nvSpPr>
            <p:spPr>
              <a:xfrm rot="-5400000">
                <a:off x="1829" y="1747"/>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0" name="Google Shape;130;g27625662d88_0_1952"/>
              <p:cNvSpPr/>
              <p:nvPr/>
            </p:nvSpPr>
            <p:spPr>
              <a:xfrm rot="-5400000">
                <a:off x="2551" y="1728"/>
                <a:ext cx="624" cy="294"/>
              </a:xfrm>
              <a:custGeom>
                <a:avLst/>
                <a:gdLst/>
                <a:ahLst/>
                <a:cxnLst/>
                <a:rect l="l" t="t" r="r" b="b"/>
                <a:pathLst>
                  <a:path w="624" h="317" extrusionOk="0">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1" name="Google Shape;131;g27625662d88_0_1952"/>
              <p:cNvSpPr/>
              <p:nvPr/>
            </p:nvSpPr>
            <p:spPr>
              <a:xfrm rot="-5400000">
                <a:off x="2329" y="1694"/>
                <a:ext cx="624" cy="361"/>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2" name="Google Shape;132;g27625662d88_0_1952"/>
              <p:cNvSpPr/>
              <p:nvPr/>
            </p:nvSpPr>
            <p:spPr>
              <a:xfrm rot="-5400000">
                <a:off x="2043" y="1721"/>
                <a:ext cx="632" cy="316"/>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3" name="Google Shape;133;g27625662d88_0_1952"/>
              <p:cNvSpPr/>
              <p:nvPr/>
            </p:nvSpPr>
            <p:spPr>
              <a:xfrm rot="-5400000">
                <a:off x="4076" y="1669"/>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4" name="Google Shape;134;g27625662d88_0_1952"/>
              <p:cNvSpPr/>
              <p:nvPr/>
            </p:nvSpPr>
            <p:spPr>
              <a:xfrm rot="-5400000">
                <a:off x="3736" y="1669"/>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5" name="Google Shape;135;g27625662d88_0_1952"/>
              <p:cNvSpPr/>
              <p:nvPr/>
            </p:nvSpPr>
            <p:spPr>
              <a:xfrm rot="-5400000">
                <a:off x="4583" y="1747"/>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6" name="Google Shape;136;g27625662d88_0_1952"/>
              <p:cNvSpPr/>
              <p:nvPr/>
            </p:nvSpPr>
            <p:spPr>
              <a:xfrm>
                <a:off x="5469" y="1562"/>
                <a:ext cx="291" cy="625"/>
              </a:xfrm>
              <a:custGeom>
                <a:avLst/>
                <a:gdLst/>
                <a:ahLst/>
                <a:cxnLst/>
                <a:rect l="l" t="t" r="r" b="b"/>
                <a:pathLst>
                  <a:path w="291" h="625" extrusionOk="0">
                    <a:moveTo>
                      <a:pt x="0" y="624"/>
                    </a:moveTo>
                    <a:lnTo>
                      <a:pt x="291" y="625"/>
                    </a:lnTo>
                    <a:lnTo>
                      <a:pt x="291" y="6"/>
                    </a:lnTo>
                    <a:lnTo>
                      <a:pt x="0" y="0"/>
                    </a:lnTo>
                    <a:cubicBezTo>
                      <a:pt x="39" y="384"/>
                      <a:pt x="0" y="494"/>
                      <a:pt x="0" y="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7" name="Google Shape;137;g27625662d88_0_1952"/>
              <p:cNvSpPr/>
              <p:nvPr/>
            </p:nvSpPr>
            <p:spPr>
              <a:xfrm rot="-5400000">
                <a:off x="5083" y="1694"/>
                <a:ext cx="624" cy="361"/>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8" name="Google Shape;138;g27625662d88_0_1952"/>
              <p:cNvSpPr/>
              <p:nvPr/>
            </p:nvSpPr>
            <p:spPr>
              <a:xfrm rot="-5400000">
                <a:off x="4797" y="1721"/>
                <a:ext cx="632" cy="316"/>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39" name="Google Shape;139;g27625662d88_0_1952"/>
            <p:cNvSpPr/>
            <p:nvPr/>
          </p:nvSpPr>
          <p:spPr>
            <a:xfrm flipH="1">
              <a:off x="-2" y="1536"/>
              <a:ext cx="5762" cy="412"/>
            </a:xfrm>
            <a:custGeom>
              <a:avLst/>
              <a:gdLst/>
              <a:ahLst/>
              <a:cxnLst/>
              <a:rect l="l" t="t" r="r" b="b"/>
              <a:pathLst>
                <a:path w="5762" h="385" extrusionOk="0">
                  <a:moveTo>
                    <a:pt x="0" y="196"/>
                  </a:moveTo>
                  <a:cubicBezTo>
                    <a:pt x="1667" y="385"/>
                    <a:pt x="2275" y="93"/>
                    <a:pt x="5762" y="188"/>
                  </a:cubicBezTo>
                  <a:lnTo>
                    <a:pt x="5762" y="4"/>
                  </a:lnTo>
                  <a:lnTo>
                    <a:pt x="0" y="0"/>
                  </a:lnTo>
                  <a:lnTo>
                    <a:pt x="0" y="196"/>
                  </a:lnTo>
                  <a:close/>
                </a:path>
              </a:pathLst>
            </a:custGeom>
            <a:gradFill>
              <a:gsLst>
                <a:gs pos="0">
                  <a:schemeClr val="lt1"/>
                </a:gs>
                <a:gs pos="100000">
                  <a:srgbClr val="76767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0" name="Google Shape;140;g27625662d88_0_1952"/>
            <p:cNvSpPr/>
            <p:nvPr/>
          </p:nvSpPr>
          <p:spPr>
            <a:xfrm flipH="1">
              <a:off x="-2" y="2017"/>
              <a:ext cx="5761" cy="189"/>
            </a:xfrm>
            <a:custGeom>
              <a:avLst/>
              <a:gdLst/>
              <a:ahLst/>
              <a:cxnLst/>
              <a:rect l="l" t="t" r="r" b="b"/>
              <a:pathLst>
                <a:path w="5761" h="189" extrusionOk="0">
                  <a:moveTo>
                    <a:pt x="0" y="28"/>
                  </a:moveTo>
                  <a:cubicBezTo>
                    <a:pt x="961" y="0"/>
                    <a:pt x="4971" y="161"/>
                    <a:pt x="5761" y="0"/>
                  </a:cubicBezTo>
                  <a:lnTo>
                    <a:pt x="5761" y="189"/>
                  </a:lnTo>
                  <a:lnTo>
                    <a:pt x="1" y="189"/>
                  </a:lnTo>
                  <a:lnTo>
                    <a:pt x="0" y="28"/>
                  </a:lnTo>
                  <a:close/>
                </a:path>
              </a:pathLst>
            </a:custGeom>
            <a:gradFill>
              <a:gsLst>
                <a:gs pos="0">
                  <a:srgbClr val="767676"/>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41" name="Google Shape;141;g27625662d88_0_1952"/>
          <p:cNvSpPr txBox="1">
            <a:spLocks noGrp="1"/>
          </p:cNvSpPr>
          <p:nvPr>
            <p:ph type="ctrTitle"/>
          </p:nvPr>
        </p:nvSpPr>
        <p:spPr>
          <a:xfrm>
            <a:off x="1173162" y="198437"/>
            <a:ext cx="7772400" cy="2286000"/>
          </a:xfrm>
          <a:prstGeom prst="rect">
            <a:avLst/>
          </a:prstGeom>
          <a:noFill/>
          <a:ln>
            <a:noFill/>
          </a:ln>
        </p:spPr>
        <p:txBody>
          <a:bodyPr spcFirstLastPara="1" wrap="square" lIns="91425" tIns="45700" rIns="91425" bIns="45700" anchor="b"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g27625662d88_0_1952"/>
          <p:cNvSpPr txBox="1">
            <a:spLocks noGrp="1"/>
          </p:cNvSpPr>
          <p:nvPr>
            <p:ph type="subTitle" idx="1"/>
          </p:nvPr>
        </p:nvSpPr>
        <p:spPr>
          <a:xfrm>
            <a:off x="1166812" y="3886200"/>
            <a:ext cx="6400800" cy="1752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360"/>
              </a:spcBef>
              <a:spcAft>
                <a:spcPts val="0"/>
              </a:spcAft>
              <a:buSzPts val="1440"/>
              <a:buChar char="■"/>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143" name="Google Shape;143;g27625662d88_0_1952"/>
          <p:cNvSpPr txBox="1">
            <a:spLocks noGrp="1"/>
          </p:cNvSpPr>
          <p:nvPr>
            <p:ph type="dt" idx="10"/>
          </p:nvPr>
        </p:nvSpPr>
        <p:spPr>
          <a:xfrm>
            <a:off x="1166812"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700"/>
              </a:spcBef>
              <a:spcAft>
                <a:spcPts val="0"/>
              </a:spcAft>
              <a:buSzPts val="1400"/>
              <a:buNone/>
              <a:defRPr sz="1400">
                <a:solidFill>
                  <a:srgbClr val="0000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g27625662d88_0_1952"/>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700"/>
              </a:spcBef>
              <a:spcAft>
                <a:spcPts val="0"/>
              </a:spcAft>
              <a:buSzPts val="1400"/>
              <a:buNone/>
              <a:defRPr sz="1400">
                <a:solidFill>
                  <a:srgbClr val="0000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g27625662d88_0_1952"/>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chemeClr val="dk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46"/>
        <p:cNvGrpSpPr/>
        <p:nvPr/>
      </p:nvGrpSpPr>
      <p:grpSpPr>
        <a:xfrm>
          <a:off x="0" y="0"/>
          <a:ext cx="0" cy="0"/>
          <a:chOff x="0" y="0"/>
          <a:chExt cx="0" cy="0"/>
        </a:xfrm>
      </p:grpSpPr>
      <p:sp>
        <p:nvSpPr>
          <p:cNvPr id="147" name="Google Shape;147;g27625662d88_0_1981"/>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27625662d88_0_1981"/>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360"/>
              </a:spcBef>
              <a:spcAft>
                <a:spcPts val="0"/>
              </a:spcAft>
              <a:buSzPts val="144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g27625662d88_0_1981"/>
          <p:cNvSpPr txBox="1">
            <a:spLocks noGrp="1"/>
          </p:cNvSpPr>
          <p:nvPr>
            <p:ph type="dt" idx="10"/>
          </p:nvPr>
        </p:nvSpPr>
        <p:spPr>
          <a:xfrm>
            <a:off x="1173162" y="6265862"/>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90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g27625662d88_0_1981"/>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90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27625662d88_0_1981"/>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sz="1400">
                <a:latin typeface="Arial"/>
                <a:ea typeface="Arial"/>
                <a:cs typeface="Arial"/>
                <a:sym typeface="Arial"/>
              </a:defRPr>
            </a:lvl1pPr>
            <a:lvl2pPr marL="0" lvl="1" indent="0" algn="r">
              <a:lnSpc>
                <a:spcPct val="100000"/>
              </a:lnSpc>
              <a:spcBef>
                <a:spcPts val="0"/>
              </a:spcBef>
              <a:spcAft>
                <a:spcPts val="0"/>
              </a:spcAft>
              <a:buNone/>
              <a:defRPr sz="1400">
                <a:latin typeface="Arial"/>
                <a:ea typeface="Arial"/>
                <a:cs typeface="Arial"/>
                <a:sym typeface="Arial"/>
              </a:defRPr>
            </a:lvl2pPr>
            <a:lvl3pPr marL="0" lvl="2" indent="0" algn="r">
              <a:lnSpc>
                <a:spcPct val="100000"/>
              </a:lnSpc>
              <a:spcBef>
                <a:spcPts val="0"/>
              </a:spcBef>
              <a:spcAft>
                <a:spcPts val="0"/>
              </a:spcAft>
              <a:buNone/>
              <a:defRPr sz="1400">
                <a:latin typeface="Arial"/>
                <a:ea typeface="Arial"/>
                <a:cs typeface="Arial"/>
                <a:sym typeface="Arial"/>
              </a:defRPr>
            </a:lvl3pPr>
            <a:lvl4pPr marL="0" lvl="3" indent="0" algn="r">
              <a:lnSpc>
                <a:spcPct val="100000"/>
              </a:lnSpc>
              <a:spcBef>
                <a:spcPts val="0"/>
              </a:spcBef>
              <a:spcAft>
                <a:spcPts val="0"/>
              </a:spcAft>
              <a:buNone/>
              <a:defRPr sz="1400">
                <a:latin typeface="Arial"/>
                <a:ea typeface="Arial"/>
                <a:cs typeface="Arial"/>
                <a:sym typeface="Arial"/>
              </a:defRPr>
            </a:lvl4pPr>
            <a:lvl5pPr marL="0" lvl="4" indent="0" algn="r">
              <a:lnSpc>
                <a:spcPct val="100000"/>
              </a:lnSpc>
              <a:spcBef>
                <a:spcPts val="0"/>
              </a:spcBef>
              <a:spcAft>
                <a:spcPts val="0"/>
              </a:spcAft>
              <a:buNone/>
              <a:defRPr sz="1400">
                <a:latin typeface="Arial"/>
                <a:ea typeface="Arial"/>
                <a:cs typeface="Arial"/>
                <a:sym typeface="Arial"/>
              </a:defRPr>
            </a:lvl5pPr>
            <a:lvl6pPr marL="0" lvl="5" indent="0" algn="r">
              <a:lnSpc>
                <a:spcPct val="100000"/>
              </a:lnSpc>
              <a:spcBef>
                <a:spcPts val="0"/>
              </a:spcBef>
              <a:spcAft>
                <a:spcPts val="0"/>
              </a:spcAft>
              <a:buNone/>
              <a:defRPr sz="1400">
                <a:latin typeface="Arial"/>
                <a:ea typeface="Arial"/>
                <a:cs typeface="Arial"/>
                <a:sym typeface="Arial"/>
              </a:defRPr>
            </a:lvl6pPr>
            <a:lvl7pPr marL="0" lvl="6" indent="0" algn="r">
              <a:lnSpc>
                <a:spcPct val="100000"/>
              </a:lnSpc>
              <a:spcBef>
                <a:spcPts val="0"/>
              </a:spcBef>
              <a:spcAft>
                <a:spcPts val="0"/>
              </a:spcAft>
              <a:buNone/>
              <a:defRPr sz="1400">
                <a:latin typeface="Arial"/>
                <a:ea typeface="Arial"/>
                <a:cs typeface="Arial"/>
                <a:sym typeface="Arial"/>
              </a:defRPr>
            </a:lvl7pPr>
            <a:lvl8pPr marL="0" lvl="7" indent="0" algn="r">
              <a:lnSpc>
                <a:spcPct val="100000"/>
              </a:lnSpc>
              <a:spcBef>
                <a:spcPts val="0"/>
              </a:spcBef>
              <a:spcAft>
                <a:spcPts val="0"/>
              </a:spcAft>
              <a:buNone/>
              <a:defRPr sz="1400">
                <a:latin typeface="Arial"/>
                <a:ea typeface="Arial"/>
                <a:cs typeface="Arial"/>
                <a:sym typeface="Arial"/>
              </a:defRPr>
            </a:lvl8pPr>
            <a:lvl9pPr marL="0" lvl="8" indent="0" algn="r">
              <a:lnSpc>
                <a:spcPct val="100000"/>
              </a:lnSpc>
              <a:spcBef>
                <a:spcPts val="0"/>
              </a:spcBef>
              <a:spcAft>
                <a:spcPts val="0"/>
              </a:spcAft>
              <a:buNone/>
              <a:defRPr sz="14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ext on left, text on right" type="twoColTx">
  <p:cSld name="TITLE_AND_TWO_COLUMNS">
    <p:spTree>
      <p:nvGrpSpPr>
        <p:cNvPr id="1" name="Shape 152"/>
        <p:cNvGrpSpPr/>
        <p:nvPr/>
      </p:nvGrpSpPr>
      <p:grpSpPr>
        <a:xfrm>
          <a:off x="0" y="0"/>
          <a:ext cx="0" cy="0"/>
          <a:chOff x="0" y="0"/>
          <a:chExt cx="0" cy="0"/>
        </a:xfrm>
      </p:grpSpPr>
      <p:sp>
        <p:nvSpPr>
          <p:cNvPr id="153" name="Google Shape;153;g27625662d88_0_1987"/>
          <p:cNvSpPr txBox="1">
            <a:spLocks noGrp="1"/>
          </p:cNvSpPr>
          <p:nvPr>
            <p:ph type="dt" idx="10"/>
          </p:nvPr>
        </p:nvSpPr>
        <p:spPr>
          <a:xfrm>
            <a:off x="1173162" y="6265862"/>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90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27625662d88_0_1987"/>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90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27625662d88_0_1987"/>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sz="1400">
                <a:latin typeface="Arial"/>
                <a:ea typeface="Arial"/>
                <a:cs typeface="Arial"/>
                <a:sym typeface="Arial"/>
              </a:defRPr>
            </a:lvl1pPr>
            <a:lvl2pPr marL="0" lvl="1" indent="0" algn="r">
              <a:lnSpc>
                <a:spcPct val="100000"/>
              </a:lnSpc>
              <a:spcBef>
                <a:spcPts val="0"/>
              </a:spcBef>
              <a:spcAft>
                <a:spcPts val="0"/>
              </a:spcAft>
              <a:buNone/>
              <a:defRPr sz="1400">
                <a:latin typeface="Arial"/>
                <a:ea typeface="Arial"/>
                <a:cs typeface="Arial"/>
                <a:sym typeface="Arial"/>
              </a:defRPr>
            </a:lvl2pPr>
            <a:lvl3pPr marL="0" lvl="2" indent="0" algn="r">
              <a:lnSpc>
                <a:spcPct val="100000"/>
              </a:lnSpc>
              <a:spcBef>
                <a:spcPts val="0"/>
              </a:spcBef>
              <a:spcAft>
                <a:spcPts val="0"/>
              </a:spcAft>
              <a:buNone/>
              <a:defRPr sz="1400">
                <a:latin typeface="Arial"/>
                <a:ea typeface="Arial"/>
                <a:cs typeface="Arial"/>
                <a:sym typeface="Arial"/>
              </a:defRPr>
            </a:lvl3pPr>
            <a:lvl4pPr marL="0" lvl="3" indent="0" algn="r">
              <a:lnSpc>
                <a:spcPct val="100000"/>
              </a:lnSpc>
              <a:spcBef>
                <a:spcPts val="0"/>
              </a:spcBef>
              <a:spcAft>
                <a:spcPts val="0"/>
              </a:spcAft>
              <a:buNone/>
              <a:defRPr sz="1400">
                <a:latin typeface="Arial"/>
                <a:ea typeface="Arial"/>
                <a:cs typeface="Arial"/>
                <a:sym typeface="Arial"/>
              </a:defRPr>
            </a:lvl4pPr>
            <a:lvl5pPr marL="0" lvl="4" indent="0" algn="r">
              <a:lnSpc>
                <a:spcPct val="100000"/>
              </a:lnSpc>
              <a:spcBef>
                <a:spcPts val="0"/>
              </a:spcBef>
              <a:spcAft>
                <a:spcPts val="0"/>
              </a:spcAft>
              <a:buNone/>
              <a:defRPr sz="1400">
                <a:latin typeface="Arial"/>
                <a:ea typeface="Arial"/>
                <a:cs typeface="Arial"/>
                <a:sym typeface="Arial"/>
              </a:defRPr>
            </a:lvl5pPr>
            <a:lvl6pPr marL="0" lvl="5" indent="0" algn="r">
              <a:lnSpc>
                <a:spcPct val="100000"/>
              </a:lnSpc>
              <a:spcBef>
                <a:spcPts val="0"/>
              </a:spcBef>
              <a:spcAft>
                <a:spcPts val="0"/>
              </a:spcAft>
              <a:buNone/>
              <a:defRPr sz="1400">
                <a:latin typeface="Arial"/>
                <a:ea typeface="Arial"/>
                <a:cs typeface="Arial"/>
                <a:sym typeface="Arial"/>
              </a:defRPr>
            </a:lvl6pPr>
            <a:lvl7pPr marL="0" lvl="6" indent="0" algn="r">
              <a:lnSpc>
                <a:spcPct val="100000"/>
              </a:lnSpc>
              <a:spcBef>
                <a:spcPts val="0"/>
              </a:spcBef>
              <a:spcAft>
                <a:spcPts val="0"/>
              </a:spcAft>
              <a:buNone/>
              <a:defRPr sz="1400">
                <a:latin typeface="Arial"/>
                <a:ea typeface="Arial"/>
                <a:cs typeface="Arial"/>
                <a:sym typeface="Arial"/>
              </a:defRPr>
            </a:lvl7pPr>
            <a:lvl8pPr marL="0" lvl="7" indent="0" algn="r">
              <a:lnSpc>
                <a:spcPct val="100000"/>
              </a:lnSpc>
              <a:spcBef>
                <a:spcPts val="0"/>
              </a:spcBef>
              <a:spcAft>
                <a:spcPts val="0"/>
              </a:spcAft>
              <a:buNone/>
              <a:defRPr sz="1400">
                <a:latin typeface="Arial"/>
                <a:ea typeface="Arial"/>
                <a:cs typeface="Arial"/>
                <a:sym typeface="Arial"/>
              </a:defRPr>
            </a:lvl8pPr>
            <a:lvl9pPr marL="0" lvl="8" indent="0" algn="r">
              <a:lnSpc>
                <a:spcPct val="100000"/>
              </a:lnSpc>
              <a:spcBef>
                <a:spcPts val="0"/>
              </a:spcBef>
              <a:spcAft>
                <a:spcPts val="0"/>
              </a:spcAft>
              <a:buNone/>
              <a:defRPr sz="14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23a08e59e89_0_8"/>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g23a08e59e89_0_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1"/>
        </a:solidFill>
        <a:effectLst/>
      </p:bgPr>
    </p:bg>
    <p:spTree>
      <p:nvGrpSpPr>
        <p:cNvPr id="1" name="Shape 168"/>
        <p:cNvGrpSpPr/>
        <p:nvPr/>
      </p:nvGrpSpPr>
      <p:grpSpPr>
        <a:xfrm>
          <a:off x="0" y="0"/>
          <a:ext cx="0" cy="0"/>
          <a:chOff x="0" y="0"/>
          <a:chExt cx="0" cy="0"/>
        </a:xfrm>
      </p:grpSpPr>
      <p:sp>
        <p:nvSpPr>
          <p:cNvPr id="169" name="Google Shape;169;g27625662d88_0_2003"/>
          <p:cNvSpPr txBox="1">
            <a:spLocks noGrp="1"/>
          </p:cNvSpPr>
          <p:nvPr>
            <p:ph type="ctrTitle"/>
          </p:nvPr>
        </p:nvSpPr>
        <p:spPr>
          <a:xfrm>
            <a:off x="2286000" y="3124200"/>
            <a:ext cx="6172200" cy="18945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1"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0" name="Google Shape;170;g27625662d88_0_2003"/>
          <p:cNvSpPr txBox="1">
            <a:spLocks noGrp="1"/>
          </p:cNvSpPr>
          <p:nvPr>
            <p:ph type="subTitle" idx="1"/>
          </p:nvPr>
        </p:nvSpPr>
        <p:spPr>
          <a:xfrm>
            <a:off x="2286000" y="5003322"/>
            <a:ext cx="6172200" cy="1371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600"/>
              </a:spcBef>
              <a:spcAft>
                <a:spcPts val="0"/>
              </a:spcAft>
              <a:buClr>
                <a:schemeClr val="accent1"/>
              </a:buClr>
              <a:buSzPts val="1680"/>
              <a:buFont typeface="Noto Sans Symbols"/>
              <a:buNone/>
              <a:defRPr sz="1800" b="1" i="0" u="none" strike="noStrike" cap="none">
                <a:solidFill>
                  <a:schemeClr val="dk2"/>
                </a:solidFill>
                <a:latin typeface="Libre Baskerville"/>
                <a:ea typeface="Libre Baskerville"/>
                <a:cs typeface="Libre Baskerville"/>
                <a:sym typeface="Libre Baskerville"/>
              </a:defRPr>
            </a:lvl1pPr>
            <a:lvl2pPr marR="0" lvl="1" algn="ctr">
              <a:lnSpc>
                <a:spcPct val="100000"/>
              </a:lnSpc>
              <a:spcBef>
                <a:spcPts val="420"/>
              </a:spcBef>
              <a:spcAft>
                <a:spcPts val="0"/>
              </a:spcAft>
              <a:buClr>
                <a:schemeClr val="accent1"/>
              </a:buClr>
              <a:buSzPts val="1680"/>
              <a:buFont typeface="Noto Sans Symbols"/>
              <a:buNone/>
              <a:defRPr sz="2100" b="0" i="0" u="none" strike="noStrike" cap="none">
                <a:solidFill>
                  <a:schemeClr val="dk1"/>
                </a:solidFill>
                <a:latin typeface="Libre Baskerville"/>
                <a:ea typeface="Libre Baskerville"/>
                <a:cs typeface="Libre Baskerville"/>
                <a:sym typeface="Libre Baskerville"/>
              </a:defRPr>
            </a:lvl2pPr>
            <a:lvl3pPr marR="0" lvl="2" algn="ctr">
              <a:lnSpc>
                <a:spcPct val="100000"/>
              </a:lnSpc>
              <a:spcBef>
                <a:spcPts val="360"/>
              </a:spcBef>
              <a:spcAft>
                <a:spcPts val="0"/>
              </a:spcAft>
              <a:buClr>
                <a:srgbClr val="DE7530"/>
              </a:buClr>
              <a:buSzPts val="1080"/>
              <a:buFont typeface="Noto Sans Symbols"/>
              <a:buNone/>
              <a:defRPr sz="1800" b="0" i="0" u="none" strike="noStrike" cap="none">
                <a:solidFill>
                  <a:schemeClr val="dk1"/>
                </a:solidFill>
                <a:latin typeface="Libre Baskerville"/>
                <a:ea typeface="Libre Baskerville"/>
                <a:cs typeface="Libre Baskerville"/>
                <a:sym typeface="Libre Baskerville"/>
              </a:defRPr>
            </a:lvl3pPr>
            <a:lvl4pPr marR="0" lvl="3" algn="ctr">
              <a:lnSpc>
                <a:spcPct val="100000"/>
              </a:lnSpc>
              <a:spcBef>
                <a:spcPts val="360"/>
              </a:spcBef>
              <a:spcAft>
                <a:spcPts val="0"/>
              </a:spcAft>
              <a:buClr>
                <a:srgbClr val="FEC2AC"/>
              </a:buClr>
              <a:buSzPts val="1080"/>
              <a:buFont typeface="Noto Sans Symbols"/>
              <a:buNone/>
              <a:defRPr sz="1800" b="0" i="0" u="none" strike="noStrike" cap="none">
                <a:solidFill>
                  <a:schemeClr val="dk1"/>
                </a:solidFill>
                <a:latin typeface="Libre Baskerville"/>
                <a:ea typeface="Libre Baskerville"/>
                <a:cs typeface="Libre Baskerville"/>
                <a:sym typeface="Libre Baskerville"/>
              </a:defRPr>
            </a:lvl4pPr>
            <a:lvl5pPr marR="0" lvl="4" algn="ctr">
              <a:lnSpc>
                <a:spcPct val="100000"/>
              </a:lnSpc>
              <a:spcBef>
                <a:spcPts val="320"/>
              </a:spcBef>
              <a:spcAft>
                <a:spcPts val="0"/>
              </a:spcAft>
              <a:buClr>
                <a:srgbClr val="BBC9E9"/>
              </a:buClr>
              <a:buSzPts val="1088"/>
              <a:buFont typeface="Noto Sans Symbols"/>
              <a:buNone/>
              <a:defRPr sz="1600" b="0" i="0" u="none" strike="noStrike" cap="none">
                <a:solidFill>
                  <a:schemeClr val="dk1"/>
                </a:solidFill>
                <a:latin typeface="Libre Baskerville"/>
                <a:ea typeface="Libre Baskerville"/>
                <a:cs typeface="Libre Baskerville"/>
                <a:sym typeface="Libre Baskerville"/>
              </a:defRPr>
            </a:lvl5pPr>
            <a:lvl6pPr marR="0" lvl="5" algn="ctr">
              <a:lnSpc>
                <a:spcPct val="100000"/>
              </a:lnSpc>
              <a:spcBef>
                <a:spcPts val="320"/>
              </a:spcBef>
              <a:spcAft>
                <a:spcPts val="0"/>
              </a:spcAft>
              <a:buClr>
                <a:schemeClr val="accent1"/>
              </a:buClr>
              <a:buSzPts val="1600"/>
              <a:buFont typeface="Libre Baskerville"/>
              <a:buNone/>
              <a:defRPr sz="1600" b="0" i="0" u="none" strike="noStrike" cap="none">
                <a:solidFill>
                  <a:schemeClr val="dk2"/>
                </a:solidFill>
                <a:latin typeface="Libre Baskerville"/>
                <a:ea typeface="Libre Baskerville"/>
                <a:cs typeface="Libre Baskerville"/>
                <a:sym typeface="Libre Baskerville"/>
              </a:defRPr>
            </a:lvl6pPr>
            <a:lvl7pPr marR="0" lvl="6" algn="ctr">
              <a:lnSpc>
                <a:spcPct val="100000"/>
              </a:lnSpc>
              <a:spcBef>
                <a:spcPts val="280"/>
              </a:spcBef>
              <a:spcAft>
                <a:spcPts val="0"/>
              </a:spcAft>
              <a:buClr>
                <a:srgbClr val="FEC2AC"/>
              </a:buClr>
              <a:buSzPts val="840"/>
              <a:buFont typeface="Noto Sans Symbols"/>
              <a:buNone/>
              <a:defRPr sz="1400" b="0" i="0" u="none" strike="noStrike" cap="none">
                <a:solidFill>
                  <a:schemeClr val="dk2"/>
                </a:solidFill>
                <a:latin typeface="Libre Baskerville"/>
                <a:ea typeface="Libre Baskerville"/>
                <a:cs typeface="Libre Baskerville"/>
                <a:sym typeface="Libre Baskerville"/>
              </a:defRPr>
            </a:lvl7pPr>
            <a:lvl8pPr marR="0" lvl="7" algn="ctr">
              <a:lnSpc>
                <a:spcPct val="100000"/>
              </a:lnSpc>
              <a:spcBef>
                <a:spcPts val="280"/>
              </a:spcBef>
              <a:spcAft>
                <a:spcPts val="0"/>
              </a:spcAft>
              <a:buClr>
                <a:schemeClr val="accent2"/>
              </a:buClr>
              <a:buSzPts val="1400"/>
              <a:buFont typeface="Libre Baskerville"/>
              <a:buNone/>
              <a:defRPr sz="1400" b="0" i="0" u="none" strike="noStrike" cap="small">
                <a:solidFill>
                  <a:schemeClr val="dk2"/>
                </a:solidFill>
                <a:latin typeface="Libre Baskerville"/>
                <a:ea typeface="Libre Baskerville"/>
                <a:cs typeface="Libre Baskerville"/>
                <a:sym typeface="Libre Baskerville"/>
              </a:defRPr>
            </a:lvl8pPr>
            <a:lvl9pPr marR="0" lvl="8" algn="ctr">
              <a:lnSpc>
                <a:spcPct val="100000"/>
              </a:lnSpc>
              <a:spcBef>
                <a:spcPts val="280"/>
              </a:spcBef>
              <a:spcAft>
                <a:spcPts val="0"/>
              </a:spcAft>
              <a:buClr>
                <a:srgbClr val="DE7530"/>
              </a:buClr>
              <a:buSzPts val="1400"/>
              <a:buFont typeface="Libre Baskerville"/>
              <a:buNone/>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171" name="Google Shape;171;g27625662d88_0_2003"/>
          <p:cNvSpPr txBox="1">
            <a:spLocks noGrp="1"/>
          </p:cNvSpPr>
          <p:nvPr>
            <p:ph type="dt" idx="10"/>
          </p:nvPr>
        </p:nvSpPr>
        <p:spPr>
          <a:xfrm rot="5400000">
            <a:off x="7764621" y="1174097"/>
            <a:ext cx="2286000" cy="381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72" name="Google Shape;172;g27625662d88_0_2003"/>
          <p:cNvSpPr txBox="1">
            <a:spLocks noGrp="1"/>
          </p:cNvSpPr>
          <p:nvPr>
            <p:ph type="ftr" idx="11"/>
          </p:nvPr>
        </p:nvSpPr>
        <p:spPr>
          <a:xfrm rot="5400000">
            <a:off x="7077293" y="4181693"/>
            <a:ext cx="3657600" cy="384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73" name="Google Shape;173;g27625662d88_0_2003"/>
          <p:cNvSpPr/>
          <p:nvPr/>
        </p:nvSpPr>
        <p:spPr>
          <a:xfrm>
            <a:off x="381000" y="0"/>
            <a:ext cx="609600" cy="6858000"/>
          </a:xfrm>
          <a:prstGeom prst="rect">
            <a:avLst/>
          </a:prstGeom>
          <a:solidFill>
            <a:srgbClr val="FEC2AC">
              <a:alpha val="533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74" name="Google Shape;174;g27625662d88_0_2003"/>
          <p:cNvSpPr/>
          <p:nvPr/>
        </p:nvSpPr>
        <p:spPr>
          <a:xfrm>
            <a:off x="276336" y="0"/>
            <a:ext cx="104700" cy="6858000"/>
          </a:xfrm>
          <a:prstGeom prst="rect">
            <a:avLst/>
          </a:prstGeom>
          <a:solidFill>
            <a:srgbClr val="FFD8CC">
              <a:alpha val="352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75" name="Google Shape;175;g27625662d88_0_2003"/>
          <p:cNvSpPr/>
          <p:nvPr/>
        </p:nvSpPr>
        <p:spPr>
          <a:xfrm>
            <a:off x="990600" y="0"/>
            <a:ext cx="181800" cy="6858000"/>
          </a:xfrm>
          <a:prstGeom prst="rect">
            <a:avLst/>
          </a:prstGeom>
          <a:solidFill>
            <a:srgbClr val="FFD8CC">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76" name="Google Shape;176;g27625662d88_0_2003"/>
          <p:cNvSpPr/>
          <p:nvPr/>
        </p:nvSpPr>
        <p:spPr>
          <a:xfrm>
            <a:off x="1141320" y="0"/>
            <a:ext cx="230400" cy="6858000"/>
          </a:xfrm>
          <a:prstGeom prst="rect">
            <a:avLst/>
          </a:prstGeom>
          <a:solidFill>
            <a:srgbClr val="FFEDE7">
              <a:alpha val="705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177" name="Google Shape;177;g27625662d88_0_2003"/>
          <p:cNvCxnSpPr/>
          <p:nvPr/>
        </p:nvCxnSpPr>
        <p:spPr>
          <a:xfrm>
            <a:off x="106344" y="0"/>
            <a:ext cx="0" cy="6858000"/>
          </a:xfrm>
          <a:prstGeom prst="straightConnector1">
            <a:avLst/>
          </a:prstGeom>
          <a:noFill/>
          <a:ln w="57150" cap="flat" cmpd="sng">
            <a:solidFill>
              <a:srgbClr val="FEC2AC">
                <a:alpha val="72550"/>
              </a:srgbClr>
            </a:solidFill>
            <a:prstDash val="solid"/>
            <a:round/>
            <a:headEnd type="none" w="sm" len="sm"/>
            <a:tailEnd type="none" w="sm" len="sm"/>
          </a:ln>
        </p:spPr>
      </p:cxnSp>
      <p:cxnSp>
        <p:nvCxnSpPr>
          <p:cNvPr id="178" name="Google Shape;178;g27625662d88_0_2003"/>
          <p:cNvCxnSpPr/>
          <p:nvPr/>
        </p:nvCxnSpPr>
        <p:spPr>
          <a:xfrm>
            <a:off x="914400" y="0"/>
            <a:ext cx="0" cy="6858000"/>
          </a:xfrm>
          <a:prstGeom prst="straightConnector1">
            <a:avLst/>
          </a:prstGeom>
          <a:noFill/>
          <a:ln w="57150" cap="flat" cmpd="sng">
            <a:solidFill>
              <a:srgbClr val="FFEDE7">
                <a:alpha val="82350"/>
              </a:srgbClr>
            </a:solidFill>
            <a:prstDash val="solid"/>
            <a:round/>
            <a:headEnd type="none" w="sm" len="sm"/>
            <a:tailEnd type="none" w="sm" len="sm"/>
          </a:ln>
        </p:spPr>
      </p:cxnSp>
      <p:cxnSp>
        <p:nvCxnSpPr>
          <p:cNvPr id="179" name="Google Shape;179;g27625662d88_0_2003"/>
          <p:cNvCxnSpPr/>
          <p:nvPr/>
        </p:nvCxnSpPr>
        <p:spPr>
          <a:xfrm>
            <a:off x="854112" y="0"/>
            <a:ext cx="0" cy="6858000"/>
          </a:xfrm>
          <a:prstGeom prst="straightConnector1">
            <a:avLst/>
          </a:prstGeom>
          <a:noFill/>
          <a:ln w="57150" cap="flat" cmpd="sng">
            <a:solidFill>
              <a:srgbClr val="FEC2AC"/>
            </a:solidFill>
            <a:prstDash val="solid"/>
            <a:round/>
            <a:headEnd type="none" w="sm" len="sm"/>
            <a:tailEnd type="none" w="sm" len="sm"/>
          </a:ln>
        </p:spPr>
      </p:cxnSp>
      <p:cxnSp>
        <p:nvCxnSpPr>
          <p:cNvPr id="180" name="Google Shape;180;g27625662d88_0_2003"/>
          <p:cNvCxnSpPr/>
          <p:nvPr/>
        </p:nvCxnSpPr>
        <p:spPr>
          <a:xfrm>
            <a:off x="1726640" y="0"/>
            <a:ext cx="0" cy="6858000"/>
          </a:xfrm>
          <a:prstGeom prst="straightConnector1">
            <a:avLst/>
          </a:prstGeom>
          <a:noFill/>
          <a:ln w="28575" cap="flat" cmpd="sng">
            <a:solidFill>
              <a:srgbClr val="FEC2AC">
                <a:alpha val="81570"/>
              </a:srgbClr>
            </a:solidFill>
            <a:prstDash val="solid"/>
            <a:round/>
            <a:headEnd type="none" w="sm" len="sm"/>
            <a:tailEnd type="none" w="sm" len="sm"/>
          </a:ln>
        </p:spPr>
      </p:cxnSp>
      <p:cxnSp>
        <p:nvCxnSpPr>
          <p:cNvPr id="181" name="Google Shape;181;g27625662d88_0_2003"/>
          <p:cNvCxnSpPr/>
          <p:nvPr/>
        </p:nvCxnSpPr>
        <p:spPr>
          <a:xfrm>
            <a:off x="1066800" y="0"/>
            <a:ext cx="0" cy="6858000"/>
          </a:xfrm>
          <a:prstGeom prst="straightConnector1">
            <a:avLst/>
          </a:prstGeom>
          <a:noFill/>
          <a:ln w="9525" cap="flat" cmpd="sng">
            <a:solidFill>
              <a:srgbClr val="FEC2AC"/>
            </a:solidFill>
            <a:prstDash val="solid"/>
            <a:round/>
            <a:headEnd type="none" w="sm" len="sm"/>
            <a:tailEnd type="none" w="sm" len="sm"/>
          </a:ln>
        </p:spPr>
      </p:cxnSp>
      <p:cxnSp>
        <p:nvCxnSpPr>
          <p:cNvPr id="182" name="Google Shape;182;g27625662d88_0_2003"/>
          <p:cNvCxnSpPr/>
          <p:nvPr/>
        </p:nvCxnSpPr>
        <p:spPr>
          <a:xfrm>
            <a:off x="9113856" y="0"/>
            <a:ext cx="0" cy="6858000"/>
          </a:xfrm>
          <a:prstGeom prst="straightConnector1">
            <a:avLst/>
          </a:prstGeom>
          <a:noFill/>
          <a:ln w="57150" cap="flat" cmpd="thickThin">
            <a:solidFill>
              <a:srgbClr val="FEC2AC"/>
            </a:solidFill>
            <a:prstDash val="solid"/>
            <a:round/>
            <a:headEnd type="none" w="sm" len="sm"/>
            <a:tailEnd type="none" w="sm" len="sm"/>
          </a:ln>
        </p:spPr>
      </p:cxnSp>
      <p:sp>
        <p:nvSpPr>
          <p:cNvPr id="183" name="Google Shape;183;g27625662d88_0_2003"/>
          <p:cNvSpPr/>
          <p:nvPr/>
        </p:nvSpPr>
        <p:spPr>
          <a:xfrm>
            <a:off x="1219200" y="0"/>
            <a:ext cx="76200" cy="6858000"/>
          </a:xfrm>
          <a:prstGeom prst="rect">
            <a:avLst/>
          </a:prstGeom>
          <a:solidFill>
            <a:srgbClr val="FEC2AC">
              <a:alpha val="505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4" name="Google Shape;184;g27625662d88_0_2003"/>
          <p:cNvSpPr/>
          <p:nvPr/>
        </p:nvSpPr>
        <p:spPr>
          <a:xfrm>
            <a:off x="609600" y="3429000"/>
            <a:ext cx="1295400" cy="1295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5" name="Google Shape;185;g27625662d88_0_2003"/>
          <p:cNvSpPr/>
          <p:nvPr/>
        </p:nvSpPr>
        <p:spPr>
          <a:xfrm>
            <a:off x="1309632" y="4866752"/>
            <a:ext cx="641400" cy="641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6" name="Google Shape;186;g27625662d88_0_2003"/>
          <p:cNvSpPr/>
          <p:nvPr/>
        </p:nvSpPr>
        <p:spPr>
          <a:xfrm>
            <a:off x="1091080" y="5500632"/>
            <a:ext cx="137100" cy="137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7" name="Google Shape;187;g27625662d88_0_2003"/>
          <p:cNvSpPr/>
          <p:nvPr/>
        </p:nvSpPr>
        <p:spPr>
          <a:xfrm>
            <a:off x="1664208" y="5788152"/>
            <a:ext cx="274200" cy="27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8" name="Google Shape;188;g27625662d88_0_2003"/>
          <p:cNvSpPr/>
          <p:nvPr/>
        </p:nvSpPr>
        <p:spPr>
          <a:xfrm>
            <a:off x="1905000" y="4495800"/>
            <a:ext cx="365700" cy="365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9" name="Google Shape;189;g27625662d88_0_2003"/>
          <p:cNvSpPr txBox="1">
            <a:spLocks noGrp="1"/>
          </p:cNvSpPr>
          <p:nvPr>
            <p:ph type="sldNum" idx="12"/>
          </p:nvPr>
        </p:nvSpPr>
        <p:spPr>
          <a:xfrm>
            <a:off x="1325544" y="4928702"/>
            <a:ext cx="609600" cy="5175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0"/>
        <p:cNvGrpSpPr/>
        <p:nvPr/>
      </p:nvGrpSpPr>
      <p:grpSpPr>
        <a:xfrm>
          <a:off x="0" y="0"/>
          <a:ext cx="0" cy="0"/>
          <a:chOff x="0" y="0"/>
          <a:chExt cx="0" cy="0"/>
        </a:xfrm>
      </p:grpSpPr>
      <p:sp>
        <p:nvSpPr>
          <p:cNvPr id="191" name="Google Shape;191;g27625662d88_0_2025"/>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2" name="Google Shape;192;g27625662d88_0_2025"/>
          <p:cNvSpPr txBox="1">
            <a:spLocks noGrp="1"/>
          </p:cNvSpPr>
          <p:nvPr>
            <p:ph type="body" idx="1"/>
          </p:nvPr>
        </p:nvSpPr>
        <p:spPr>
          <a:xfrm>
            <a:off x="457200" y="1600200"/>
            <a:ext cx="7467600" cy="48738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193" name="Google Shape;193;g27625662d88_0_2025"/>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94" name="Google Shape;194;g27625662d88_0_2025"/>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195" name="Google Shape;195;g27625662d88_0_2025"/>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196"/>
        <p:cNvGrpSpPr/>
        <p:nvPr/>
      </p:nvGrpSpPr>
      <p:grpSpPr>
        <a:xfrm>
          <a:off x="0" y="0"/>
          <a:ext cx="0" cy="0"/>
          <a:chOff x="0" y="0"/>
          <a:chExt cx="0" cy="0"/>
        </a:xfrm>
      </p:grpSpPr>
      <p:sp>
        <p:nvSpPr>
          <p:cNvPr id="197" name="Google Shape;197;g27625662d88_0_2031"/>
          <p:cNvSpPr txBox="1">
            <a:spLocks noGrp="1"/>
          </p:cNvSpPr>
          <p:nvPr>
            <p:ph type="title"/>
          </p:nvPr>
        </p:nvSpPr>
        <p:spPr>
          <a:xfrm>
            <a:off x="2286000" y="2895600"/>
            <a:ext cx="6172200" cy="20535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2"/>
              </a:buClr>
              <a:buSzPts val="1400"/>
              <a:buFont typeface="Libre Baskerville"/>
              <a:buNone/>
              <a:defRPr sz="3000" b="1" i="0" u="none" strike="noStrike" cap="small">
                <a:solidFill>
                  <a:schemeClr val="lt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8" name="Google Shape;198;g27625662d88_0_2031"/>
          <p:cNvSpPr txBox="1">
            <a:spLocks noGrp="1"/>
          </p:cNvSpPr>
          <p:nvPr>
            <p:ph type="body" idx="1"/>
          </p:nvPr>
        </p:nvSpPr>
        <p:spPr>
          <a:xfrm>
            <a:off x="2286000" y="5010150"/>
            <a:ext cx="6172200" cy="1371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600"/>
              </a:spcBef>
              <a:spcAft>
                <a:spcPts val="0"/>
              </a:spcAft>
              <a:buClr>
                <a:schemeClr val="accent1"/>
              </a:buClr>
              <a:buSzPts val="1680"/>
              <a:buFont typeface="Noto Sans Symbols"/>
              <a:buNone/>
              <a:defRPr sz="1800" b="1" i="0" u="none" strike="noStrike" cap="none">
                <a:solidFill>
                  <a:schemeClr val="lt2"/>
                </a:solidFill>
                <a:latin typeface="Libre Baskerville"/>
                <a:ea typeface="Libre Baskerville"/>
                <a:cs typeface="Libre Baskerville"/>
                <a:sym typeface="Libre Baskerville"/>
              </a:defRPr>
            </a:lvl1pPr>
            <a:lvl2pPr marL="914400" marR="0" lvl="1" indent="-228600" algn="l">
              <a:lnSpc>
                <a:spcPct val="100000"/>
              </a:lnSpc>
              <a:spcBef>
                <a:spcPts val="360"/>
              </a:spcBef>
              <a:spcAft>
                <a:spcPts val="0"/>
              </a:spcAft>
              <a:buClr>
                <a:schemeClr val="accent1"/>
              </a:buClr>
              <a:buSzPts val="1680"/>
              <a:buFont typeface="Noto Sans Symbols"/>
              <a:buNone/>
              <a:defRPr sz="1800" b="0" i="0" u="none" strike="noStrike" cap="none">
                <a:solidFill>
                  <a:schemeClr val="lt1"/>
                </a:solidFill>
                <a:latin typeface="Libre Baskerville"/>
                <a:ea typeface="Libre Baskerville"/>
                <a:cs typeface="Libre Baskerville"/>
                <a:sym typeface="Libre Baskerville"/>
              </a:defRPr>
            </a:lvl2pPr>
            <a:lvl3pPr marL="1371600" marR="0" lvl="2" indent="-228600" algn="l">
              <a:lnSpc>
                <a:spcPct val="100000"/>
              </a:lnSpc>
              <a:spcBef>
                <a:spcPts val="320"/>
              </a:spcBef>
              <a:spcAft>
                <a:spcPts val="0"/>
              </a:spcAft>
              <a:buClr>
                <a:srgbClr val="DE7530"/>
              </a:buClr>
              <a:buSzPts val="1080"/>
              <a:buFont typeface="Noto Sans Symbols"/>
              <a:buNone/>
              <a:defRPr sz="1600" b="0" i="0" u="none" strike="noStrike" cap="none">
                <a:solidFill>
                  <a:schemeClr val="lt1"/>
                </a:solidFill>
                <a:latin typeface="Libre Baskerville"/>
                <a:ea typeface="Libre Baskerville"/>
                <a:cs typeface="Libre Baskerville"/>
                <a:sym typeface="Libre Baskerville"/>
              </a:defRPr>
            </a:lvl3pPr>
            <a:lvl4pPr marL="1828800" marR="0" lvl="3" indent="-228600" algn="l">
              <a:lnSpc>
                <a:spcPct val="100000"/>
              </a:lnSpc>
              <a:spcBef>
                <a:spcPts val="280"/>
              </a:spcBef>
              <a:spcAft>
                <a:spcPts val="0"/>
              </a:spcAft>
              <a:buClr>
                <a:srgbClr val="FEC2AC"/>
              </a:buClr>
              <a:buSzPts val="1080"/>
              <a:buFont typeface="Noto Sans Symbols"/>
              <a:buNone/>
              <a:defRPr sz="1400" b="0" i="0" u="none" strike="noStrike" cap="none">
                <a:solidFill>
                  <a:schemeClr val="lt1"/>
                </a:solidFill>
                <a:latin typeface="Libre Baskerville"/>
                <a:ea typeface="Libre Baskerville"/>
                <a:cs typeface="Libre Baskerville"/>
                <a:sym typeface="Libre Baskerville"/>
              </a:defRPr>
            </a:lvl4pPr>
            <a:lvl5pPr marL="2286000" marR="0" lvl="4" indent="-228600" algn="l">
              <a:lnSpc>
                <a:spcPct val="100000"/>
              </a:lnSpc>
              <a:spcBef>
                <a:spcPts val="280"/>
              </a:spcBef>
              <a:spcAft>
                <a:spcPts val="0"/>
              </a:spcAft>
              <a:buClr>
                <a:srgbClr val="BBC9E9"/>
              </a:buClr>
              <a:buSzPts val="1088"/>
              <a:buFont typeface="Noto Sans Symbols"/>
              <a:buNone/>
              <a:defRPr sz="1400" b="0" i="0" u="none" strike="noStrike" cap="none">
                <a:solidFill>
                  <a:schemeClr val="lt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lt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lt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lt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lt2"/>
                </a:solidFill>
                <a:latin typeface="Libre Baskerville"/>
                <a:ea typeface="Libre Baskerville"/>
                <a:cs typeface="Libre Baskerville"/>
                <a:sym typeface="Libre Baskerville"/>
              </a:defRPr>
            </a:lvl9pPr>
          </a:lstStyle>
          <a:p>
            <a:endParaRPr/>
          </a:p>
        </p:txBody>
      </p:sp>
      <p:sp>
        <p:nvSpPr>
          <p:cNvPr id="199" name="Google Shape;199;g27625662d88_0_2031"/>
          <p:cNvSpPr txBox="1">
            <a:spLocks noGrp="1"/>
          </p:cNvSpPr>
          <p:nvPr>
            <p:ph type="dt" idx="10"/>
          </p:nvPr>
        </p:nvSpPr>
        <p:spPr>
          <a:xfrm rot="5400000">
            <a:off x="7763256" y="1170432"/>
            <a:ext cx="2286000" cy="381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lt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9pPr>
          </a:lstStyle>
          <a:p>
            <a:endParaRPr/>
          </a:p>
        </p:txBody>
      </p:sp>
      <p:sp>
        <p:nvSpPr>
          <p:cNvPr id="200" name="Google Shape;200;g27625662d88_0_2031"/>
          <p:cNvSpPr txBox="1">
            <a:spLocks noGrp="1"/>
          </p:cNvSpPr>
          <p:nvPr>
            <p:ph type="ftr" idx="11"/>
          </p:nvPr>
        </p:nvSpPr>
        <p:spPr>
          <a:xfrm rot="5400000">
            <a:off x="7077480" y="4178832"/>
            <a:ext cx="3657600" cy="384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lt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9pPr>
          </a:lstStyle>
          <a:p>
            <a:endParaRPr/>
          </a:p>
        </p:txBody>
      </p:sp>
      <p:sp>
        <p:nvSpPr>
          <p:cNvPr id="201" name="Google Shape;201;g27625662d88_0_2031"/>
          <p:cNvSpPr/>
          <p:nvPr/>
        </p:nvSpPr>
        <p:spPr>
          <a:xfrm>
            <a:off x="381000" y="0"/>
            <a:ext cx="609600" cy="6858000"/>
          </a:xfrm>
          <a:prstGeom prst="rect">
            <a:avLst/>
          </a:prstGeom>
          <a:solidFill>
            <a:srgbClr val="FEC2AC">
              <a:alpha val="533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2" name="Google Shape;202;g27625662d88_0_2031"/>
          <p:cNvSpPr/>
          <p:nvPr/>
        </p:nvSpPr>
        <p:spPr>
          <a:xfrm>
            <a:off x="276336" y="0"/>
            <a:ext cx="104700" cy="6858000"/>
          </a:xfrm>
          <a:prstGeom prst="rect">
            <a:avLst/>
          </a:prstGeom>
          <a:solidFill>
            <a:srgbClr val="FFD8CC">
              <a:alpha val="352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3" name="Google Shape;203;g27625662d88_0_2031"/>
          <p:cNvSpPr/>
          <p:nvPr/>
        </p:nvSpPr>
        <p:spPr>
          <a:xfrm>
            <a:off x="990600" y="0"/>
            <a:ext cx="181800" cy="6858000"/>
          </a:xfrm>
          <a:prstGeom prst="rect">
            <a:avLst/>
          </a:prstGeom>
          <a:solidFill>
            <a:srgbClr val="FFD8CC">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4" name="Google Shape;204;g27625662d88_0_2031"/>
          <p:cNvSpPr/>
          <p:nvPr/>
        </p:nvSpPr>
        <p:spPr>
          <a:xfrm>
            <a:off x="1141320" y="0"/>
            <a:ext cx="230400" cy="6858000"/>
          </a:xfrm>
          <a:prstGeom prst="rect">
            <a:avLst/>
          </a:prstGeom>
          <a:solidFill>
            <a:srgbClr val="FFEDE7">
              <a:alpha val="705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205" name="Google Shape;205;g27625662d88_0_2031"/>
          <p:cNvCxnSpPr/>
          <p:nvPr/>
        </p:nvCxnSpPr>
        <p:spPr>
          <a:xfrm>
            <a:off x="106344" y="0"/>
            <a:ext cx="0" cy="6858000"/>
          </a:xfrm>
          <a:prstGeom prst="straightConnector1">
            <a:avLst/>
          </a:prstGeom>
          <a:noFill/>
          <a:ln w="57150" cap="flat" cmpd="sng">
            <a:solidFill>
              <a:srgbClr val="FEC2AC">
                <a:alpha val="72550"/>
              </a:srgbClr>
            </a:solidFill>
            <a:prstDash val="solid"/>
            <a:round/>
            <a:headEnd type="none" w="sm" len="sm"/>
            <a:tailEnd type="none" w="sm" len="sm"/>
          </a:ln>
        </p:spPr>
      </p:cxnSp>
      <p:cxnSp>
        <p:nvCxnSpPr>
          <p:cNvPr id="206" name="Google Shape;206;g27625662d88_0_2031"/>
          <p:cNvCxnSpPr/>
          <p:nvPr/>
        </p:nvCxnSpPr>
        <p:spPr>
          <a:xfrm>
            <a:off x="914400" y="0"/>
            <a:ext cx="0" cy="6858000"/>
          </a:xfrm>
          <a:prstGeom prst="straightConnector1">
            <a:avLst/>
          </a:prstGeom>
          <a:noFill/>
          <a:ln w="57150" cap="flat" cmpd="sng">
            <a:solidFill>
              <a:srgbClr val="FFEDE7">
                <a:alpha val="82350"/>
              </a:srgbClr>
            </a:solidFill>
            <a:prstDash val="solid"/>
            <a:round/>
            <a:headEnd type="none" w="sm" len="sm"/>
            <a:tailEnd type="none" w="sm" len="sm"/>
          </a:ln>
        </p:spPr>
      </p:cxnSp>
      <p:cxnSp>
        <p:nvCxnSpPr>
          <p:cNvPr id="207" name="Google Shape;207;g27625662d88_0_2031"/>
          <p:cNvCxnSpPr/>
          <p:nvPr/>
        </p:nvCxnSpPr>
        <p:spPr>
          <a:xfrm>
            <a:off x="854112" y="0"/>
            <a:ext cx="0" cy="6858000"/>
          </a:xfrm>
          <a:prstGeom prst="straightConnector1">
            <a:avLst/>
          </a:prstGeom>
          <a:noFill/>
          <a:ln w="57150" cap="flat" cmpd="sng">
            <a:solidFill>
              <a:srgbClr val="FEC2AC"/>
            </a:solidFill>
            <a:prstDash val="solid"/>
            <a:round/>
            <a:headEnd type="none" w="sm" len="sm"/>
            <a:tailEnd type="none" w="sm" len="sm"/>
          </a:ln>
        </p:spPr>
      </p:cxnSp>
      <p:cxnSp>
        <p:nvCxnSpPr>
          <p:cNvPr id="208" name="Google Shape;208;g27625662d88_0_2031"/>
          <p:cNvCxnSpPr/>
          <p:nvPr/>
        </p:nvCxnSpPr>
        <p:spPr>
          <a:xfrm>
            <a:off x="1726640" y="0"/>
            <a:ext cx="0" cy="6858000"/>
          </a:xfrm>
          <a:prstGeom prst="straightConnector1">
            <a:avLst/>
          </a:prstGeom>
          <a:noFill/>
          <a:ln w="28575" cap="flat" cmpd="sng">
            <a:solidFill>
              <a:srgbClr val="FEC2AC">
                <a:alpha val="81570"/>
              </a:srgbClr>
            </a:solidFill>
            <a:prstDash val="solid"/>
            <a:round/>
            <a:headEnd type="none" w="sm" len="sm"/>
            <a:tailEnd type="none" w="sm" len="sm"/>
          </a:ln>
        </p:spPr>
      </p:cxnSp>
      <p:cxnSp>
        <p:nvCxnSpPr>
          <p:cNvPr id="209" name="Google Shape;209;g27625662d88_0_2031"/>
          <p:cNvCxnSpPr/>
          <p:nvPr/>
        </p:nvCxnSpPr>
        <p:spPr>
          <a:xfrm>
            <a:off x="1066800" y="0"/>
            <a:ext cx="0" cy="6858000"/>
          </a:xfrm>
          <a:prstGeom prst="straightConnector1">
            <a:avLst/>
          </a:prstGeom>
          <a:noFill/>
          <a:ln w="9525" cap="flat" cmpd="sng">
            <a:solidFill>
              <a:srgbClr val="FEC2AC"/>
            </a:solidFill>
            <a:prstDash val="solid"/>
            <a:round/>
            <a:headEnd type="none" w="sm" len="sm"/>
            <a:tailEnd type="none" w="sm" len="sm"/>
          </a:ln>
        </p:spPr>
      </p:cxnSp>
      <p:sp>
        <p:nvSpPr>
          <p:cNvPr id="210" name="Google Shape;210;g27625662d88_0_2031"/>
          <p:cNvSpPr/>
          <p:nvPr/>
        </p:nvSpPr>
        <p:spPr>
          <a:xfrm>
            <a:off x="1219200" y="0"/>
            <a:ext cx="76200" cy="6858000"/>
          </a:xfrm>
          <a:prstGeom prst="rect">
            <a:avLst/>
          </a:prstGeom>
          <a:solidFill>
            <a:srgbClr val="FEC2AC">
              <a:alpha val="505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1" name="Google Shape;211;g27625662d88_0_2031"/>
          <p:cNvSpPr/>
          <p:nvPr/>
        </p:nvSpPr>
        <p:spPr>
          <a:xfrm>
            <a:off x="609600" y="3429000"/>
            <a:ext cx="1295400" cy="1295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2" name="Google Shape;212;g27625662d88_0_2031"/>
          <p:cNvSpPr/>
          <p:nvPr/>
        </p:nvSpPr>
        <p:spPr>
          <a:xfrm>
            <a:off x="1324704" y="4866752"/>
            <a:ext cx="641400" cy="641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3" name="Google Shape;213;g27625662d88_0_2031"/>
          <p:cNvSpPr/>
          <p:nvPr/>
        </p:nvSpPr>
        <p:spPr>
          <a:xfrm>
            <a:off x="1091080" y="5500632"/>
            <a:ext cx="137100" cy="137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4" name="Google Shape;214;g27625662d88_0_2031"/>
          <p:cNvSpPr/>
          <p:nvPr/>
        </p:nvSpPr>
        <p:spPr>
          <a:xfrm>
            <a:off x="1664208" y="5791200"/>
            <a:ext cx="274200" cy="27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5" name="Google Shape;215;g27625662d88_0_2031"/>
          <p:cNvSpPr/>
          <p:nvPr/>
        </p:nvSpPr>
        <p:spPr>
          <a:xfrm>
            <a:off x="1879040" y="4479888"/>
            <a:ext cx="365700" cy="365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216" name="Google Shape;216;g27625662d88_0_2031"/>
          <p:cNvCxnSpPr/>
          <p:nvPr/>
        </p:nvCxnSpPr>
        <p:spPr>
          <a:xfrm>
            <a:off x="9097944" y="0"/>
            <a:ext cx="0" cy="6858000"/>
          </a:xfrm>
          <a:prstGeom prst="straightConnector1">
            <a:avLst/>
          </a:prstGeom>
          <a:noFill/>
          <a:ln w="57150" cap="flat" cmpd="thickThin">
            <a:solidFill>
              <a:srgbClr val="FEC2AC"/>
            </a:solidFill>
            <a:prstDash val="solid"/>
            <a:round/>
            <a:headEnd type="none" w="sm" len="sm"/>
            <a:tailEnd type="none" w="sm" len="sm"/>
          </a:ln>
        </p:spPr>
      </p:cxnSp>
      <p:sp>
        <p:nvSpPr>
          <p:cNvPr id="217" name="Google Shape;217;g27625662d88_0_2031"/>
          <p:cNvSpPr txBox="1">
            <a:spLocks noGrp="1"/>
          </p:cNvSpPr>
          <p:nvPr>
            <p:ph type="sldNum" idx="12"/>
          </p:nvPr>
        </p:nvSpPr>
        <p:spPr>
          <a:xfrm>
            <a:off x="1340616" y="4928702"/>
            <a:ext cx="609600" cy="5175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8"/>
        <p:cNvGrpSpPr/>
        <p:nvPr/>
      </p:nvGrpSpPr>
      <p:grpSpPr>
        <a:xfrm>
          <a:off x="0" y="0"/>
          <a:ext cx="0" cy="0"/>
          <a:chOff x="0" y="0"/>
          <a:chExt cx="0" cy="0"/>
        </a:xfrm>
      </p:grpSpPr>
      <p:sp>
        <p:nvSpPr>
          <p:cNvPr id="219" name="Google Shape;219;g27625662d88_0_2053"/>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0" name="Google Shape;220;g27625662d88_0_2053"/>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21" name="Google Shape;221;g27625662d88_0_2053"/>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22" name="Google Shape;222;g27625662d88_0_2053"/>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23" name="Google Shape;223;g27625662d88_0_2053"/>
          <p:cNvSpPr txBox="1">
            <a:spLocks noGrp="1"/>
          </p:cNvSpPr>
          <p:nvPr>
            <p:ph type="body" idx="1"/>
          </p:nvPr>
        </p:nvSpPr>
        <p:spPr>
          <a:xfrm>
            <a:off x="457200" y="1600200"/>
            <a:ext cx="3657600" cy="45720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24" name="Google Shape;224;g27625662d88_0_2053"/>
          <p:cNvSpPr txBox="1">
            <a:spLocks noGrp="1"/>
          </p:cNvSpPr>
          <p:nvPr>
            <p:ph type="body" idx="2"/>
          </p:nvPr>
        </p:nvSpPr>
        <p:spPr>
          <a:xfrm>
            <a:off x="4270248" y="1600200"/>
            <a:ext cx="3657600" cy="45720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5"/>
        <p:cNvGrpSpPr/>
        <p:nvPr/>
      </p:nvGrpSpPr>
      <p:grpSpPr>
        <a:xfrm>
          <a:off x="0" y="0"/>
          <a:ext cx="0" cy="0"/>
          <a:chOff x="0" y="0"/>
          <a:chExt cx="0" cy="0"/>
        </a:xfrm>
      </p:grpSpPr>
      <p:sp>
        <p:nvSpPr>
          <p:cNvPr id="226" name="Google Shape;226;g27625662d88_0_2060"/>
          <p:cNvSpPr txBox="1">
            <a:spLocks noGrp="1"/>
          </p:cNvSpPr>
          <p:nvPr>
            <p:ph type="title"/>
          </p:nvPr>
        </p:nvSpPr>
        <p:spPr>
          <a:xfrm>
            <a:off x="457200" y="273050"/>
            <a:ext cx="75438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7" name="Google Shape;227;g27625662d88_0_2060"/>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28" name="Google Shape;228;g27625662d88_0_2060"/>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29" name="Google Shape;229;g27625662d88_0_2060"/>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30" name="Google Shape;230;g27625662d88_0_2060"/>
          <p:cNvSpPr txBox="1">
            <a:spLocks noGrp="1"/>
          </p:cNvSpPr>
          <p:nvPr>
            <p:ph type="body" idx="1"/>
          </p:nvPr>
        </p:nvSpPr>
        <p:spPr>
          <a:xfrm>
            <a:off x="457200" y="2362200"/>
            <a:ext cx="3657600" cy="38862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31" name="Google Shape;231;g27625662d88_0_2060"/>
          <p:cNvSpPr txBox="1">
            <a:spLocks noGrp="1"/>
          </p:cNvSpPr>
          <p:nvPr>
            <p:ph type="body" idx="2"/>
          </p:nvPr>
        </p:nvSpPr>
        <p:spPr>
          <a:xfrm>
            <a:off x="4371975" y="2362200"/>
            <a:ext cx="3657600" cy="38862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32" name="Google Shape;232;g27625662d88_0_2060"/>
          <p:cNvSpPr>
            <a:spLocks noGrp="1"/>
          </p:cNvSpPr>
          <p:nvPr>
            <p:ph type="body" idx="3"/>
          </p:nvPr>
        </p:nvSpPr>
        <p:spPr>
          <a:xfrm>
            <a:off x="457200" y="1569720"/>
            <a:ext cx="3657600" cy="65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lvl1pPr marL="457200" marR="0" lvl="0" indent="-228600" algn="l">
              <a:lnSpc>
                <a:spcPct val="100000"/>
              </a:lnSpc>
              <a:spcBef>
                <a:spcPts val="600"/>
              </a:spcBef>
              <a:spcAft>
                <a:spcPts val="0"/>
              </a:spcAft>
              <a:buClr>
                <a:schemeClr val="accent1"/>
              </a:buClr>
              <a:buSzPts val="1680"/>
              <a:buFont typeface="Noto Sans Symbols"/>
              <a:buNone/>
              <a:defRPr sz="2000" b="1" i="0" u="none" strike="noStrike" cap="none">
                <a:solidFill>
                  <a:srgbClr val="FFFFFF"/>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33" name="Google Shape;233;g27625662d88_0_2060"/>
          <p:cNvSpPr>
            <a:spLocks noGrp="1"/>
          </p:cNvSpPr>
          <p:nvPr>
            <p:ph type="body" idx="4"/>
          </p:nvPr>
        </p:nvSpPr>
        <p:spPr>
          <a:xfrm>
            <a:off x="4343400" y="1569720"/>
            <a:ext cx="3657600" cy="65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lvl1pPr marL="457200" marR="0" lvl="0" indent="-228600" algn="l">
              <a:lnSpc>
                <a:spcPct val="100000"/>
              </a:lnSpc>
              <a:spcBef>
                <a:spcPts val="600"/>
              </a:spcBef>
              <a:spcAft>
                <a:spcPts val="0"/>
              </a:spcAft>
              <a:buClr>
                <a:schemeClr val="accent1"/>
              </a:buClr>
              <a:buSzPts val="1680"/>
              <a:buFont typeface="Noto Sans Symbols"/>
              <a:buNone/>
              <a:defRPr sz="2000" b="1" i="0" u="none" strike="noStrike" cap="none">
                <a:solidFill>
                  <a:srgbClr val="FFFFFF"/>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sp>
        <p:nvSpPr>
          <p:cNvPr id="235" name="Google Shape;235;g27625662d88_0_2069"/>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6" name="Google Shape;236;g27625662d88_0_2069"/>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37" name="Google Shape;237;g27625662d88_0_2069"/>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38" name="Google Shape;238;g27625662d88_0_2069"/>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9"/>
        <p:cNvGrpSpPr/>
        <p:nvPr/>
      </p:nvGrpSpPr>
      <p:grpSpPr>
        <a:xfrm>
          <a:off x="0" y="0"/>
          <a:ext cx="0" cy="0"/>
          <a:chOff x="0" y="0"/>
          <a:chExt cx="0" cy="0"/>
        </a:xfrm>
      </p:grpSpPr>
      <p:sp>
        <p:nvSpPr>
          <p:cNvPr id="240" name="Google Shape;240;g27625662d88_0_2074"/>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41" name="Google Shape;241;g27625662d88_0_2074"/>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42" name="Google Shape;242;g27625662d88_0_2074"/>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solidFill>
          <a:schemeClr val="lt1"/>
        </a:solidFill>
        <a:effectLst/>
      </p:bgPr>
    </p:bg>
    <p:spTree>
      <p:nvGrpSpPr>
        <p:cNvPr id="1" name="Shape 243"/>
        <p:cNvGrpSpPr/>
        <p:nvPr/>
      </p:nvGrpSpPr>
      <p:grpSpPr>
        <a:xfrm>
          <a:off x="0" y="0"/>
          <a:ext cx="0" cy="0"/>
          <a:chOff x="0" y="0"/>
          <a:chExt cx="0" cy="0"/>
        </a:xfrm>
      </p:grpSpPr>
      <p:cxnSp>
        <p:nvCxnSpPr>
          <p:cNvPr id="244" name="Google Shape;244;g27625662d88_0_2078"/>
          <p:cNvCxnSpPr/>
          <p:nvPr/>
        </p:nvCxnSpPr>
        <p:spPr>
          <a:xfrm>
            <a:off x="8763000" y="0"/>
            <a:ext cx="0" cy="6858000"/>
          </a:xfrm>
          <a:prstGeom prst="straightConnector1">
            <a:avLst/>
          </a:prstGeom>
          <a:noFill/>
          <a:ln w="38100" cap="flat" cmpd="sng">
            <a:solidFill>
              <a:srgbClr val="FEC2AC">
                <a:alpha val="92550"/>
              </a:srgbClr>
            </a:solidFill>
            <a:prstDash val="solid"/>
            <a:round/>
            <a:headEnd type="none" w="sm" len="sm"/>
            <a:tailEnd type="none" w="sm" len="sm"/>
          </a:ln>
        </p:spPr>
      </p:cxnSp>
      <p:sp>
        <p:nvSpPr>
          <p:cNvPr id="245" name="Google Shape;245;g27625662d88_0_2078"/>
          <p:cNvSpPr txBox="1">
            <a:spLocks noGrp="1"/>
          </p:cNvSpPr>
          <p:nvPr>
            <p:ph type="title"/>
          </p:nvPr>
        </p:nvSpPr>
        <p:spPr>
          <a:xfrm rot="5400000">
            <a:off x="3371880" y="3200370"/>
            <a:ext cx="6309300" cy="457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2000" b="1"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46" name="Google Shape;246;g27625662d88_0_2078"/>
          <p:cNvSpPr txBox="1">
            <a:spLocks noGrp="1"/>
          </p:cNvSpPr>
          <p:nvPr>
            <p:ph type="body" idx="1"/>
          </p:nvPr>
        </p:nvSpPr>
        <p:spPr>
          <a:xfrm>
            <a:off x="6812280" y="274320"/>
            <a:ext cx="1527000" cy="4983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400"/>
              </a:spcBef>
              <a:spcAft>
                <a:spcPts val="0"/>
              </a:spcAft>
              <a:buClr>
                <a:schemeClr val="accent1"/>
              </a:buClr>
              <a:buSzPts val="1680"/>
              <a:buFont typeface="Noto Sans Symbols"/>
              <a:buNone/>
              <a:defRPr sz="1200" b="0" i="0" u="none" strike="noStrike" cap="none">
                <a:solidFill>
                  <a:schemeClr val="dk1"/>
                </a:solidFill>
                <a:latin typeface="Libre Baskerville"/>
                <a:ea typeface="Libre Baskerville"/>
                <a:cs typeface="Libre Baskerville"/>
                <a:sym typeface="Libre Baskerville"/>
              </a:defRPr>
            </a:lvl1pPr>
            <a:lvl2pPr marL="914400" marR="0" lvl="1" indent="-228600" algn="l">
              <a:lnSpc>
                <a:spcPct val="100000"/>
              </a:lnSpc>
              <a:spcBef>
                <a:spcPts val="1000"/>
              </a:spcBef>
              <a:spcAft>
                <a:spcPts val="0"/>
              </a:spcAft>
              <a:buClr>
                <a:schemeClr val="accent1"/>
              </a:buClr>
              <a:buSzPts val="1680"/>
              <a:buFont typeface="Noto Sans Symbols"/>
              <a:buNone/>
              <a:defRPr sz="1200" b="0" i="0" u="none" strike="noStrike" cap="none">
                <a:solidFill>
                  <a:schemeClr val="dk1"/>
                </a:solidFill>
                <a:latin typeface="Libre Baskerville"/>
                <a:ea typeface="Libre Baskerville"/>
                <a:cs typeface="Libre Baskerville"/>
                <a:sym typeface="Libre Baskerville"/>
              </a:defRPr>
            </a:lvl2pPr>
            <a:lvl3pPr marL="1371600" marR="0" lvl="2" indent="-228600" algn="l">
              <a:lnSpc>
                <a:spcPct val="100000"/>
              </a:lnSpc>
              <a:spcBef>
                <a:spcPts val="200"/>
              </a:spcBef>
              <a:spcAft>
                <a:spcPts val="0"/>
              </a:spcAft>
              <a:buClr>
                <a:srgbClr val="DE7530"/>
              </a:buClr>
              <a:buSzPts val="1080"/>
              <a:buFont typeface="Noto Sans Symbols"/>
              <a:buNone/>
              <a:defRPr sz="1000" b="0" i="0" u="none" strike="noStrike" cap="none">
                <a:solidFill>
                  <a:schemeClr val="dk1"/>
                </a:solidFill>
                <a:latin typeface="Libre Baskerville"/>
                <a:ea typeface="Libre Baskerville"/>
                <a:cs typeface="Libre Baskerville"/>
                <a:sym typeface="Libre Baskerville"/>
              </a:defRPr>
            </a:lvl3pPr>
            <a:lvl4pPr marL="1828800" marR="0" lvl="3" indent="-228600" algn="l">
              <a:lnSpc>
                <a:spcPct val="100000"/>
              </a:lnSpc>
              <a:spcBef>
                <a:spcPts val="180"/>
              </a:spcBef>
              <a:spcAft>
                <a:spcPts val="0"/>
              </a:spcAft>
              <a:buClr>
                <a:srgbClr val="FEC2AC"/>
              </a:buClr>
              <a:buSzPts val="1080"/>
              <a:buFont typeface="Noto Sans Symbols"/>
              <a:buNone/>
              <a:defRPr sz="900" b="0" i="0" u="none" strike="noStrike" cap="none">
                <a:solidFill>
                  <a:schemeClr val="dk1"/>
                </a:solidFill>
                <a:latin typeface="Libre Baskerville"/>
                <a:ea typeface="Libre Baskerville"/>
                <a:cs typeface="Libre Baskerville"/>
                <a:sym typeface="Libre Baskerville"/>
              </a:defRPr>
            </a:lvl4pPr>
            <a:lvl5pPr marL="2286000" marR="0" lvl="4" indent="-228600" algn="l">
              <a:lnSpc>
                <a:spcPct val="100000"/>
              </a:lnSpc>
              <a:spcBef>
                <a:spcPts val="180"/>
              </a:spcBef>
              <a:spcAft>
                <a:spcPts val="0"/>
              </a:spcAft>
              <a:buClr>
                <a:srgbClr val="BBC9E9"/>
              </a:buClr>
              <a:buSzPts val="1088"/>
              <a:buFont typeface="Noto Sans Symbols"/>
              <a:buNone/>
              <a:defRPr sz="9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cxnSp>
        <p:nvCxnSpPr>
          <p:cNvPr id="247" name="Google Shape;247;g27625662d88_0_2078"/>
          <p:cNvCxnSpPr/>
          <p:nvPr/>
        </p:nvCxnSpPr>
        <p:spPr>
          <a:xfrm>
            <a:off x="6248400" y="0"/>
            <a:ext cx="0" cy="6858000"/>
          </a:xfrm>
          <a:prstGeom prst="straightConnector1">
            <a:avLst/>
          </a:prstGeom>
          <a:noFill/>
          <a:ln w="38100" cap="flat" cmpd="sng">
            <a:solidFill>
              <a:srgbClr val="FEC2AC"/>
            </a:solidFill>
            <a:prstDash val="solid"/>
            <a:round/>
            <a:headEnd type="none" w="sm" len="sm"/>
            <a:tailEnd type="none" w="sm" len="sm"/>
          </a:ln>
        </p:spPr>
      </p:cxnSp>
      <p:cxnSp>
        <p:nvCxnSpPr>
          <p:cNvPr id="248" name="Google Shape;248;g27625662d88_0_2078"/>
          <p:cNvCxnSpPr/>
          <p:nvPr/>
        </p:nvCxnSpPr>
        <p:spPr>
          <a:xfrm>
            <a:off x="6192296" y="0"/>
            <a:ext cx="0" cy="6858000"/>
          </a:xfrm>
          <a:prstGeom prst="straightConnector1">
            <a:avLst/>
          </a:prstGeom>
          <a:noFill/>
          <a:ln w="12700" cap="flat" cmpd="sng">
            <a:solidFill>
              <a:schemeClr val="accent1"/>
            </a:solidFill>
            <a:prstDash val="solid"/>
            <a:round/>
            <a:headEnd type="none" w="sm" len="sm"/>
            <a:tailEnd type="none" w="sm" len="sm"/>
          </a:ln>
        </p:spPr>
      </p:cxnSp>
      <p:cxnSp>
        <p:nvCxnSpPr>
          <p:cNvPr id="249" name="Google Shape;249;g27625662d88_0_2078"/>
          <p:cNvCxnSpPr/>
          <p:nvPr/>
        </p:nvCxnSpPr>
        <p:spPr>
          <a:xfrm>
            <a:off x="8991600" y="0"/>
            <a:ext cx="0" cy="6858000"/>
          </a:xfrm>
          <a:prstGeom prst="straightConnector1">
            <a:avLst/>
          </a:prstGeom>
          <a:noFill/>
          <a:ln w="19050" cap="flat" cmpd="sng">
            <a:solidFill>
              <a:schemeClr val="accent1"/>
            </a:solidFill>
            <a:prstDash val="solid"/>
            <a:round/>
            <a:headEnd type="none" w="sm" len="sm"/>
            <a:tailEnd type="none" w="sm" len="sm"/>
          </a:ln>
        </p:spPr>
      </p:cxnSp>
      <p:sp>
        <p:nvSpPr>
          <p:cNvPr id="250" name="Google Shape;250;g27625662d88_0_2078"/>
          <p:cNvSpPr/>
          <p:nvPr/>
        </p:nvSpPr>
        <p:spPr>
          <a:xfrm>
            <a:off x="8839200" y="0"/>
            <a:ext cx="304800" cy="6858000"/>
          </a:xfrm>
          <a:prstGeom prst="rect">
            <a:avLst/>
          </a:prstGeom>
          <a:solidFill>
            <a:srgbClr val="FEC2AC">
              <a:alpha val="862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251" name="Google Shape;251;g27625662d88_0_2078"/>
          <p:cNvCxnSpPr/>
          <p:nvPr/>
        </p:nvCxnSpPr>
        <p:spPr>
          <a:xfrm>
            <a:off x="8915400" y="0"/>
            <a:ext cx="0" cy="6858000"/>
          </a:xfrm>
          <a:prstGeom prst="straightConnector1">
            <a:avLst/>
          </a:prstGeom>
          <a:noFill/>
          <a:ln w="9525" cap="flat" cmpd="sng">
            <a:solidFill>
              <a:schemeClr val="accent1"/>
            </a:solidFill>
            <a:prstDash val="solid"/>
            <a:round/>
            <a:headEnd type="none" w="sm" len="sm"/>
            <a:tailEnd type="none" w="sm" len="sm"/>
          </a:ln>
        </p:spPr>
      </p:cxnSp>
      <p:sp>
        <p:nvSpPr>
          <p:cNvPr id="252" name="Google Shape;252;g27625662d88_0_2078"/>
          <p:cNvSpPr/>
          <p:nvPr/>
        </p:nvSpPr>
        <p:spPr>
          <a:xfrm>
            <a:off x="8156448" y="5715000"/>
            <a:ext cx="548700" cy="548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53" name="Google Shape;253;g27625662d88_0_2078"/>
          <p:cNvSpPr txBox="1">
            <a:spLocks noGrp="1"/>
          </p:cNvSpPr>
          <p:nvPr>
            <p:ph type="body" idx="2"/>
          </p:nvPr>
        </p:nvSpPr>
        <p:spPr>
          <a:xfrm>
            <a:off x="304800" y="274320"/>
            <a:ext cx="5638800" cy="63276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54" name="Google Shape;254;g27625662d88_0_2078"/>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55" name="Google Shape;255;g27625662d88_0_2078"/>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56" name="Google Shape;256;g27625662d88_0_2078"/>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57"/>
        <p:cNvGrpSpPr/>
        <p:nvPr/>
      </p:nvGrpSpPr>
      <p:grpSpPr>
        <a:xfrm>
          <a:off x="0" y="0"/>
          <a:ext cx="0" cy="0"/>
          <a:chOff x="0" y="0"/>
          <a:chExt cx="0" cy="0"/>
        </a:xfrm>
      </p:grpSpPr>
      <p:cxnSp>
        <p:nvCxnSpPr>
          <p:cNvPr id="258" name="Google Shape;258;g27625662d88_0_2092"/>
          <p:cNvCxnSpPr/>
          <p:nvPr/>
        </p:nvCxnSpPr>
        <p:spPr>
          <a:xfrm>
            <a:off x="8763000" y="0"/>
            <a:ext cx="0" cy="6858000"/>
          </a:xfrm>
          <a:prstGeom prst="straightConnector1">
            <a:avLst/>
          </a:prstGeom>
          <a:noFill/>
          <a:ln w="38100" cap="flat" cmpd="sng">
            <a:solidFill>
              <a:srgbClr val="FEC2AC"/>
            </a:solidFill>
            <a:prstDash val="solid"/>
            <a:round/>
            <a:headEnd type="none" w="sm" len="sm"/>
            <a:tailEnd type="none" w="sm" len="sm"/>
          </a:ln>
        </p:spPr>
      </p:cxnSp>
      <p:sp>
        <p:nvSpPr>
          <p:cNvPr id="259" name="Google Shape;259;g27625662d88_0_2092"/>
          <p:cNvSpPr/>
          <p:nvPr/>
        </p:nvSpPr>
        <p:spPr>
          <a:xfrm>
            <a:off x="8156448" y="5715000"/>
            <a:ext cx="548700" cy="548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60" name="Google Shape;260;g27625662d88_0_2092"/>
          <p:cNvSpPr txBox="1">
            <a:spLocks noGrp="1"/>
          </p:cNvSpPr>
          <p:nvPr>
            <p:ph type="title"/>
          </p:nvPr>
        </p:nvSpPr>
        <p:spPr>
          <a:xfrm rot="5400000">
            <a:off x="3350163" y="3200370"/>
            <a:ext cx="6309300" cy="457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2000" b="1"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61" name="Google Shape;261;g27625662d88_0_2092"/>
          <p:cNvSpPr>
            <a:spLocks noGrp="1"/>
          </p:cNvSpPr>
          <p:nvPr>
            <p:ph type="pic" idx="2"/>
          </p:nvPr>
        </p:nvSpPr>
        <p:spPr>
          <a:xfrm>
            <a:off x="0" y="0"/>
            <a:ext cx="6172200" cy="6858000"/>
          </a:xfrm>
          <a:prstGeom prst="rect">
            <a:avLst/>
          </a:prstGeom>
          <a:solidFill>
            <a:schemeClr val="lt2"/>
          </a:solidFill>
          <a:ln>
            <a:noFill/>
          </a:ln>
        </p:spPr>
      </p:sp>
      <p:sp>
        <p:nvSpPr>
          <p:cNvPr id="262" name="Google Shape;262;g27625662d88_0_2092"/>
          <p:cNvSpPr txBox="1">
            <a:spLocks noGrp="1"/>
          </p:cNvSpPr>
          <p:nvPr>
            <p:ph type="body" idx="1"/>
          </p:nvPr>
        </p:nvSpPr>
        <p:spPr>
          <a:xfrm>
            <a:off x="6765798" y="264795"/>
            <a:ext cx="1524000" cy="49560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100"/>
              </a:spcBef>
              <a:spcAft>
                <a:spcPts val="0"/>
              </a:spcAft>
              <a:buClr>
                <a:schemeClr val="accent1"/>
              </a:buClr>
              <a:buSzPts val="1680"/>
              <a:buFont typeface="Noto Sans Symbols"/>
              <a:buNone/>
              <a:defRPr sz="1200" b="0" i="0" u="none" strike="noStrike" cap="none">
                <a:solidFill>
                  <a:schemeClr val="dk1"/>
                </a:solidFill>
                <a:latin typeface="Libre Baskerville"/>
                <a:ea typeface="Libre Baskerville"/>
                <a:cs typeface="Libre Baskerville"/>
                <a:sym typeface="Libre Baskerville"/>
              </a:defRPr>
            </a:lvl1pPr>
            <a:lvl2pPr marL="914400" marR="0" lvl="1" indent="-289560" algn="l">
              <a:lnSpc>
                <a:spcPct val="100000"/>
              </a:lnSpc>
              <a:spcBef>
                <a:spcPts val="400"/>
              </a:spcBef>
              <a:spcAft>
                <a:spcPts val="0"/>
              </a:spcAft>
              <a:buClr>
                <a:schemeClr val="accent1"/>
              </a:buClr>
              <a:buSzPts val="960"/>
              <a:buFont typeface="Noto Sans Symbols"/>
              <a:buChar char="●"/>
              <a:defRPr sz="1200" b="0" i="0" u="none" strike="noStrike" cap="none">
                <a:solidFill>
                  <a:schemeClr val="dk1"/>
                </a:solidFill>
                <a:latin typeface="Libre Baskerville"/>
                <a:ea typeface="Libre Baskerville"/>
                <a:cs typeface="Libre Baskerville"/>
                <a:sym typeface="Libre Baskerville"/>
              </a:defRPr>
            </a:lvl2pPr>
            <a:lvl3pPr marL="1371600" marR="0" lvl="2" indent="-266700" algn="l">
              <a:lnSpc>
                <a:spcPct val="100000"/>
              </a:lnSpc>
              <a:spcBef>
                <a:spcPts val="200"/>
              </a:spcBef>
              <a:spcAft>
                <a:spcPts val="0"/>
              </a:spcAft>
              <a:buClr>
                <a:srgbClr val="DE7530"/>
              </a:buClr>
              <a:buSzPts val="600"/>
              <a:buFont typeface="Noto Sans Symbols"/>
              <a:buChar char="•"/>
              <a:defRPr sz="1000" b="0" i="0" u="none" strike="noStrike" cap="none">
                <a:solidFill>
                  <a:schemeClr val="dk1"/>
                </a:solidFill>
                <a:latin typeface="Libre Baskerville"/>
                <a:ea typeface="Libre Baskerville"/>
                <a:cs typeface="Libre Baskerville"/>
                <a:sym typeface="Libre Baskerville"/>
              </a:defRPr>
            </a:lvl3pPr>
            <a:lvl4pPr marL="1828800" marR="0" lvl="3" indent="-262889" algn="l">
              <a:lnSpc>
                <a:spcPct val="100000"/>
              </a:lnSpc>
              <a:spcBef>
                <a:spcPts val="180"/>
              </a:spcBef>
              <a:spcAft>
                <a:spcPts val="0"/>
              </a:spcAft>
              <a:buClr>
                <a:srgbClr val="FEC2AC"/>
              </a:buClr>
              <a:buSzPts val="540"/>
              <a:buFont typeface="Noto Sans Symbols"/>
              <a:buChar char="•"/>
              <a:defRPr sz="900" b="0" i="0" u="none" strike="noStrike" cap="none">
                <a:solidFill>
                  <a:schemeClr val="dk1"/>
                </a:solidFill>
                <a:latin typeface="Libre Baskerville"/>
                <a:ea typeface="Libre Baskerville"/>
                <a:cs typeface="Libre Baskerville"/>
                <a:sym typeface="Libre Baskerville"/>
              </a:defRPr>
            </a:lvl4pPr>
            <a:lvl5pPr marL="2286000" marR="0" lvl="4" indent="-267461" algn="l">
              <a:lnSpc>
                <a:spcPct val="100000"/>
              </a:lnSpc>
              <a:spcBef>
                <a:spcPts val="180"/>
              </a:spcBef>
              <a:spcAft>
                <a:spcPts val="0"/>
              </a:spcAft>
              <a:buClr>
                <a:srgbClr val="BBC9E9"/>
              </a:buClr>
              <a:buSzPts val="612"/>
              <a:buFont typeface="Noto Sans Symbols"/>
              <a:buChar char="●"/>
              <a:defRPr sz="9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cxnSp>
        <p:nvCxnSpPr>
          <p:cNvPr id="263" name="Google Shape;263;g27625662d88_0_2092"/>
          <p:cNvCxnSpPr/>
          <p:nvPr/>
        </p:nvCxnSpPr>
        <p:spPr>
          <a:xfrm>
            <a:off x="8991600" y="0"/>
            <a:ext cx="0" cy="6858000"/>
          </a:xfrm>
          <a:prstGeom prst="straightConnector1">
            <a:avLst/>
          </a:prstGeom>
          <a:noFill/>
          <a:ln w="9525" cap="flat" cmpd="sng">
            <a:solidFill>
              <a:schemeClr val="dk1"/>
            </a:solidFill>
            <a:prstDash val="solid"/>
            <a:round/>
            <a:headEnd type="none" w="sm" len="sm"/>
            <a:tailEnd type="none" w="sm" len="sm"/>
          </a:ln>
        </p:spPr>
      </p:cxnSp>
      <p:sp>
        <p:nvSpPr>
          <p:cNvPr id="264" name="Google Shape;264;g27625662d88_0_2092"/>
          <p:cNvSpPr/>
          <p:nvPr/>
        </p:nvSpPr>
        <p:spPr>
          <a:xfrm>
            <a:off x="8839200" y="0"/>
            <a:ext cx="304800" cy="6858000"/>
          </a:xfrm>
          <a:prstGeom prst="rect">
            <a:avLst/>
          </a:prstGeom>
          <a:solidFill>
            <a:srgbClr val="FEC2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265" name="Google Shape;265;g27625662d88_0_2092"/>
          <p:cNvCxnSpPr/>
          <p:nvPr/>
        </p:nvCxnSpPr>
        <p:spPr>
          <a:xfrm>
            <a:off x="8915400" y="0"/>
            <a:ext cx="0" cy="6858000"/>
          </a:xfrm>
          <a:prstGeom prst="straightConnector1">
            <a:avLst/>
          </a:prstGeom>
          <a:noFill/>
          <a:ln w="9525" cap="flat" cmpd="sng">
            <a:solidFill>
              <a:schemeClr val="accent1"/>
            </a:solidFill>
            <a:prstDash val="solid"/>
            <a:round/>
            <a:headEnd type="none" w="sm" len="sm"/>
            <a:tailEnd type="none" w="sm" len="sm"/>
          </a:ln>
        </p:spPr>
      </p:cxnSp>
      <p:cxnSp>
        <p:nvCxnSpPr>
          <p:cNvPr id="266" name="Google Shape;266;g27625662d88_0_2092"/>
          <p:cNvCxnSpPr/>
          <p:nvPr/>
        </p:nvCxnSpPr>
        <p:spPr>
          <a:xfrm>
            <a:off x="6248400" y="0"/>
            <a:ext cx="0" cy="6858000"/>
          </a:xfrm>
          <a:prstGeom prst="straightConnector1">
            <a:avLst/>
          </a:prstGeom>
          <a:noFill/>
          <a:ln w="38100" cap="flat" cmpd="sng">
            <a:solidFill>
              <a:srgbClr val="FEC2AC"/>
            </a:solidFill>
            <a:prstDash val="solid"/>
            <a:round/>
            <a:headEnd type="none" w="sm" len="sm"/>
            <a:tailEnd type="none" w="sm" len="sm"/>
          </a:ln>
        </p:spPr>
      </p:cxnSp>
      <p:cxnSp>
        <p:nvCxnSpPr>
          <p:cNvPr id="267" name="Google Shape;267;g27625662d88_0_2092"/>
          <p:cNvCxnSpPr/>
          <p:nvPr/>
        </p:nvCxnSpPr>
        <p:spPr>
          <a:xfrm>
            <a:off x="6192296" y="0"/>
            <a:ext cx="0" cy="6858000"/>
          </a:xfrm>
          <a:prstGeom prst="straightConnector1">
            <a:avLst/>
          </a:prstGeom>
          <a:noFill/>
          <a:ln w="12700" cap="flat" cmpd="sng">
            <a:solidFill>
              <a:schemeClr val="accent1"/>
            </a:solidFill>
            <a:prstDash val="solid"/>
            <a:round/>
            <a:headEnd type="none" w="sm" len="sm"/>
            <a:tailEnd type="none" w="sm" len="sm"/>
          </a:ln>
        </p:spPr>
      </p:cxnSp>
      <p:sp>
        <p:nvSpPr>
          <p:cNvPr id="268" name="Google Shape;268;g27625662d88_0_2092"/>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69" name="Google Shape;269;g27625662d88_0_2092"/>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70" name="Google Shape;270;g27625662d88_0_2092"/>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1"/>
        <p:cNvGrpSpPr/>
        <p:nvPr/>
      </p:nvGrpSpPr>
      <p:grpSpPr>
        <a:xfrm>
          <a:off x="0" y="0"/>
          <a:ext cx="0" cy="0"/>
          <a:chOff x="0" y="0"/>
          <a:chExt cx="0" cy="0"/>
        </a:xfrm>
      </p:grpSpPr>
      <p:sp>
        <p:nvSpPr>
          <p:cNvPr id="272" name="Google Shape;272;g27625662d88_0_2106"/>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73" name="Google Shape;273;g27625662d88_0_2106"/>
          <p:cNvSpPr txBox="1">
            <a:spLocks noGrp="1"/>
          </p:cNvSpPr>
          <p:nvPr>
            <p:ph type="body" idx="1"/>
          </p:nvPr>
        </p:nvSpPr>
        <p:spPr>
          <a:xfrm rot="5400000">
            <a:off x="1754100" y="303300"/>
            <a:ext cx="4873800" cy="74676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74" name="Google Shape;274;g27625662d88_0_2106"/>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75" name="Google Shape;275;g27625662d88_0_2106"/>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76" name="Google Shape;276;g27625662d88_0_2106"/>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23a08e59e89_0_1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g23a08e59e89_0_1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g23a08e59e89_0_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7"/>
        <p:cNvGrpSpPr/>
        <p:nvPr/>
      </p:nvGrpSpPr>
      <p:grpSpPr>
        <a:xfrm>
          <a:off x="0" y="0"/>
          <a:ext cx="0" cy="0"/>
          <a:chOff x="0" y="0"/>
          <a:chExt cx="0" cy="0"/>
        </a:xfrm>
      </p:grpSpPr>
      <p:sp>
        <p:nvSpPr>
          <p:cNvPr id="278" name="Google Shape;278;g27625662d88_0_2112"/>
          <p:cNvSpPr txBox="1">
            <a:spLocks noGrp="1"/>
          </p:cNvSpPr>
          <p:nvPr>
            <p:ph type="title"/>
          </p:nvPr>
        </p:nvSpPr>
        <p:spPr>
          <a:xfrm rot="5400000">
            <a:off x="4541849" y="2362190"/>
            <a:ext cx="5851500" cy="16764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79" name="Google Shape;279;g27625662d88_0_2112"/>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80" name="Google Shape;280;g27625662d88_0_2112"/>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81" name="Google Shape;281;g27625662d88_0_2112"/>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82" name="Google Shape;282;g27625662d88_0_2112"/>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8"/>
        <p:cNvGrpSpPr/>
        <p:nvPr/>
      </p:nvGrpSpPr>
      <p:grpSpPr>
        <a:xfrm>
          <a:off x="0" y="0"/>
          <a:ext cx="0" cy="0"/>
          <a:chOff x="0" y="0"/>
          <a:chExt cx="0" cy="0"/>
        </a:xfrm>
      </p:grpSpPr>
      <p:sp>
        <p:nvSpPr>
          <p:cNvPr id="289" name="Google Shape;289;g27625662d88_0_2168"/>
          <p:cNvSpPr txBox="1">
            <a:spLocks noGrp="1"/>
          </p:cNvSpPr>
          <p:nvPr>
            <p:ph type="ctrTitle"/>
          </p:nvPr>
        </p:nvSpPr>
        <p:spPr>
          <a:xfrm>
            <a:off x="685800" y="2286000"/>
            <a:ext cx="7772400" cy="11433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sz="32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290" name="Google Shape;290;g27625662d88_0_2168"/>
          <p:cNvSpPr txBox="1">
            <a:spLocks noGrp="1"/>
          </p:cNvSpPr>
          <p:nvPr>
            <p:ph type="subTitle" idx="1"/>
          </p:nvPr>
        </p:nvSpPr>
        <p:spPr>
          <a:xfrm>
            <a:off x="1371600" y="3886200"/>
            <a:ext cx="6400800" cy="1752900"/>
          </a:xfrm>
          <a:prstGeom prst="rect">
            <a:avLst/>
          </a:prstGeom>
          <a:noFill/>
          <a:ln>
            <a:noFill/>
          </a:ln>
        </p:spPr>
        <p:txBody>
          <a:bodyPr spcFirstLastPara="1" wrap="square" lIns="92075" tIns="46025" rIns="92075" bIns="46025" anchor="t" anchorCtr="0">
            <a:noAutofit/>
          </a:bodyPr>
          <a:lstStyle>
            <a:lvl1pPr lvl="0" algn="ctr">
              <a:spcBef>
                <a:spcPts val="840"/>
              </a:spcBef>
              <a:spcAft>
                <a:spcPts val="0"/>
              </a:spcAft>
              <a:buClr>
                <a:schemeClr val="dk1"/>
              </a:buClr>
              <a:buSzPts val="2800"/>
              <a:buFont typeface="Times New Roman"/>
              <a:buChar char="•"/>
              <a:defRPr sz="2800"/>
            </a:lvl1pPr>
            <a:lvl2pPr lvl="1" algn="l">
              <a:spcBef>
                <a:spcPts val="180"/>
              </a:spcBef>
              <a:spcAft>
                <a:spcPts val="0"/>
              </a:spcAft>
              <a:buClr>
                <a:schemeClr val="dk1"/>
              </a:buClr>
              <a:buSzPts val="1800"/>
              <a:buChar char="-"/>
              <a:defRPr/>
            </a:lvl2pPr>
            <a:lvl3pPr lvl="2" algn="l">
              <a:lnSpc>
                <a:spcPct val="90000"/>
              </a:lnSpc>
              <a:spcBef>
                <a:spcPts val="180"/>
              </a:spcBef>
              <a:spcAft>
                <a:spcPts val="0"/>
              </a:spcAft>
              <a:buClr>
                <a:schemeClr val="dk1"/>
              </a:buClr>
              <a:buSzPts val="1800"/>
              <a:buChar char="•"/>
              <a:defRPr/>
            </a:lvl3pPr>
            <a:lvl4pPr lvl="3" algn="l">
              <a:spcBef>
                <a:spcPts val="180"/>
              </a:spcBef>
              <a:spcAft>
                <a:spcPts val="0"/>
              </a:spcAft>
              <a:buSzPts val="1400"/>
              <a:buNone/>
              <a:defRPr/>
            </a:lvl4pPr>
            <a:lvl5pPr lvl="4" algn="l">
              <a:spcBef>
                <a:spcPts val="180"/>
              </a:spcBef>
              <a:spcAft>
                <a:spcPts val="0"/>
              </a:spcAft>
              <a:buSzPts val="1400"/>
              <a:buNone/>
              <a:defRPr/>
            </a:lvl5pPr>
            <a:lvl6pPr lvl="5" algn="l">
              <a:spcBef>
                <a:spcPts val="180"/>
              </a:spcBef>
              <a:spcAft>
                <a:spcPts val="0"/>
              </a:spcAft>
              <a:buSzPts val="1400"/>
              <a:buNone/>
              <a:defRPr/>
            </a:lvl6pPr>
            <a:lvl7pPr lvl="6" algn="l">
              <a:spcBef>
                <a:spcPts val="180"/>
              </a:spcBef>
              <a:spcAft>
                <a:spcPts val="0"/>
              </a:spcAft>
              <a:buSzPts val="1400"/>
              <a:buNone/>
              <a:defRPr/>
            </a:lvl7pPr>
            <a:lvl8pPr lvl="7" algn="l">
              <a:spcBef>
                <a:spcPts val="180"/>
              </a:spcBef>
              <a:spcAft>
                <a:spcPts val="0"/>
              </a:spcAft>
              <a:buSzPts val="1400"/>
              <a:buNone/>
              <a:defRPr/>
            </a:lvl8pPr>
            <a:lvl9pPr lvl="8" algn="l">
              <a:spcBef>
                <a:spcPts val="18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91"/>
        <p:cNvGrpSpPr/>
        <p:nvPr/>
      </p:nvGrpSpPr>
      <p:grpSpPr>
        <a:xfrm>
          <a:off x="0" y="0"/>
          <a:ext cx="0" cy="0"/>
          <a:chOff x="0" y="0"/>
          <a:chExt cx="0" cy="0"/>
        </a:xfrm>
      </p:grpSpPr>
      <p:sp>
        <p:nvSpPr>
          <p:cNvPr id="292" name="Google Shape;292;g27625662d88_0_2171"/>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293" name="Google Shape;293;g27625662d88_0_2171"/>
          <p:cNvSpPr txBox="1">
            <a:spLocks noGrp="1"/>
          </p:cNvSpPr>
          <p:nvPr>
            <p:ph type="body" idx="1"/>
          </p:nvPr>
        </p:nvSpPr>
        <p:spPr>
          <a:xfrm>
            <a:off x="457200" y="1108075"/>
            <a:ext cx="8178900" cy="5368800"/>
          </a:xfrm>
          <a:prstGeom prst="rect">
            <a:avLst/>
          </a:prstGeom>
          <a:noFill/>
          <a:ln>
            <a:noFill/>
          </a:ln>
        </p:spPr>
        <p:txBody>
          <a:bodyPr spcFirstLastPara="1" wrap="square" lIns="92075" tIns="46025" rIns="92075" bIns="46025" anchor="t" anchorCtr="0">
            <a:noAutofit/>
          </a:bodyPr>
          <a:lstStyle>
            <a:lvl1pPr marL="457200" lvl="0" indent="-342900" algn="l">
              <a:spcBef>
                <a:spcPts val="540"/>
              </a:spcBef>
              <a:spcAft>
                <a:spcPts val="0"/>
              </a:spcAft>
              <a:buClr>
                <a:schemeClr val="dk1"/>
              </a:buClr>
              <a:buSzPts val="1800"/>
              <a:buChar char="•"/>
              <a:defRPr/>
            </a:lvl1pPr>
            <a:lvl2pPr marL="914400" lvl="1" indent="-342900" algn="l">
              <a:spcBef>
                <a:spcPts val="180"/>
              </a:spcBef>
              <a:spcAft>
                <a:spcPts val="0"/>
              </a:spcAft>
              <a:buClr>
                <a:schemeClr val="dk1"/>
              </a:buClr>
              <a:buSzPts val="1800"/>
              <a:buChar char="-"/>
              <a:defRPr/>
            </a:lvl2pPr>
            <a:lvl3pPr marL="1371600" lvl="2" indent="-342900" algn="l">
              <a:lnSpc>
                <a:spcPct val="90000"/>
              </a:lnSpc>
              <a:spcBef>
                <a:spcPts val="180"/>
              </a:spcBef>
              <a:spcAft>
                <a:spcPts val="0"/>
              </a:spcAft>
              <a:buClr>
                <a:schemeClr val="dk1"/>
              </a:buClr>
              <a:buSzPts val="1800"/>
              <a:buChar char="•"/>
              <a:defRPr/>
            </a:lvl3pPr>
            <a:lvl4pPr marL="1828800" lvl="3" indent="-228600" algn="l">
              <a:spcBef>
                <a:spcPts val="180"/>
              </a:spcBef>
              <a:spcAft>
                <a:spcPts val="0"/>
              </a:spcAft>
              <a:buSzPts val="1400"/>
              <a:buNone/>
              <a:defRPr/>
            </a:lvl4pPr>
            <a:lvl5pPr marL="2286000" lvl="4" indent="-228600" algn="l">
              <a:spcBef>
                <a:spcPts val="180"/>
              </a:spcBef>
              <a:spcAft>
                <a:spcPts val="0"/>
              </a:spcAft>
              <a:buSzPts val="1400"/>
              <a:buNone/>
              <a:defRPr/>
            </a:lvl5pPr>
            <a:lvl6pPr marL="2743200" lvl="5" indent="-228600" algn="l">
              <a:spcBef>
                <a:spcPts val="180"/>
              </a:spcBef>
              <a:spcAft>
                <a:spcPts val="0"/>
              </a:spcAft>
              <a:buSzPts val="1400"/>
              <a:buNone/>
              <a:defRPr/>
            </a:lvl6pPr>
            <a:lvl7pPr marL="3200400" lvl="6" indent="-228600" algn="l">
              <a:spcBef>
                <a:spcPts val="180"/>
              </a:spcBef>
              <a:spcAft>
                <a:spcPts val="0"/>
              </a:spcAft>
              <a:buSzPts val="1400"/>
              <a:buNone/>
              <a:defRPr/>
            </a:lvl7pPr>
            <a:lvl8pPr marL="3657600" lvl="7" indent="-228600" algn="l">
              <a:spcBef>
                <a:spcPts val="180"/>
              </a:spcBef>
              <a:spcAft>
                <a:spcPts val="0"/>
              </a:spcAft>
              <a:buSzPts val="1400"/>
              <a:buNone/>
              <a:defRPr/>
            </a:lvl8pPr>
            <a:lvl9pPr marL="4114800" lvl="8" indent="-228600" algn="l">
              <a:spcBef>
                <a:spcPts val="180"/>
              </a:spcBef>
              <a:spcAft>
                <a:spcPts val="0"/>
              </a:spcAft>
              <a:buSzPts val="1400"/>
              <a:buNone/>
              <a:defRPr/>
            </a:lvl9pPr>
          </a:lstStyle>
          <a:p>
            <a:endParaRPr/>
          </a:p>
        </p:txBody>
      </p:sp>
      <p:sp>
        <p:nvSpPr>
          <p:cNvPr id="294" name="Google Shape;294;g27625662d88_0_217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295" name="Google Shape;295;g27625662d88_0_217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296" name="Google Shape;296;g27625662d88_0_217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sp>
        <p:nvSpPr>
          <p:cNvPr id="298" name="Google Shape;298;g27625662d88_0_2177"/>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299" name="Google Shape;299;g27625662d88_0_217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0" name="Google Shape;300;g27625662d88_0_217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1" name="Google Shape;301;g27625662d88_0_217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text on left, two objects on right" type="txAndTwoObj">
  <p:cSld name="TEXT_AND_TWO_OBJECTS">
    <p:spTree>
      <p:nvGrpSpPr>
        <p:cNvPr id="1" name="Shape 302"/>
        <p:cNvGrpSpPr/>
        <p:nvPr/>
      </p:nvGrpSpPr>
      <p:grpSpPr>
        <a:xfrm>
          <a:off x="0" y="0"/>
          <a:ext cx="0" cy="0"/>
          <a:chOff x="0" y="0"/>
          <a:chExt cx="0" cy="0"/>
        </a:xfrm>
      </p:grpSpPr>
      <p:sp>
        <p:nvSpPr>
          <p:cNvPr id="303" name="Google Shape;303;g27625662d88_0_218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4" name="Google Shape;304;g27625662d88_0_218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5" name="Google Shape;305;g27625662d88_0_218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objects" type="fourObj">
  <p:cSld name="FOUR_OBJECTS">
    <p:spTree>
      <p:nvGrpSpPr>
        <p:cNvPr id="1" name="Shape 306"/>
        <p:cNvGrpSpPr/>
        <p:nvPr/>
      </p:nvGrpSpPr>
      <p:grpSpPr>
        <a:xfrm>
          <a:off x="0" y="0"/>
          <a:ext cx="0" cy="0"/>
          <a:chOff x="0" y="0"/>
          <a:chExt cx="0" cy="0"/>
        </a:xfrm>
      </p:grpSpPr>
      <p:sp>
        <p:nvSpPr>
          <p:cNvPr id="307" name="Google Shape;307;g27625662d88_0_218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8" name="Google Shape;308;g27625662d88_0_218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9" name="Google Shape;309;g27625662d88_0_218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ext on left, text on right" type="twoColTx">
  <p:cSld name="TITLE_AND_TWO_COLUMNS">
    <p:spTree>
      <p:nvGrpSpPr>
        <p:cNvPr id="1" name="Shape 310"/>
        <p:cNvGrpSpPr/>
        <p:nvPr/>
      </p:nvGrpSpPr>
      <p:grpSpPr>
        <a:xfrm>
          <a:off x="0" y="0"/>
          <a:ext cx="0" cy="0"/>
          <a:chOff x="0" y="0"/>
          <a:chExt cx="0" cy="0"/>
        </a:xfrm>
      </p:grpSpPr>
      <p:sp>
        <p:nvSpPr>
          <p:cNvPr id="311" name="Google Shape;311;g27625662d88_0_219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12" name="Google Shape;312;g27625662d88_0_219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13" name="Google Shape;313;g27625662d88_0_219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2"/>
        <p:cNvGrpSpPr/>
        <p:nvPr/>
      </p:nvGrpSpPr>
      <p:grpSpPr>
        <a:xfrm>
          <a:off x="0" y="0"/>
          <a:ext cx="0" cy="0"/>
          <a:chOff x="0" y="0"/>
          <a:chExt cx="0" cy="0"/>
        </a:xfrm>
      </p:grpSpPr>
      <p:sp>
        <p:nvSpPr>
          <p:cNvPr id="323" name="Google Shape;323;g279181fa94e_0_15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4" name="Google Shape;324;g279181fa94e_0_15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5" name="Google Shape;325;g279181fa94e_0_15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g279181fa94e_0_15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g279181fa94e_0_15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6"/>
        <p:cNvGrpSpPr/>
        <p:nvPr/>
      </p:nvGrpSpPr>
      <p:grpSpPr>
        <a:xfrm>
          <a:off x="0" y="0"/>
          <a:ext cx="0" cy="0"/>
          <a:chOff x="0" y="0"/>
          <a:chExt cx="0" cy="0"/>
        </a:xfrm>
      </p:grpSpPr>
      <p:sp>
        <p:nvSpPr>
          <p:cNvPr id="337" name="Google Shape;337;g27a25ee481c_0_399"/>
          <p:cNvSpPr txBox="1">
            <a:spLocks noGrp="1"/>
          </p:cNvSpPr>
          <p:nvPr>
            <p:ph type="title"/>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8" name="Google Shape;338;g27a25ee481c_0_399"/>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lvl1pPr marL="457200" lvl="0" indent="-320040" algn="l">
              <a:spcBef>
                <a:spcPts val="0"/>
              </a:spcBef>
              <a:spcAft>
                <a:spcPts val="0"/>
              </a:spcAft>
              <a:buSzPts val="1440"/>
              <a:buChar char="◼"/>
              <a:defRPr/>
            </a:lvl1pPr>
            <a:lvl2pPr marL="914400" lvl="1" indent="-331469" algn="l">
              <a:spcBef>
                <a:spcPts val="360"/>
              </a:spcBef>
              <a:spcAft>
                <a:spcPts val="0"/>
              </a:spcAft>
              <a:buSzPts val="162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39" name="Google Shape;339;g27a25ee481c_0_399"/>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0" name="Google Shape;340;g27a25ee481c_0_399"/>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1" name="Google Shape;341;g27a25ee481c_0_399"/>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42"/>
        <p:cNvGrpSpPr/>
        <p:nvPr/>
      </p:nvGrpSpPr>
      <p:grpSpPr>
        <a:xfrm>
          <a:off x="0" y="0"/>
          <a:ext cx="0" cy="0"/>
          <a:chOff x="0" y="0"/>
          <a:chExt cx="0" cy="0"/>
        </a:xfrm>
      </p:grpSpPr>
      <p:sp>
        <p:nvSpPr>
          <p:cNvPr id="343" name="Google Shape;343;g27a25ee481c_0_405"/>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g27a25ee481c_0_405"/>
          <p:cNvSpPr txBox="1">
            <a:spLocks noGrp="1"/>
          </p:cNvSpPr>
          <p:nvPr>
            <p:ph type="body" idx="1"/>
          </p:nvPr>
        </p:nvSpPr>
        <p:spPr>
          <a:xfrm rot="5400000">
            <a:off x="2259000" y="-26975"/>
            <a:ext cx="4626000" cy="8229600"/>
          </a:xfrm>
          <a:prstGeom prst="rect">
            <a:avLst/>
          </a:prstGeom>
          <a:noFill/>
          <a:ln>
            <a:noFill/>
          </a:ln>
        </p:spPr>
        <p:txBody>
          <a:bodyPr spcFirstLastPara="1" wrap="square" lIns="54850" tIns="91425" rIns="91425" bIns="45700" anchor="t" anchorCtr="0">
            <a:noAutofit/>
          </a:bodyPr>
          <a:lstStyle>
            <a:lvl1pPr marL="457200" lvl="0" indent="-320040" algn="l">
              <a:spcBef>
                <a:spcPts val="0"/>
              </a:spcBef>
              <a:spcAft>
                <a:spcPts val="0"/>
              </a:spcAft>
              <a:buSzPts val="1440"/>
              <a:buChar char="◼"/>
              <a:defRPr/>
            </a:lvl1pPr>
            <a:lvl2pPr marL="914400" lvl="1" indent="-331469" algn="l">
              <a:spcBef>
                <a:spcPts val="360"/>
              </a:spcBef>
              <a:spcAft>
                <a:spcPts val="0"/>
              </a:spcAft>
              <a:buSzPts val="162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45" name="Google Shape;345;g27a25ee481c_0_405"/>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6" name="Google Shape;346;g27a25ee481c_0_405"/>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7" name="Google Shape;347;g27a25ee481c_0_405"/>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23a08e59e89_0_1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g23a08e59e89_0_1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g23a08e59e89_0_1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g23a08e59e89_0_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8"/>
        <p:cNvGrpSpPr/>
        <p:nvPr/>
      </p:nvGrpSpPr>
      <p:grpSpPr>
        <a:xfrm>
          <a:off x="0" y="0"/>
          <a:ext cx="0" cy="0"/>
          <a:chOff x="0" y="0"/>
          <a:chExt cx="0" cy="0"/>
        </a:xfrm>
      </p:grpSpPr>
      <p:sp>
        <p:nvSpPr>
          <p:cNvPr id="349" name="Google Shape;349;g27a25ee481c_0_411"/>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g27a25ee481c_0_411"/>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g27a25ee481c_0_411"/>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2" name="Google Shape;352;g27a25ee481c_0_411"/>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3"/>
        <p:cNvGrpSpPr/>
        <p:nvPr/>
      </p:nvGrpSpPr>
      <p:grpSpPr>
        <a:xfrm>
          <a:off x="0" y="0"/>
          <a:ext cx="0" cy="0"/>
          <a:chOff x="0" y="0"/>
          <a:chExt cx="0" cy="0"/>
        </a:xfrm>
      </p:grpSpPr>
      <p:sp>
        <p:nvSpPr>
          <p:cNvPr id="354" name="Google Shape;354;g27a25ee481c_0_416"/>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4500"/>
              <a:buFont typeface="Corbe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g27a25ee481c_0_416"/>
          <p:cNvSpPr txBox="1">
            <a:spLocks noGrp="1"/>
          </p:cNvSpPr>
          <p:nvPr>
            <p:ph type="body" idx="1"/>
          </p:nvPr>
        </p:nvSpPr>
        <p:spPr>
          <a:xfrm>
            <a:off x="457200" y="1698987"/>
            <a:ext cx="4040100" cy="715500"/>
          </a:xfrm>
          <a:prstGeom prst="rect">
            <a:avLst/>
          </a:prstGeom>
          <a:noFill/>
          <a:ln>
            <a:noFill/>
          </a:ln>
        </p:spPr>
        <p:txBody>
          <a:bodyPr spcFirstLastPara="1" wrap="square" lIns="146300" tIns="91425" rIns="91425" bIns="45700" anchor="ctr" anchorCtr="0">
            <a:noAutofit/>
          </a:bodyPr>
          <a:lstStyle>
            <a:lvl1pPr marL="457200" lvl="0" indent="-228600" algn="l">
              <a:spcBef>
                <a:spcPts val="0"/>
              </a:spcBef>
              <a:spcAft>
                <a:spcPts val="0"/>
              </a:spcAft>
              <a:buSzPts val="1840"/>
              <a:buNone/>
              <a:defRPr sz="2300" b="1" cap="none"/>
            </a:lvl1pPr>
            <a:lvl2pPr marL="914400" lvl="1" indent="-228600" algn="l">
              <a:spcBef>
                <a:spcPts val="400"/>
              </a:spcBef>
              <a:spcAft>
                <a:spcPts val="0"/>
              </a:spcAft>
              <a:buSzPts val="18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56" name="Google Shape;356;g27a25ee481c_0_416"/>
          <p:cNvSpPr txBox="1">
            <a:spLocks noGrp="1"/>
          </p:cNvSpPr>
          <p:nvPr>
            <p:ph type="body" idx="2"/>
          </p:nvPr>
        </p:nvSpPr>
        <p:spPr>
          <a:xfrm>
            <a:off x="457200" y="2449512"/>
            <a:ext cx="4040100" cy="3951300"/>
          </a:xfrm>
          <a:prstGeom prst="rect">
            <a:avLst/>
          </a:prstGeom>
          <a:noFill/>
          <a:ln>
            <a:noFill/>
          </a:ln>
        </p:spPr>
        <p:txBody>
          <a:bodyPr spcFirstLastPara="1" wrap="square" lIns="54850" tIns="91425" rIns="91425" bIns="45700" anchor="t" anchorCtr="0">
            <a:noAutofit/>
          </a:bodyPr>
          <a:lstStyle>
            <a:lvl1pPr marL="457200" lvl="0" indent="-350520" algn="l">
              <a:spcBef>
                <a:spcPts val="0"/>
              </a:spcBef>
              <a:spcAft>
                <a:spcPts val="0"/>
              </a:spcAft>
              <a:buSzPts val="1920"/>
              <a:buChar char="◼"/>
              <a:defRPr sz="2400"/>
            </a:lvl1pPr>
            <a:lvl2pPr marL="914400" lvl="1" indent="-342900" algn="l">
              <a:spcBef>
                <a:spcPts val="400"/>
              </a:spcBef>
              <a:spcAft>
                <a:spcPts val="0"/>
              </a:spcAft>
              <a:buSzPts val="18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357" name="Google Shape;357;g27a25ee481c_0_416"/>
          <p:cNvSpPr txBox="1">
            <a:spLocks noGrp="1"/>
          </p:cNvSpPr>
          <p:nvPr>
            <p:ph type="body" idx="3"/>
          </p:nvPr>
        </p:nvSpPr>
        <p:spPr>
          <a:xfrm>
            <a:off x="4645025" y="1698987"/>
            <a:ext cx="4041900" cy="715500"/>
          </a:xfrm>
          <a:prstGeom prst="rect">
            <a:avLst/>
          </a:prstGeom>
          <a:noFill/>
          <a:ln>
            <a:noFill/>
          </a:ln>
        </p:spPr>
        <p:txBody>
          <a:bodyPr spcFirstLastPara="1" wrap="square" lIns="146300" tIns="91425" rIns="91425" bIns="45700" anchor="ctr" anchorCtr="0">
            <a:noAutofit/>
          </a:bodyPr>
          <a:lstStyle>
            <a:lvl1pPr marL="457200" lvl="0" indent="-228600" algn="l">
              <a:spcBef>
                <a:spcPts val="0"/>
              </a:spcBef>
              <a:spcAft>
                <a:spcPts val="0"/>
              </a:spcAft>
              <a:buSzPts val="1840"/>
              <a:buNone/>
              <a:defRPr sz="2300" b="1" cap="none"/>
            </a:lvl1pPr>
            <a:lvl2pPr marL="914400" lvl="1" indent="-228600" algn="l">
              <a:spcBef>
                <a:spcPts val="400"/>
              </a:spcBef>
              <a:spcAft>
                <a:spcPts val="0"/>
              </a:spcAft>
              <a:buSzPts val="18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58" name="Google Shape;358;g27a25ee481c_0_416"/>
          <p:cNvSpPr txBox="1">
            <a:spLocks noGrp="1"/>
          </p:cNvSpPr>
          <p:nvPr>
            <p:ph type="body" idx="4"/>
          </p:nvPr>
        </p:nvSpPr>
        <p:spPr>
          <a:xfrm>
            <a:off x="4645025" y="2449512"/>
            <a:ext cx="4041900" cy="3951300"/>
          </a:xfrm>
          <a:prstGeom prst="rect">
            <a:avLst/>
          </a:prstGeom>
          <a:noFill/>
          <a:ln>
            <a:noFill/>
          </a:ln>
        </p:spPr>
        <p:txBody>
          <a:bodyPr spcFirstLastPara="1" wrap="square" lIns="54850" tIns="91425" rIns="91425" bIns="45700" anchor="t" anchorCtr="0">
            <a:noAutofit/>
          </a:bodyPr>
          <a:lstStyle>
            <a:lvl1pPr marL="457200" lvl="0" indent="-350520" algn="l">
              <a:spcBef>
                <a:spcPts val="0"/>
              </a:spcBef>
              <a:spcAft>
                <a:spcPts val="0"/>
              </a:spcAft>
              <a:buSzPts val="1920"/>
              <a:buChar char="◼"/>
              <a:defRPr sz="2400"/>
            </a:lvl1pPr>
            <a:lvl2pPr marL="914400" lvl="1" indent="-342900" algn="l">
              <a:spcBef>
                <a:spcPts val="400"/>
              </a:spcBef>
              <a:spcAft>
                <a:spcPts val="0"/>
              </a:spcAft>
              <a:buSzPts val="18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359" name="Google Shape;359;g27a25ee481c_0_416"/>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g27a25ee481c_0_416"/>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g27a25ee481c_0_416"/>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2"/>
        <p:cNvGrpSpPr/>
        <p:nvPr/>
      </p:nvGrpSpPr>
      <p:grpSpPr>
        <a:xfrm>
          <a:off x="0" y="0"/>
          <a:ext cx="0" cy="0"/>
          <a:chOff x="0" y="0"/>
          <a:chExt cx="0" cy="0"/>
        </a:xfrm>
      </p:grpSpPr>
      <p:sp>
        <p:nvSpPr>
          <p:cNvPr id="363" name="Google Shape;363;g27a25ee481c_0_425"/>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4" name="Google Shape;364;g27a25ee481c_0_425"/>
          <p:cNvSpPr txBox="1">
            <a:spLocks noGrp="1"/>
          </p:cNvSpPr>
          <p:nvPr>
            <p:ph type="body" idx="1"/>
          </p:nvPr>
        </p:nvSpPr>
        <p:spPr>
          <a:xfrm>
            <a:off x="457200" y="1773936"/>
            <a:ext cx="4038600" cy="4623900"/>
          </a:xfrm>
          <a:prstGeom prst="rect">
            <a:avLst/>
          </a:prstGeom>
          <a:noFill/>
          <a:ln>
            <a:noFill/>
          </a:ln>
        </p:spPr>
        <p:txBody>
          <a:bodyPr spcFirstLastPara="1" wrap="square" lIns="91425" tIns="91425" rIns="91425" bIns="45700" anchor="t" anchorCtr="0">
            <a:noAutofit/>
          </a:bodyPr>
          <a:lstStyle>
            <a:lvl1pPr marL="457200" lvl="0" indent="-370840" algn="l">
              <a:spcBef>
                <a:spcPts val="0"/>
              </a:spcBef>
              <a:spcAft>
                <a:spcPts val="0"/>
              </a:spcAft>
              <a:buSzPts val="2240"/>
              <a:buChar char="◼"/>
              <a:defRPr sz="2800"/>
            </a:lvl1pPr>
            <a:lvl2pPr marL="914400" lvl="1" indent="-365760" algn="l">
              <a:spcBef>
                <a:spcPts val="480"/>
              </a:spcBef>
              <a:spcAft>
                <a:spcPts val="0"/>
              </a:spcAft>
              <a:buSzPts val="216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65" name="Google Shape;365;g27a25ee481c_0_425"/>
          <p:cNvSpPr txBox="1">
            <a:spLocks noGrp="1"/>
          </p:cNvSpPr>
          <p:nvPr>
            <p:ph type="body" idx="2"/>
          </p:nvPr>
        </p:nvSpPr>
        <p:spPr>
          <a:xfrm>
            <a:off x="4648200" y="1773936"/>
            <a:ext cx="4038600" cy="4623900"/>
          </a:xfrm>
          <a:prstGeom prst="rect">
            <a:avLst/>
          </a:prstGeom>
          <a:noFill/>
          <a:ln>
            <a:noFill/>
          </a:ln>
        </p:spPr>
        <p:txBody>
          <a:bodyPr spcFirstLastPara="1" wrap="square" lIns="54850" tIns="91425" rIns="91425" bIns="45700" anchor="t" anchorCtr="0">
            <a:noAutofit/>
          </a:bodyPr>
          <a:lstStyle>
            <a:lvl1pPr marL="457200" lvl="0" indent="-370840" algn="l">
              <a:spcBef>
                <a:spcPts val="0"/>
              </a:spcBef>
              <a:spcAft>
                <a:spcPts val="0"/>
              </a:spcAft>
              <a:buSzPts val="2240"/>
              <a:buChar char="◼"/>
              <a:defRPr sz="2800"/>
            </a:lvl1pPr>
            <a:lvl2pPr marL="914400" lvl="1" indent="-365760" algn="l">
              <a:spcBef>
                <a:spcPts val="480"/>
              </a:spcBef>
              <a:spcAft>
                <a:spcPts val="0"/>
              </a:spcAft>
              <a:buSzPts val="216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66" name="Google Shape;366;g27a25ee481c_0_425"/>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g27a25ee481c_0_425"/>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8" name="Google Shape;368;g27a25ee481c_0_425"/>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5"/>
        <p:cNvGrpSpPr/>
        <p:nvPr/>
      </p:nvGrpSpPr>
      <p:grpSpPr>
        <a:xfrm>
          <a:off x="0" y="0"/>
          <a:ext cx="0" cy="0"/>
          <a:chOff x="0" y="0"/>
          <a:chExt cx="0" cy="0"/>
        </a:xfrm>
      </p:grpSpPr>
      <p:sp>
        <p:nvSpPr>
          <p:cNvPr id="376" name="Google Shape;376;g27a25ee481c_0_130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77" name="Google Shape;377;g27a25ee481c_0_130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SzPts val="2800"/>
              <a:buNone/>
              <a:defRPr/>
            </a:lvl1pPr>
            <a:lvl2pPr lvl="1" algn="ctr">
              <a:spcBef>
                <a:spcPts val="520"/>
              </a:spcBef>
              <a:spcAft>
                <a:spcPts val="0"/>
              </a:spcAft>
              <a:buSzPts val="2600"/>
              <a:buNone/>
              <a:defRPr/>
            </a:lvl2pPr>
            <a:lvl3pPr lvl="2" algn="ctr">
              <a:spcBef>
                <a:spcPts val="480"/>
              </a:spcBef>
              <a:spcAft>
                <a:spcPts val="0"/>
              </a:spcAft>
              <a:buSzPts val="2400"/>
              <a:buNone/>
              <a:defRPr/>
            </a:lvl3pPr>
            <a:lvl4pPr lvl="3" algn="ctr">
              <a:spcBef>
                <a:spcPts val="440"/>
              </a:spcBef>
              <a:spcAft>
                <a:spcPts val="0"/>
              </a:spcAft>
              <a:buSzPts val="22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
        <p:nvSpPr>
          <p:cNvPr id="378" name="Google Shape;378;g27a25ee481c_0_1308"/>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9" name="Google Shape;379;g27a25ee481c_0_1308"/>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0"/>
        <p:cNvGrpSpPr/>
        <p:nvPr/>
      </p:nvGrpSpPr>
      <p:grpSpPr>
        <a:xfrm>
          <a:off x="0" y="0"/>
          <a:ext cx="0" cy="0"/>
          <a:chOff x="0" y="0"/>
          <a:chExt cx="0" cy="0"/>
        </a:xfrm>
      </p:grpSpPr>
      <p:sp>
        <p:nvSpPr>
          <p:cNvPr id="381" name="Google Shape;381;g27a25ee481c_0_1313"/>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2" name="Google Shape;382;g27a25ee481c_0_1313"/>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83" name="Google Shape;383;g27a25ee481c_0_1313"/>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g27a25ee481c_0_1313"/>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385"/>
        <p:cNvGrpSpPr/>
        <p:nvPr/>
      </p:nvGrpSpPr>
      <p:grpSpPr>
        <a:xfrm>
          <a:off x="0" y="0"/>
          <a:ext cx="0" cy="0"/>
          <a:chOff x="0" y="0"/>
          <a:chExt cx="0" cy="0"/>
        </a:xfrm>
      </p:grpSpPr>
      <p:sp>
        <p:nvSpPr>
          <p:cNvPr id="386" name="Google Shape;386;g27a25ee481c_0_1318"/>
          <p:cNvSpPr txBox="1">
            <a:spLocks noGrp="1"/>
          </p:cNvSpPr>
          <p:nvPr>
            <p:ph type="body" idx="1"/>
          </p:nvPr>
        </p:nvSpPr>
        <p:spPr>
          <a:xfrm>
            <a:off x="685800" y="609600"/>
            <a:ext cx="8153400" cy="548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87" name="Google Shape;387;g27a25ee481c_0_1318"/>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8" name="Google Shape;388;g27a25ee481c_0_1318"/>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89"/>
        <p:cNvGrpSpPr/>
        <p:nvPr/>
      </p:nvGrpSpPr>
      <p:grpSpPr>
        <a:xfrm>
          <a:off x="0" y="0"/>
          <a:ext cx="0" cy="0"/>
          <a:chOff x="0" y="0"/>
          <a:chExt cx="0" cy="0"/>
        </a:xfrm>
      </p:grpSpPr>
      <p:sp>
        <p:nvSpPr>
          <p:cNvPr id="390" name="Google Shape;390;g27a25ee481c_0_1322"/>
          <p:cNvSpPr txBox="1">
            <a:spLocks noGrp="1"/>
          </p:cNvSpPr>
          <p:nvPr>
            <p:ph type="title"/>
          </p:nvPr>
        </p:nvSpPr>
        <p:spPr>
          <a:xfrm rot="5400000">
            <a:off x="5076900" y="2333700"/>
            <a:ext cx="5486400" cy="20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1" name="Google Shape;391;g27a25ee481c_0_1322"/>
          <p:cNvSpPr txBox="1">
            <a:spLocks noGrp="1"/>
          </p:cNvSpPr>
          <p:nvPr>
            <p:ph type="body" idx="1"/>
          </p:nvPr>
        </p:nvSpPr>
        <p:spPr>
          <a:xfrm rot="5400000">
            <a:off x="924000" y="371550"/>
            <a:ext cx="5486400" cy="59625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92" name="Google Shape;392;g27a25ee481c_0_1322"/>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3" name="Google Shape;393;g27a25ee481c_0_1322"/>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94"/>
        <p:cNvGrpSpPr/>
        <p:nvPr/>
      </p:nvGrpSpPr>
      <p:grpSpPr>
        <a:xfrm>
          <a:off x="0" y="0"/>
          <a:ext cx="0" cy="0"/>
          <a:chOff x="0" y="0"/>
          <a:chExt cx="0" cy="0"/>
        </a:xfrm>
      </p:grpSpPr>
      <p:sp>
        <p:nvSpPr>
          <p:cNvPr id="395" name="Google Shape;395;g27a25ee481c_0_1327"/>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6" name="Google Shape;396;g27a25ee481c_0_1327"/>
          <p:cNvSpPr txBox="1">
            <a:spLocks noGrp="1"/>
          </p:cNvSpPr>
          <p:nvPr>
            <p:ph type="body" idx="1"/>
          </p:nvPr>
        </p:nvSpPr>
        <p:spPr>
          <a:xfrm rot="5400000">
            <a:off x="2705100" y="-38100"/>
            <a:ext cx="4114800" cy="8153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97" name="Google Shape;397;g27a25ee481c_0_1327"/>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8" name="Google Shape;398;g27a25ee481c_0_1327"/>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9"/>
        <p:cNvGrpSpPr/>
        <p:nvPr/>
      </p:nvGrpSpPr>
      <p:grpSpPr>
        <a:xfrm>
          <a:off x="0" y="0"/>
          <a:ext cx="0" cy="0"/>
          <a:chOff x="0" y="0"/>
          <a:chExt cx="0" cy="0"/>
        </a:xfrm>
      </p:grpSpPr>
      <p:sp>
        <p:nvSpPr>
          <p:cNvPr id="400" name="Google Shape;400;g27a25ee481c_0_1332"/>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1" name="Google Shape;401;g27a25ee481c_0_1332"/>
          <p:cNvSpPr>
            <a:spLocks noGrp="1"/>
          </p:cNvSpPr>
          <p:nvPr>
            <p:ph type="pic" idx="2"/>
          </p:nvPr>
        </p:nvSpPr>
        <p:spPr>
          <a:xfrm>
            <a:off x="1792288" y="612775"/>
            <a:ext cx="5486400" cy="4114800"/>
          </a:xfrm>
          <a:prstGeom prst="rect">
            <a:avLst/>
          </a:prstGeom>
          <a:noFill/>
          <a:ln>
            <a:noFill/>
          </a:ln>
        </p:spPr>
      </p:sp>
      <p:sp>
        <p:nvSpPr>
          <p:cNvPr id="402" name="Google Shape;402;g27a25ee481c_0_1332"/>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03" name="Google Shape;403;g27a25ee481c_0_1332"/>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g27a25ee481c_0_1332"/>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5"/>
        <p:cNvGrpSpPr/>
        <p:nvPr/>
      </p:nvGrpSpPr>
      <p:grpSpPr>
        <a:xfrm>
          <a:off x="0" y="0"/>
          <a:ext cx="0" cy="0"/>
          <a:chOff x="0" y="0"/>
          <a:chExt cx="0" cy="0"/>
        </a:xfrm>
      </p:grpSpPr>
      <p:sp>
        <p:nvSpPr>
          <p:cNvPr id="406" name="Google Shape;406;g27a25ee481c_0_1338"/>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7" name="Google Shape;407;g27a25ee481c_0_1338"/>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408" name="Google Shape;408;g27a25ee481c_0_1338"/>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09" name="Google Shape;409;g27a25ee481c_0_1338"/>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0" name="Google Shape;410;g27a25ee481c_0_1338"/>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23a08e59e89_0_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g23a08e59e89_0_2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1"/>
        <p:cNvGrpSpPr/>
        <p:nvPr/>
      </p:nvGrpSpPr>
      <p:grpSpPr>
        <a:xfrm>
          <a:off x="0" y="0"/>
          <a:ext cx="0" cy="0"/>
          <a:chOff x="0" y="0"/>
          <a:chExt cx="0" cy="0"/>
        </a:xfrm>
      </p:grpSpPr>
      <p:sp>
        <p:nvSpPr>
          <p:cNvPr id="412" name="Google Shape;412;g27a25ee481c_0_1344"/>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g27a25ee481c_0_1344"/>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4"/>
        <p:cNvGrpSpPr/>
        <p:nvPr/>
      </p:nvGrpSpPr>
      <p:grpSpPr>
        <a:xfrm>
          <a:off x="0" y="0"/>
          <a:ext cx="0" cy="0"/>
          <a:chOff x="0" y="0"/>
          <a:chExt cx="0" cy="0"/>
        </a:xfrm>
      </p:grpSpPr>
      <p:sp>
        <p:nvSpPr>
          <p:cNvPr id="415" name="Google Shape;415;g27a25ee481c_0_1347"/>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6" name="Google Shape;416;g27a25ee481c_0_1347"/>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7" name="Google Shape;417;g27a25ee481c_0_1347"/>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8"/>
        <p:cNvGrpSpPr/>
        <p:nvPr/>
      </p:nvGrpSpPr>
      <p:grpSpPr>
        <a:xfrm>
          <a:off x="0" y="0"/>
          <a:ext cx="0" cy="0"/>
          <a:chOff x="0" y="0"/>
          <a:chExt cx="0" cy="0"/>
        </a:xfrm>
      </p:grpSpPr>
      <p:sp>
        <p:nvSpPr>
          <p:cNvPr id="419" name="Google Shape;419;g27a25ee481c_0_13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0" name="Google Shape;420;g27a25ee481c_0_1351"/>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21" name="Google Shape;421;g27a25ee481c_0_1351"/>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22" name="Google Shape;422;g27a25ee481c_0_1351"/>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23" name="Google Shape;423;g27a25ee481c_0_1351"/>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24" name="Google Shape;424;g27a25ee481c_0_1351"/>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g27a25ee481c_0_1351"/>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6"/>
        <p:cNvGrpSpPr/>
        <p:nvPr/>
      </p:nvGrpSpPr>
      <p:grpSpPr>
        <a:xfrm>
          <a:off x="0" y="0"/>
          <a:ext cx="0" cy="0"/>
          <a:chOff x="0" y="0"/>
          <a:chExt cx="0" cy="0"/>
        </a:xfrm>
      </p:grpSpPr>
      <p:sp>
        <p:nvSpPr>
          <p:cNvPr id="427" name="Google Shape;427;g27a25ee481c_0_1359"/>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8" name="Google Shape;428;g27a25ee481c_0_1359"/>
          <p:cNvSpPr txBox="1">
            <a:spLocks noGrp="1"/>
          </p:cNvSpPr>
          <p:nvPr>
            <p:ph type="body" idx="1"/>
          </p:nvPr>
        </p:nvSpPr>
        <p:spPr>
          <a:xfrm>
            <a:off x="685800" y="1981200"/>
            <a:ext cx="4000500" cy="4114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29" name="Google Shape;429;g27a25ee481c_0_1359"/>
          <p:cNvSpPr txBox="1">
            <a:spLocks noGrp="1"/>
          </p:cNvSpPr>
          <p:nvPr>
            <p:ph type="body" idx="2"/>
          </p:nvPr>
        </p:nvSpPr>
        <p:spPr>
          <a:xfrm>
            <a:off x="4838700" y="1981200"/>
            <a:ext cx="4000500" cy="4114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30" name="Google Shape;430;g27a25ee481c_0_1359"/>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1" name="Google Shape;431;g27a25ee481c_0_1359"/>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2"/>
        <p:cNvGrpSpPr/>
        <p:nvPr/>
      </p:nvGrpSpPr>
      <p:grpSpPr>
        <a:xfrm>
          <a:off x="0" y="0"/>
          <a:ext cx="0" cy="0"/>
          <a:chOff x="0" y="0"/>
          <a:chExt cx="0" cy="0"/>
        </a:xfrm>
      </p:grpSpPr>
      <p:sp>
        <p:nvSpPr>
          <p:cNvPr id="433" name="Google Shape;433;g27a25ee481c_0_1365"/>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4" name="Google Shape;434;g27a25ee481c_0_1365"/>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SzPts val="140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435" name="Google Shape;435;g27a25ee481c_0_1365"/>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6" name="Google Shape;436;g27a25ee481c_0_1365"/>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23a08e59e89_0_23"/>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g23a08e59e89_0_23"/>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g23a08e59e89_0_2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23a08e59e89_0_27"/>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8" name="Google Shape;38;g23a08e59e89_0_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23a08e59e89_0_30"/>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23a08e59e89_0_30"/>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g23a08e59e89_0_30"/>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g23a08e59e89_0_30"/>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 name="Google Shape;44;g23a08e59e89_0_3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23a08e59e89_0_36"/>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7" name="Google Shape;47;g23a08e59e89_0_3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2.jp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7.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8.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23a08e59e89_0_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 name="Google Shape;11;g23a08e59e89_0_0"/>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2" name="Google Shape;12;g23a08e59e89_0_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g27625662d88_0_190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1pPr>
            <a:lvl2pPr marR="0" lvl="1"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2pPr>
            <a:lvl3pPr marR="0" lvl="2"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3pPr>
            <a:lvl4pPr marR="0" lvl="3"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4pPr>
            <a:lvl5pPr marR="0" lvl="4"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5pPr>
            <a:lvl6pPr marR="0" lvl="5"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6pPr>
            <a:lvl7pPr marR="0" lvl="6"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7pPr>
            <a:lvl8pPr marR="0" lvl="7"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8pPr>
            <a:lvl9pPr marR="0" lvl="8"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9pPr>
          </a:lstStyle>
          <a:p>
            <a:endParaRPr/>
          </a:p>
        </p:txBody>
      </p:sp>
      <p:sp>
        <p:nvSpPr>
          <p:cNvPr id="72" name="Google Shape;72;g27625662d88_0_190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381000" algn="just">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3" name="Google Shape;73;g27625662d88_0_1905"/>
          <p:cNvSpPr txBox="1">
            <a:spLocks noGrp="1"/>
          </p:cNvSpPr>
          <p:nvPr>
            <p:ph type="dt" idx="10"/>
          </p:nvPr>
        </p:nvSpPr>
        <p:spPr>
          <a:xfrm>
            <a:off x="457200" y="6245225"/>
            <a:ext cx="2133600" cy="4764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4" name="Google Shape;74;g27625662d88_0_1905"/>
          <p:cNvSpPr txBox="1">
            <a:spLocks noGrp="1"/>
          </p:cNvSpPr>
          <p:nvPr>
            <p:ph type="ftr" idx="11"/>
          </p:nvPr>
        </p:nvSpPr>
        <p:spPr>
          <a:xfrm>
            <a:off x="3124200" y="6245225"/>
            <a:ext cx="2895600" cy="4764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5" name="Google Shape;75;g27625662d88_0_190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grpSp>
        <p:nvGrpSpPr>
          <p:cNvPr id="89" name="Google Shape;89;g27625662d88_0_1923"/>
          <p:cNvGrpSpPr/>
          <p:nvPr/>
        </p:nvGrpSpPr>
        <p:grpSpPr>
          <a:xfrm>
            <a:off x="0" y="-5356"/>
            <a:ext cx="1063625" cy="6860975"/>
            <a:chOff x="0" y="-3"/>
            <a:chExt cx="670" cy="4322"/>
          </a:xfrm>
        </p:grpSpPr>
        <p:grpSp>
          <p:nvGrpSpPr>
            <p:cNvPr id="90" name="Google Shape;90;g27625662d88_0_1923"/>
            <p:cNvGrpSpPr/>
            <p:nvPr/>
          </p:nvGrpSpPr>
          <p:grpSpPr>
            <a:xfrm rot="-5400000" flipH="1">
              <a:off x="-1815" y="1838"/>
              <a:ext cx="4320" cy="638"/>
              <a:chOff x="-2" y="1562"/>
              <a:chExt cx="5762" cy="638"/>
            </a:xfrm>
          </p:grpSpPr>
          <p:sp>
            <p:nvSpPr>
              <p:cNvPr id="91" name="Google Shape;91;g27625662d88_0_1923"/>
              <p:cNvSpPr/>
              <p:nvPr/>
            </p:nvSpPr>
            <p:spPr>
              <a:xfrm rot="-5400000">
                <a:off x="2558" y="-993"/>
                <a:ext cx="625" cy="5746"/>
              </a:xfrm>
              <a:custGeom>
                <a:avLst/>
                <a:gdLst/>
                <a:ahLst/>
                <a:cxnLst/>
                <a:rect l="l" t="t" r="r" b="b"/>
                <a:pathLst>
                  <a:path w="1000" h="720" extrusionOk="0">
                    <a:moveTo>
                      <a:pt x="0" y="0"/>
                    </a:moveTo>
                    <a:lnTo>
                      <a:pt x="0" y="720"/>
                    </a:lnTo>
                    <a:lnTo>
                      <a:pt x="1000" y="720"/>
                    </a:lnTo>
                    <a:lnTo>
                      <a:pt x="10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2" name="Google Shape;92;g27625662d88_0_1923"/>
              <p:cNvSpPr/>
              <p:nvPr/>
            </p:nvSpPr>
            <p:spPr>
              <a:xfrm rot="-5400000">
                <a:off x="1322" y="1669"/>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3" name="Google Shape;93;g27625662d88_0_1923"/>
              <p:cNvSpPr/>
              <p:nvPr/>
            </p:nvSpPr>
            <p:spPr>
              <a:xfrm rot="-5400000">
                <a:off x="982" y="1669"/>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4" name="Google Shape;94;g27625662d88_0_1923"/>
              <p:cNvSpPr/>
              <p:nvPr/>
            </p:nvSpPr>
            <p:spPr>
              <a:xfrm rot="-5400000">
                <a:off x="-57" y="1752"/>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5" name="Google Shape;95;g27625662d88_0_1923"/>
              <p:cNvSpPr/>
              <p:nvPr/>
            </p:nvSpPr>
            <p:spPr>
              <a:xfrm rot="-5400000">
                <a:off x="664" y="1733"/>
                <a:ext cx="624" cy="294"/>
              </a:xfrm>
              <a:custGeom>
                <a:avLst/>
                <a:gdLst/>
                <a:ahLst/>
                <a:cxnLst/>
                <a:rect l="l" t="t" r="r" b="b"/>
                <a:pathLst>
                  <a:path w="624" h="317" extrusionOk="0">
                    <a:moveTo>
                      <a:pt x="0" y="0"/>
                    </a:moveTo>
                    <a:lnTo>
                      <a:pt x="0" y="272"/>
                    </a:lnTo>
                    <a:cubicBezTo>
                      <a:pt x="104" y="317"/>
                      <a:pt x="520" y="317"/>
                      <a:pt x="624" y="272"/>
                    </a:cubicBezTo>
                    <a:lnTo>
                      <a:pt x="624" y="0"/>
                    </a:lnTo>
                    <a:cubicBezTo>
                      <a:pt x="240" y="42"/>
                      <a:pt x="130" y="0"/>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6" name="Google Shape;96;g27625662d88_0_1923"/>
              <p:cNvSpPr/>
              <p:nvPr/>
            </p:nvSpPr>
            <p:spPr>
              <a:xfrm rot="-5400000">
                <a:off x="442" y="1699"/>
                <a:ext cx="624" cy="362"/>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 name="Google Shape;97;g27625662d88_0_1923"/>
              <p:cNvSpPr/>
              <p:nvPr/>
            </p:nvSpPr>
            <p:spPr>
              <a:xfrm rot="-5400000">
                <a:off x="155" y="1726"/>
                <a:ext cx="632" cy="315"/>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 name="Google Shape;98;g27625662d88_0_1923"/>
              <p:cNvSpPr/>
              <p:nvPr/>
            </p:nvSpPr>
            <p:spPr>
              <a:xfrm rot="-5400000">
                <a:off x="3210" y="1664"/>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 name="Google Shape;99;g27625662d88_0_1923"/>
              <p:cNvSpPr/>
              <p:nvPr/>
            </p:nvSpPr>
            <p:spPr>
              <a:xfrm rot="-5400000">
                <a:off x="2870" y="1664"/>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 name="Google Shape;100;g27625662d88_0_1923"/>
              <p:cNvSpPr/>
              <p:nvPr/>
            </p:nvSpPr>
            <p:spPr>
              <a:xfrm rot="-5400000">
                <a:off x="1829" y="1747"/>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1" name="Google Shape;101;g27625662d88_0_1923"/>
              <p:cNvSpPr/>
              <p:nvPr/>
            </p:nvSpPr>
            <p:spPr>
              <a:xfrm rot="-5400000">
                <a:off x="2551" y="1728"/>
                <a:ext cx="624" cy="294"/>
              </a:xfrm>
              <a:custGeom>
                <a:avLst/>
                <a:gdLst/>
                <a:ahLst/>
                <a:cxnLst/>
                <a:rect l="l" t="t" r="r" b="b"/>
                <a:pathLst>
                  <a:path w="624" h="317" extrusionOk="0">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2" name="Google Shape;102;g27625662d88_0_1923"/>
              <p:cNvSpPr/>
              <p:nvPr/>
            </p:nvSpPr>
            <p:spPr>
              <a:xfrm rot="-5400000">
                <a:off x="2329" y="1694"/>
                <a:ext cx="624" cy="361"/>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3" name="Google Shape;103;g27625662d88_0_1923"/>
              <p:cNvSpPr/>
              <p:nvPr/>
            </p:nvSpPr>
            <p:spPr>
              <a:xfrm rot="-5400000">
                <a:off x="2043" y="1721"/>
                <a:ext cx="632" cy="316"/>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4" name="Google Shape;104;g27625662d88_0_1923"/>
              <p:cNvSpPr/>
              <p:nvPr/>
            </p:nvSpPr>
            <p:spPr>
              <a:xfrm rot="-5400000">
                <a:off x="4076" y="1669"/>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5" name="Google Shape;105;g27625662d88_0_1923"/>
              <p:cNvSpPr/>
              <p:nvPr/>
            </p:nvSpPr>
            <p:spPr>
              <a:xfrm rot="-5400000">
                <a:off x="3736" y="1669"/>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6" name="Google Shape;106;g27625662d88_0_1923"/>
              <p:cNvSpPr/>
              <p:nvPr/>
            </p:nvSpPr>
            <p:spPr>
              <a:xfrm rot="-5400000">
                <a:off x="4583" y="1747"/>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7" name="Google Shape;107;g27625662d88_0_1923"/>
              <p:cNvSpPr/>
              <p:nvPr/>
            </p:nvSpPr>
            <p:spPr>
              <a:xfrm>
                <a:off x="5469" y="1562"/>
                <a:ext cx="291" cy="625"/>
              </a:xfrm>
              <a:custGeom>
                <a:avLst/>
                <a:gdLst/>
                <a:ahLst/>
                <a:cxnLst/>
                <a:rect l="l" t="t" r="r" b="b"/>
                <a:pathLst>
                  <a:path w="291" h="625" extrusionOk="0">
                    <a:moveTo>
                      <a:pt x="0" y="624"/>
                    </a:moveTo>
                    <a:lnTo>
                      <a:pt x="291" y="625"/>
                    </a:lnTo>
                    <a:lnTo>
                      <a:pt x="291" y="6"/>
                    </a:lnTo>
                    <a:lnTo>
                      <a:pt x="0" y="0"/>
                    </a:lnTo>
                    <a:cubicBezTo>
                      <a:pt x="39" y="384"/>
                      <a:pt x="0" y="494"/>
                      <a:pt x="0" y="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8" name="Google Shape;108;g27625662d88_0_1923"/>
              <p:cNvSpPr/>
              <p:nvPr/>
            </p:nvSpPr>
            <p:spPr>
              <a:xfrm rot="-5400000">
                <a:off x="5083" y="1694"/>
                <a:ext cx="624" cy="361"/>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9" name="Google Shape;109;g27625662d88_0_1923"/>
              <p:cNvSpPr/>
              <p:nvPr/>
            </p:nvSpPr>
            <p:spPr>
              <a:xfrm rot="-5400000">
                <a:off x="4797" y="1721"/>
                <a:ext cx="632" cy="316"/>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10" name="Google Shape;110;g27625662d88_0_1923"/>
            <p:cNvSpPr/>
            <p:nvPr/>
          </p:nvSpPr>
          <p:spPr>
            <a:xfrm rot="-5400000" flipH="1">
              <a:off x="-1955" y="1952"/>
              <a:ext cx="4322" cy="412"/>
            </a:xfrm>
            <a:custGeom>
              <a:avLst/>
              <a:gdLst/>
              <a:ahLst/>
              <a:cxnLst/>
              <a:rect l="l" t="t" r="r" b="b"/>
              <a:pathLst>
                <a:path w="5762" h="385" extrusionOk="0">
                  <a:moveTo>
                    <a:pt x="0" y="196"/>
                  </a:moveTo>
                  <a:cubicBezTo>
                    <a:pt x="1667" y="385"/>
                    <a:pt x="2275" y="93"/>
                    <a:pt x="5762" y="188"/>
                  </a:cubicBezTo>
                  <a:lnTo>
                    <a:pt x="5762" y="4"/>
                  </a:lnTo>
                  <a:lnTo>
                    <a:pt x="0" y="0"/>
                  </a:lnTo>
                  <a:lnTo>
                    <a:pt x="0" y="196"/>
                  </a:lnTo>
                  <a:close/>
                </a:path>
              </a:pathLst>
            </a:custGeom>
            <a:gradFill>
              <a:gsLst>
                <a:gs pos="0">
                  <a:srgbClr val="767676"/>
                </a:gs>
                <a:gs pos="100000">
                  <a:schemeClr val="lt1"/>
                </a:gs>
              </a:gsLst>
              <a:lin ang="10800025"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1" name="Google Shape;111;g27625662d88_0_1923"/>
            <p:cNvSpPr/>
            <p:nvPr/>
          </p:nvSpPr>
          <p:spPr>
            <a:xfrm rot="-5400000" flipH="1">
              <a:off x="-1585" y="2063"/>
              <a:ext cx="4321" cy="189"/>
            </a:xfrm>
            <a:custGeom>
              <a:avLst/>
              <a:gdLst/>
              <a:ahLst/>
              <a:cxnLst/>
              <a:rect l="l" t="t" r="r" b="b"/>
              <a:pathLst>
                <a:path w="5761" h="189" extrusionOk="0">
                  <a:moveTo>
                    <a:pt x="0" y="28"/>
                  </a:moveTo>
                  <a:cubicBezTo>
                    <a:pt x="961" y="0"/>
                    <a:pt x="4971" y="161"/>
                    <a:pt x="5761" y="0"/>
                  </a:cubicBezTo>
                  <a:lnTo>
                    <a:pt x="5761" y="189"/>
                  </a:lnTo>
                  <a:lnTo>
                    <a:pt x="1" y="189"/>
                  </a:lnTo>
                  <a:lnTo>
                    <a:pt x="0" y="28"/>
                  </a:lnTo>
                  <a:close/>
                </a:path>
              </a:pathLst>
            </a:custGeom>
            <a:gradFill>
              <a:gsLst>
                <a:gs pos="0">
                  <a:schemeClr val="lt1"/>
                </a:gs>
                <a:gs pos="100000">
                  <a:srgbClr val="767676"/>
                </a:gs>
              </a:gsLst>
              <a:lin ang="10800025"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12" name="Google Shape;112;g27625662d88_0_1923"/>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13" name="Google Shape;113;g27625662d88_0_1923"/>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lvl1pPr marL="457200" marR="0" lvl="0" indent="-391160" algn="l">
              <a:lnSpc>
                <a:spcPct val="100000"/>
              </a:lnSpc>
              <a:spcBef>
                <a:spcPts val="640"/>
              </a:spcBef>
              <a:spcAft>
                <a:spcPts val="0"/>
              </a:spcAft>
              <a:buClr>
                <a:schemeClr val="accent1"/>
              </a:buClr>
              <a:buSzPts val="2560"/>
              <a:buFont typeface="Noto Sans Symbols"/>
              <a:buChar char="■"/>
              <a:defRPr sz="3200" b="0" i="0" u="none" strike="noStrike" cap="none">
                <a:solidFill>
                  <a:schemeClr val="dk1"/>
                </a:solidFill>
                <a:latin typeface="Arial"/>
                <a:ea typeface="Arial"/>
                <a:cs typeface="Arial"/>
                <a:sym typeface="Arial"/>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4" name="Google Shape;114;g27625662d88_0_1923"/>
          <p:cNvSpPr txBox="1">
            <a:spLocks noGrp="1"/>
          </p:cNvSpPr>
          <p:nvPr>
            <p:ph type="dt" idx="10"/>
          </p:nvPr>
        </p:nvSpPr>
        <p:spPr>
          <a:xfrm>
            <a:off x="1173162" y="6265862"/>
            <a:ext cx="1905000" cy="4572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70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15" name="Google Shape;115;g27625662d88_0_1923"/>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70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16" name="Google Shape;116;g27625662d88_0_1923"/>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cxnSp>
        <p:nvCxnSpPr>
          <p:cNvPr id="157" name="Google Shape;157;g27625662d88_0_1991"/>
          <p:cNvCxnSpPr/>
          <p:nvPr/>
        </p:nvCxnSpPr>
        <p:spPr>
          <a:xfrm>
            <a:off x="8763000" y="0"/>
            <a:ext cx="0" cy="6858000"/>
          </a:xfrm>
          <a:prstGeom prst="straightConnector1">
            <a:avLst/>
          </a:prstGeom>
          <a:noFill/>
          <a:ln w="38100" cap="flat" cmpd="sng">
            <a:solidFill>
              <a:srgbClr val="FEC2AC">
                <a:alpha val="92550"/>
              </a:srgbClr>
            </a:solidFill>
            <a:prstDash val="solid"/>
            <a:round/>
            <a:headEnd type="none" w="sm" len="sm"/>
            <a:tailEnd type="none" w="sm" len="sm"/>
          </a:ln>
        </p:spPr>
      </p:cxnSp>
      <p:sp>
        <p:nvSpPr>
          <p:cNvPr id="158" name="Google Shape;158;g27625662d88_0_1991"/>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9" name="Google Shape;159;g27625662d88_0_1991"/>
          <p:cNvSpPr txBox="1">
            <a:spLocks noGrp="1"/>
          </p:cNvSpPr>
          <p:nvPr>
            <p:ph type="body" idx="1"/>
          </p:nvPr>
        </p:nvSpPr>
        <p:spPr>
          <a:xfrm>
            <a:off x="457200" y="1600200"/>
            <a:ext cx="7467600" cy="48738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160" name="Google Shape;160;g27625662d88_0_1991"/>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000000"/>
              </a:buClr>
              <a:buSzPts val="1400"/>
              <a:buFont typeface="Arial"/>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61" name="Google Shape;161;g27625662d88_0_1991"/>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cxnSp>
        <p:nvCxnSpPr>
          <p:cNvPr id="162" name="Google Shape;162;g27625662d88_0_1991"/>
          <p:cNvCxnSpPr/>
          <p:nvPr/>
        </p:nvCxnSpPr>
        <p:spPr>
          <a:xfrm>
            <a:off x="76200" y="0"/>
            <a:ext cx="0" cy="6858000"/>
          </a:xfrm>
          <a:prstGeom prst="straightConnector1">
            <a:avLst/>
          </a:prstGeom>
          <a:noFill/>
          <a:ln w="57150" cap="flat" cmpd="thickThin">
            <a:solidFill>
              <a:srgbClr val="FEC2AC"/>
            </a:solidFill>
            <a:prstDash val="solid"/>
            <a:round/>
            <a:headEnd type="none" w="sm" len="sm"/>
            <a:tailEnd type="none" w="sm" len="sm"/>
          </a:ln>
        </p:spPr>
      </p:cxnSp>
      <p:cxnSp>
        <p:nvCxnSpPr>
          <p:cNvPr id="163" name="Google Shape;163;g27625662d88_0_1991"/>
          <p:cNvCxnSpPr/>
          <p:nvPr/>
        </p:nvCxnSpPr>
        <p:spPr>
          <a:xfrm>
            <a:off x="8991600" y="0"/>
            <a:ext cx="0" cy="6858000"/>
          </a:xfrm>
          <a:prstGeom prst="straightConnector1">
            <a:avLst/>
          </a:prstGeom>
          <a:noFill/>
          <a:ln w="19050" cap="flat" cmpd="sng">
            <a:solidFill>
              <a:schemeClr val="accent1"/>
            </a:solidFill>
            <a:prstDash val="solid"/>
            <a:round/>
            <a:headEnd type="none" w="sm" len="sm"/>
            <a:tailEnd type="none" w="sm" len="sm"/>
          </a:ln>
        </p:spPr>
      </p:cxnSp>
      <p:sp>
        <p:nvSpPr>
          <p:cNvPr id="164" name="Google Shape;164;g27625662d88_0_1991"/>
          <p:cNvSpPr/>
          <p:nvPr/>
        </p:nvSpPr>
        <p:spPr>
          <a:xfrm>
            <a:off x="8839200" y="0"/>
            <a:ext cx="304800" cy="6858000"/>
          </a:xfrm>
          <a:prstGeom prst="rect">
            <a:avLst/>
          </a:prstGeom>
          <a:solidFill>
            <a:srgbClr val="FEC2AC">
              <a:alpha val="862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165" name="Google Shape;165;g27625662d88_0_1991"/>
          <p:cNvCxnSpPr/>
          <p:nvPr/>
        </p:nvCxnSpPr>
        <p:spPr>
          <a:xfrm>
            <a:off x="8915400" y="0"/>
            <a:ext cx="0" cy="6858000"/>
          </a:xfrm>
          <a:prstGeom prst="straightConnector1">
            <a:avLst/>
          </a:prstGeom>
          <a:noFill/>
          <a:ln w="9525" cap="flat" cmpd="sng">
            <a:solidFill>
              <a:schemeClr val="accent1"/>
            </a:solidFill>
            <a:prstDash val="solid"/>
            <a:round/>
            <a:headEnd type="none" w="sm" len="sm"/>
            <a:tailEnd type="none" w="sm" len="sm"/>
          </a:ln>
        </p:spPr>
      </p:cxnSp>
      <p:sp>
        <p:nvSpPr>
          <p:cNvPr id="166" name="Google Shape;166;g27625662d88_0_1991"/>
          <p:cNvSpPr/>
          <p:nvPr/>
        </p:nvSpPr>
        <p:spPr>
          <a:xfrm>
            <a:off x="8156448" y="5715000"/>
            <a:ext cx="548700" cy="548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67" name="Google Shape;167;g27625662d88_0_1991"/>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3"/>
        <p:cNvGrpSpPr/>
        <p:nvPr/>
      </p:nvGrpSpPr>
      <p:grpSpPr>
        <a:xfrm>
          <a:off x="0" y="0"/>
          <a:ext cx="0" cy="0"/>
          <a:chOff x="0" y="0"/>
          <a:chExt cx="0" cy="0"/>
        </a:xfrm>
      </p:grpSpPr>
      <p:sp>
        <p:nvSpPr>
          <p:cNvPr id="284" name="Google Shape;284;g27625662d88_0_2163"/>
          <p:cNvSpPr txBox="1"/>
          <p:nvPr/>
        </p:nvSpPr>
        <p:spPr>
          <a:xfrm>
            <a:off x="241300" y="139700"/>
            <a:ext cx="8775600" cy="6553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5" name="Google Shape;285;g27625662d88_0_2163"/>
          <p:cNvSpPr txBox="1"/>
          <p:nvPr/>
        </p:nvSpPr>
        <p:spPr>
          <a:xfrm>
            <a:off x="8232775" y="6629400"/>
            <a:ext cx="911100" cy="231600"/>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chemeClr val="dk1"/>
              </a:buClr>
              <a:buSzPts val="900"/>
              <a:buFont typeface="Times New Roman"/>
              <a:buNone/>
            </a:pPr>
            <a:r>
              <a:rPr lang="en-US" sz="900" b="0" i="0" u="none">
                <a:solidFill>
                  <a:schemeClr val="dk1"/>
                </a:solidFill>
                <a:latin typeface="Times New Roman"/>
                <a:ea typeface="Times New Roman"/>
                <a:cs typeface="Times New Roman"/>
                <a:sym typeface="Times New Roman"/>
              </a:rPr>
              <a:t>James Tam</a:t>
            </a:r>
            <a:endParaRPr/>
          </a:p>
        </p:txBody>
      </p:sp>
      <p:sp>
        <p:nvSpPr>
          <p:cNvPr id="286" name="Google Shape;286;g27625662d88_0_2163"/>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lvl1pPr marR="0" lvl="0"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1pPr>
            <a:lvl2pPr marR="0" lvl="1"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2pPr>
            <a:lvl3pPr marR="0" lvl="2"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3pPr>
            <a:lvl4pPr marR="0" lvl="3"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4pPr>
            <a:lvl5pPr marR="0" lvl="4"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5pPr>
            <a:lvl6pPr marR="0" lvl="5"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6pPr>
            <a:lvl7pPr marR="0" lvl="6"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7pPr>
            <a:lvl8pPr marR="0" lvl="7"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8pPr>
            <a:lvl9pPr marR="0" lvl="8"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9pPr>
          </a:lstStyle>
          <a:p>
            <a:endParaRPr/>
          </a:p>
        </p:txBody>
      </p:sp>
      <p:sp>
        <p:nvSpPr>
          <p:cNvPr id="287" name="Google Shape;287;g27625662d88_0_2163"/>
          <p:cNvSpPr txBox="1">
            <a:spLocks noGrp="1"/>
          </p:cNvSpPr>
          <p:nvPr>
            <p:ph type="body" idx="1"/>
          </p:nvPr>
        </p:nvSpPr>
        <p:spPr>
          <a:xfrm>
            <a:off x="457200" y="1108075"/>
            <a:ext cx="8178900" cy="5368800"/>
          </a:xfrm>
          <a:prstGeom prst="rect">
            <a:avLst/>
          </a:prstGeom>
          <a:noFill/>
          <a:ln>
            <a:noFill/>
          </a:ln>
        </p:spPr>
        <p:txBody>
          <a:bodyPr spcFirstLastPara="1" wrap="square" lIns="92075" tIns="46025" rIns="92075" bIns="46025" anchor="t" anchorCtr="0">
            <a:noAutofit/>
          </a:bodyPr>
          <a:lstStyle>
            <a:lvl1pPr marL="457200" marR="0" lvl="0" indent="-381000" algn="l">
              <a:spcBef>
                <a:spcPts val="72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a:spcBef>
                <a:spcPts val="2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a:lnSpc>
                <a:spcPct val="90000"/>
              </a:lnSpc>
              <a:spcBef>
                <a:spcPts val="18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2286000" marR="0" lvl="4"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743200" marR="0" lvl="5"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3200400" marR="0" lvl="6"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657600" marR="0" lvl="7"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4114800" marR="0" lvl="8"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5" name="Google Shape;315;g279181fa94e_0_146"/>
          <p:cNvSpPr txBox="1"/>
          <p:nvPr/>
        </p:nvSpPr>
        <p:spPr>
          <a:xfrm>
            <a:off x="2133600" y="6442075"/>
            <a:ext cx="5410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Constantia"/>
              <a:buNone/>
            </a:pPr>
            <a:r>
              <a:rPr lang="en-US" sz="1600" b="0" i="0" u="none">
                <a:solidFill>
                  <a:schemeClr val="dk1"/>
                </a:solidFill>
                <a:latin typeface="Constantia"/>
                <a:ea typeface="Constantia"/>
                <a:cs typeface="Constantia"/>
                <a:sym typeface="Constantia"/>
              </a:rPr>
              <a:t>© Oxford University Press 2013. All rights reserved.</a:t>
            </a:r>
            <a:endParaRPr/>
          </a:p>
        </p:txBody>
      </p:sp>
      <p:sp>
        <p:nvSpPr>
          <p:cNvPr id="316" name="Google Shape;316;g279181fa94e_0_146"/>
          <p:cNvSpPr txBox="1"/>
          <p:nvPr/>
        </p:nvSpPr>
        <p:spPr>
          <a:xfrm>
            <a:off x="0" y="0"/>
            <a:ext cx="9144000" cy="11430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7" name="Google Shape;317;g279181fa94e_0_14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18" name="Google Shape;318;g279181fa94e_0_14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9" name="Google Shape;319;g279181fa94e_0_14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0" name="Google Shape;320;g279181fa94e_0_14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1" name="Google Shape;321;g279181fa94e_0_14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9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328"/>
        <p:cNvGrpSpPr/>
        <p:nvPr/>
      </p:nvGrpSpPr>
      <p:grpSpPr>
        <a:xfrm>
          <a:off x="0" y="0"/>
          <a:ext cx="0" cy="0"/>
          <a:chOff x="0" y="0"/>
          <a:chExt cx="0" cy="0"/>
        </a:xfrm>
      </p:grpSpPr>
      <p:sp>
        <p:nvSpPr>
          <p:cNvPr id="329" name="Google Shape;329;g27a25ee481c_0_391"/>
          <p:cNvSpPr txBox="1"/>
          <p:nvPr/>
        </p:nvSpPr>
        <p:spPr>
          <a:xfrm>
            <a:off x="0" y="1436687"/>
            <a:ext cx="9144000" cy="44400"/>
          </a:xfrm>
          <a:prstGeom prst="rect">
            <a:avLst/>
          </a:prstGeom>
          <a:solidFill>
            <a:srgbClr val="FFFFFF"/>
          </a:solidFill>
          <a:ln>
            <a:noFill/>
          </a:ln>
          <a:effectLst>
            <a:outerShdw blurRad="63500" dist="10160" dir="5400000">
              <a:srgbClr val="000000">
                <a:alpha val="596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Corbel"/>
              <a:ea typeface="Corbel"/>
              <a:cs typeface="Corbel"/>
              <a:sym typeface="Corbel"/>
            </a:endParaRPr>
          </a:p>
        </p:txBody>
      </p:sp>
      <p:sp>
        <p:nvSpPr>
          <p:cNvPr id="330" name="Google Shape;330;g27a25ee481c_0_391"/>
          <p:cNvSpPr txBox="1"/>
          <p:nvPr/>
        </p:nvSpPr>
        <p:spPr>
          <a:xfrm>
            <a:off x="0" y="0"/>
            <a:ext cx="9144000" cy="14334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Corbel"/>
              <a:ea typeface="Corbel"/>
              <a:cs typeface="Corbel"/>
              <a:sym typeface="Corbel"/>
            </a:endParaRPr>
          </a:p>
        </p:txBody>
      </p:sp>
      <p:sp>
        <p:nvSpPr>
          <p:cNvPr id="331" name="Google Shape;331;g27a25ee481c_0_391"/>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marR="0" lvl="0" algn="l">
              <a:spcBef>
                <a:spcPts val="0"/>
              </a:spcBef>
              <a:spcAft>
                <a:spcPts val="0"/>
              </a:spcAft>
              <a:buClr>
                <a:srgbClr val="FFC700"/>
              </a:buClr>
              <a:buSzPts val="4500"/>
              <a:buFont typeface="Corbel"/>
              <a:buNone/>
              <a:defRPr sz="4500" b="1" i="0" u="none" strike="noStrike" cap="none">
                <a:solidFill>
                  <a:srgbClr val="FFC700"/>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2" name="Google Shape;332;g27a25ee481c_0_391"/>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lvl1pPr marL="457200" marR="0" lvl="0" indent="-391160" algn="l">
              <a:spcBef>
                <a:spcPts val="0"/>
              </a:spcBef>
              <a:spcAft>
                <a:spcPts val="0"/>
              </a:spcAft>
              <a:buClr>
                <a:schemeClr val="accent1"/>
              </a:buClr>
              <a:buSzPts val="2560"/>
              <a:buFont typeface="Noto Sans Symbols"/>
              <a:buChar char="◼"/>
              <a:defRPr sz="3200" b="0" i="0" u="none" strike="noStrike" cap="none">
                <a:solidFill>
                  <a:schemeClr val="lt1"/>
                </a:solidFill>
                <a:latin typeface="Corbel"/>
                <a:ea typeface="Corbel"/>
                <a:cs typeface="Corbel"/>
                <a:sym typeface="Corbel"/>
              </a:defRPr>
            </a:lvl1pPr>
            <a:lvl2pPr marL="914400" marR="0" lvl="1" indent="-388619" algn="l">
              <a:spcBef>
                <a:spcPts val="560"/>
              </a:spcBef>
              <a:spcAft>
                <a:spcPts val="0"/>
              </a:spcAft>
              <a:buClr>
                <a:schemeClr val="accent2"/>
              </a:buClr>
              <a:buSzPts val="2520"/>
              <a:buFont typeface="Noto Sans Symbols"/>
              <a:buChar char="▪"/>
              <a:defRPr sz="2800" b="0" i="0" u="none" strike="noStrike" cap="none">
                <a:solidFill>
                  <a:schemeClr val="lt1"/>
                </a:solidFill>
                <a:latin typeface="Corbel"/>
                <a:ea typeface="Corbel"/>
                <a:cs typeface="Corbel"/>
                <a:sym typeface="Corbel"/>
              </a:defRPr>
            </a:lvl2pPr>
            <a:lvl3pPr marL="1371600" marR="0" lvl="2" indent="-381000" algn="l">
              <a:spcBef>
                <a:spcPts val="480"/>
              </a:spcBef>
              <a:spcAft>
                <a:spcPts val="0"/>
              </a:spcAft>
              <a:buClr>
                <a:schemeClr val="accent3"/>
              </a:buClr>
              <a:buSzPts val="2400"/>
              <a:buFont typeface="Arial"/>
              <a:buChar char="▪"/>
              <a:defRPr sz="2400" b="0" i="0" u="none" strike="noStrike" cap="none">
                <a:solidFill>
                  <a:schemeClr val="lt1"/>
                </a:solidFill>
                <a:latin typeface="Corbel"/>
                <a:ea typeface="Corbel"/>
                <a:cs typeface="Corbel"/>
                <a:sym typeface="Corbel"/>
              </a:defRPr>
            </a:lvl3pPr>
            <a:lvl4pPr marL="1828800" marR="0" lvl="3" indent="-355600" algn="l">
              <a:spcBef>
                <a:spcPts val="400"/>
              </a:spcBef>
              <a:spcAft>
                <a:spcPts val="0"/>
              </a:spcAft>
              <a:buClr>
                <a:schemeClr val="accent4"/>
              </a:buClr>
              <a:buSzPts val="2000"/>
              <a:buFont typeface="Arial"/>
              <a:buChar char="▪"/>
              <a:defRPr sz="2000" b="0" i="0" u="none" strike="noStrike" cap="none">
                <a:solidFill>
                  <a:schemeClr val="lt1"/>
                </a:solidFill>
                <a:latin typeface="Corbel"/>
                <a:ea typeface="Corbel"/>
                <a:cs typeface="Corbel"/>
                <a:sym typeface="Corbel"/>
              </a:defRPr>
            </a:lvl4pPr>
            <a:lvl5pPr marL="2286000" marR="0" lvl="4" indent="-355600" algn="l">
              <a:spcBef>
                <a:spcPts val="400"/>
              </a:spcBef>
              <a:spcAft>
                <a:spcPts val="0"/>
              </a:spcAft>
              <a:buClr>
                <a:schemeClr val="accent5"/>
              </a:buClr>
              <a:buSzPts val="2000"/>
              <a:buFont typeface="Noto Sans Symbols"/>
              <a:buChar char="🢝"/>
              <a:defRPr sz="2000" b="0" i="0" u="none" strike="noStrike" cap="none">
                <a:solidFill>
                  <a:schemeClr val="lt1"/>
                </a:solidFill>
                <a:latin typeface="Corbel"/>
                <a:ea typeface="Corbel"/>
                <a:cs typeface="Corbel"/>
                <a:sym typeface="Corbel"/>
              </a:defRPr>
            </a:lvl5pPr>
            <a:lvl6pPr marL="2743200" marR="0" lvl="5" indent="-355600" algn="l">
              <a:spcBef>
                <a:spcPts val="400"/>
              </a:spcBef>
              <a:spcAft>
                <a:spcPts val="0"/>
              </a:spcAft>
              <a:buClr>
                <a:schemeClr val="accent6"/>
              </a:buClr>
              <a:buSzPts val="2000"/>
              <a:buFont typeface="Noto Sans Symbols"/>
              <a:buChar char="●"/>
              <a:defRPr sz="2000" b="0" i="0" u="none" strike="noStrike" cap="none">
                <a:solidFill>
                  <a:schemeClr val="lt1"/>
                </a:solidFill>
                <a:latin typeface="Corbel"/>
                <a:ea typeface="Corbel"/>
                <a:cs typeface="Corbel"/>
                <a:sym typeface="Corbel"/>
              </a:defRPr>
            </a:lvl6pPr>
            <a:lvl7pPr marL="3200400" marR="0" lvl="6" indent="-342900" algn="l">
              <a:spcBef>
                <a:spcPts val="360"/>
              </a:spcBef>
              <a:spcAft>
                <a:spcPts val="0"/>
              </a:spcAft>
              <a:buClr>
                <a:schemeClr val="accent1"/>
              </a:buClr>
              <a:buSzPts val="1800"/>
              <a:buFont typeface="Noto Sans Symbols"/>
              <a:buChar char="●"/>
              <a:defRPr sz="1800" b="0" i="0" u="none" strike="noStrike" cap="none">
                <a:solidFill>
                  <a:schemeClr val="lt1"/>
                </a:solidFill>
                <a:latin typeface="Corbel"/>
                <a:ea typeface="Corbel"/>
                <a:cs typeface="Corbel"/>
                <a:sym typeface="Corbel"/>
              </a:defRPr>
            </a:lvl7pPr>
            <a:lvl8pPr marL="3657600" marR="0" lvl="7" indent="-342900" algn="l">
              <a:spcBef>
                <a:spcPts val="360"/>
              </a:spcBef>
              <a:spcAft>
                <a:spcPts val="0"/>
              </a:spcAft>
              <a:buClr>
                <a:schemeClr val="accent2"/>
              </a:buClr>
              <a:buSzPts val="1800"/>
              <a:buFont typeface="Noto Sans Symbols"/>
              <a:buChar char="●"/>
              <a:defRPr sz="1800" b="0" i="0" u="none" strike="noStrike" cap="none">
                <a:solidFill>
                  <a:schemeClr val="lt1"/>
                </a:solidFill>
                <a:latin typeface="Corbel"/>
                <a:ea typeface="Corbel"/>
                <a:cs typeface="Corbel"/>
                <a:sym typeface="Corbel"/>
              </a:defRPr>
            </a:lvl8pPr>
            <a:lvl9pPr marL="4114800" marR="0" lvl="8" indent="-342900" algn="l">
              <a:spcBef>
                <a:spcPts val="360"/>
              </a:spcBef>
              <a:spcAft>
                <a:spcPts val="0"/>
              </a:spcAft>
              <a:buClr>
                <a:schemeClr val="accent3"/>
              </a:buClr>
              <a:buSzPts val="1800"/>
              <a:buFont typeface="Noto Sans Symbols"/>
              <a:buChar char="●"/>
              <a:defRPr sz="1800" b="0" i="0" u="none" strike="noStrike" cap="none">
                <a:solidFill>
                  <a:schemeClr val="lt1"/>
                </a:solidFill>
                <a:latin typeface="Corbel"/>
                <a:ea typeface="Corbel"/>
                <a:cs typeface="Corbel"/>
                <a:sym typeface="Corbel"/>
              </a:defRPr>
            </a:lvl9pPr>
          </a:lstStyle>
          <a:p>
            <a:endParaRPr/>
          </a:p>
        </p:txBody>
      </p:sp>
      <p:sp>
        <p:nvSpPr>
          <p:cNvPr id="333" name="Google Shape;333;g27a25ee481c_0_391"/>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marR="0" lvl="0" algn="l">
              <a:lnSpc>
                <a:spcPct val="100000"/>
              </a:lnSpc>
              <a:spcBef>
                <a:spcPts val="0"/>
              </a:spcBef>
              <a:spcAft>
                <a:spcPts val="0"/>
              </a:spcAft>
              <a:buSzPts val="1400"/>
              <a:buNone/>
              <a:defRPr sz="1200" b="0" i="0" u="none">
                <a:solidFill>
                  <a:srgbClr val="FFFFFF"/>
                </a:solidFill>
                <a:latin typeface="Corbel"/>
                <a:ea typeface="Corbel"/>
                <a:cs typeface="Corbel"/>
                <a:sym typeface="Corbel"/>
              </a:defRPr>
            </a:lvl1pPr>
            <a:lvl2pPr marR="0" lvl="1"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334" name="Google Shape;334;g27a25ee481c_0_391"/>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marR="0" lvl="0" algn="l">
              <a:lnSpc>
                <a:spcPct val="100000"/>
              </a:lnSpc>
              <a:spcBef>
                <a:spcPts val="0"/>
              </a:spcBef>
              <a:spcAft>
                <a:spcPts val="0"/>
              </a:spcAft>
              <a:buSzPts val="1400"/>
              <a:buNone/>
              <a:defRPr sz="1800" b="0" i="0" u="none">
                <a:solidFill>
                  <a:schemeClr val="lt1"/>
                </a:solidFill>
                <a:latin typeface="Corbel"/>
                <a:ea typeface="Corbel"/>
                <a:cs typeface="Corbel"/>
                <a:sym typeface="Corbel"/>
              </a:defRPr>
            </a:lvl1pPr>
            <a:lvl2pPr marR="0" lvl="1"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335" name="Google Shape;335;g27a25ee481c_0_391"/>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9"/>
        <p:cNvGrpSpPr/>
        <p:nvPr/>
      </p:nvGrpSpPr>
      <p:grpSpPr>
        <a:xfrm>
          <a:off x="0" y="0"/>
          <a:ext cx="0" cy="0"/>
          <a:chOff x="0" y="0"/>
          <a:chExt cx="0" cy="0"/>
        </a:xfrm>
      </p:grpSpPr>
      <p:sp>
        <p:nvSpPr>
          <p:cNvPr id="370" name="Google Shape;370;g27a25ee481c_0_1302"/>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1pPr>
            <a:lvl2pPr marR="0" lvl="1"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2pPr>
            <a:lvl3pPr marR="0" lvl="2"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3pPr>
            <a:lvl4pPr marR="0" lvl="3"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4pPr>
            <a:lvl5pPr marR="0" lvl="4"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5pPr>
            <a:lvl6pPr marR="0" lvl="5"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6pPr>
            <a:lvl7pPr marR="0" lvl="6"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7pPr>
            <a:lvl8pPr marR="0" lvl="7"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8pPr>
            <a:lvl9pPr marR="0" lvl="8"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9pPr>
          </a:lstStyle>
          <a:p>
            <a:endParaRPr/>
          </a:p>
        </p:txBody>
      </p:sp>
      <p:sp>
        <p:nvSpPr>
          <p:cNvPr id="371" name="Google Shape;371;g27a25ee481c_0_1302"/>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lvl1pPr marL="457200" marR="0" lvl="0" indent="-406400" algn="l">
              <a:spcBef>
                <a:spcPts val="560"/>
              </a:spcBef>
              <a:spcAft>
                <a:spcPts val="0"/>
              </a:spcAft>
              <a:buClr>
                <a:srgbClr val="666699"/>
              </a:buClr>
              <a:buSzPts val="2800"/>
              <a:buFont typeface="Noto Sans Symbols"/>
              <a:buChar char="⬧"/>
              <a:defRPr sz="2800" b="0" i="0" u="none" strike="noStrike" cap="none">
                <a:solidFill>
                  <a:schemeClr val="dk1"/>
                </a:solidFill>
                <a:latin typeface="Times New Roman"/>
                <a:ea typeface="Times New Roman"/>
                <a:cs typeface="Times New Roman"/>
                <a:sym typeface="Times New Roman"/>
              </a:defRPr>
            </a:lvl1pPr>
            <a:lvl2pPr marL="914400" marR="0" lvl="1" indent="-393700" algn="l">
              <a:spcBef>
                <a:spcPts val="520"/>
              </a:spcBef>
              <a:spcAft>
                <a:spcPts val="0"/>
              </a:spcAft>
              <a:buClr>
                <a:srgbClr val="666699"/>
              </a:buClr>
              <a:buSzPts val="2600"/>
              <a:buFont typeface="Noto Sans Symbols"/>
              <a:buChar char="⬧"/>
              <a:defRPr sz="2600" b="0" i="0" u="none" strike="noStrike" cap="none">
                <a:solidFill>
                  <a:schemeClr val="dk1"/>
                </a:solidFill>
                <a:latin typeface="Times New Roman"/>
                <a:ea typeface="Times New Roman"/>
                <a:cs typeface="Times New Roman"/>
                <a:sym typeface="Times New Roman"/>
              </a:defRPr>
            </a:lvl2pPr>
            <a:lvl3pPr marL="1371600" marR="0" lvl="2" indent="-381000" algn="l">
              <a:spcBef>
                <a:spcPts val="480"/>
              </a:spcBef>
              <a:spcAft>
                <a:spcPts val="0"/>
              </a:spcAft>
              <a:buClr>
                <a:srgbClr val="666699"/>
              </a:buClr>
              <a:buSzPts val="2400"/>
              <a:buFont typeface="Noto Sans Symbols"/>
              <a:buChar char="⬧"/>
              <a:defRPr sz="2400" b="0" i="0" u="none" strike="noStrike" cap="none">
                <a:solidFill>
                  <a:schemeClr val="dk1"/>
                </a:solidFill>
                <a:latin typeface="Times New Roman"/>
                <a:ea typeface="Times New Roman"/>
                <a:cs typeface="Times New Roman"/>
                <a:sym typeface="Times New Roman"/>
              </a:defRPr>
            </a:lvl3pPr>
            <a:lvl4pPr marL="1828800" marR="0" lvl="3" indent="-368300" algn="l">
              <a:spcBef>
                <a:spcPts val="440"/>
              </a:spcBef>
              <a:spcAft>
                <a:spcPts val="0"/>
              </a:spcAft>
              <a:buClr>
                <a:srgbClr val="666699"/>
              </a:buClr>
              <a:buSzPts val="2200"/>
              <a:buFont typeface="Noto Sans Symbols"/>
              <a:buChar char="⬧"/>
              <a:defRPr sz="2200" b="0" i="0" u="none" strike="noStrike" cap="none">
                <a:solidFill>
                  <a:schemeClr val="dk1"/>
                </a:solidFill>
                <a:latin typeface="Times New Roman"/>
                <a:ea typeface="Times New Roman"/>
                <a:cs typeface="Times New Roman"/>
                <a:sym typeface="Times New Roman"/>
              </a:defRPr>
            </a:lvl4pPr>
            <a:lvl5pPr marL="2286000" marR="0" lvl="4"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72" name="Google Shape;372;g27a25ee481c_0_1302"/>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73" name="Google Shape;373;g27a25ee481c_0_1302"/>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pic>
        <p:nvPicPr>
          <p:cNvPr id="374" name="Google Shape;374;g27a25ee481c_0_1302"/>
          <p:cNvPicPr preferRelativeResize="0"/>
          <p:nvPr/>
        </p:nvPicPr>
        <p:blipFill rotWithShape="1">
          <a:blip r:embed="rId14">
            <a:alphaModFix/>
          </a:blip>
          <a:srcRect l="28573" r="34629"/>
          <a:stretch/>
        </p:blipFill>
        <p:spPr>
          <a:xfrm>
            <a:off x="0" y="0"/>
            <a:ext cx="5334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hyperlink" Target="https://www.geeksforgeeks.org/how-to-create-array-of-objects-in-java/" TargetMode="External"/><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hyperlink" Target="https://www.softwaretestinghelp.com/array-of-objects-in-java/" TargetMode="External"/><Relationship Id="rId4" Type="http://schemas.openxmlformats.org/officeDocument/2006/relationships/hyperlink" Target="https://www.javatpoint.com/how-to-create-array-of-objects-in-java"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https://www.codesdope.com/course/java-array-of-objects/" TargetMode="External"/><Relationship Id="rId2" Type="http://schemas.openxmlformats.org/officeDocument/2006/relationships/notesSlide" Target="../notesSlides/notesSlide112.xml"/><Relationship Id="rId1" Type="http://schemas.openxmlformats.org/officeDocument/2006/relationships/slideLayout" Target="../slideLayouts/slideLayout3.xml"/><Relationship Id="rId6" Type="http://schemas.openxmlformats.org/officeDocument/2006/relationships/hyperlink" Target="https://www.shiksha.com/online-courses/articles/final-keyword-in-java/" TargetMode="External"/><Relationship Id="rId5" Type="http://schemas.openxmlformats.org/officeDocument/2006/relationships/hyperlink" Target="https://linuxhint.com/jagged-array-in-java-with-example/" TargetMode="External"/><Relationship Id="rId4" Type="http://schemas.openxmlformats.org/officeDocument/2006/relationships/hyperlink" Target="https://www.scaler.com/topics/array-of-objects-in-java/"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9.xml"/><Relationship Id="rId1" Type="http://schemas.openxmlformats.org/officeDocument/2006/relationships/slideLayout" Target="../slideLayouts/slideLayout12.xml"/><Relationship Id="rId5" Type="http://schemas.openxmlformats.org/officeDocument/2006/relationships/hyperlink" Target="https://www.scaler.com/topics/java/jagged-array-in-java/" TargetMode="External"/><Relationship Id="rId4" Type="http://schemas.openxmlformats.org/officeDocument/2006/relationships/hyperlink" Target="https://www.javatpoint.com/jagged-array-in-java"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22.xml.rels><?xml version="1.0" encoding="UTF-8" standalone="yes"?>
<Relationships xmlns="http://schemas.openxmlformats.org/package/2006/relationships"><Relationship Id="rId3" Type="http://schemas.openxmlformats.org/officeDocument/2006/relationships/hyperlink" Target="https://www.geeksforgeeks.org/jagged-array-in-java/" TargetMode="External"/><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11.xml"/><Relationship Id="rId6" Type="http://schemas.openxmlformats.org/officeDocument/2006/relationships/hyperlink" Target="https://www.javatpoint.com/java-arraylist" TargetMode="External"/><Relationship Id="rId5" Type="http://schemas.openxmlformats.org/officeDocument/2006/relationships/hyperlink" Target="https://www.geeksforgeeks.org/for-each-loop-in-java/" TargetMode="External"/><Relationship Id="rId4" Type="http://schemas.openxmlformats.org/officeDocument/2006/relationships/image" Target="../media/image45.png"/></Relationships>
</file>

<file path=ppt/slides/_rels/slide131.xml.rels><?xml version="1.0" encoding="UTF-8" standalone="yes"?>
<Relationships xmlns="http://schemas.openxmlformats.org/package/2006/relationships"><Relationship Id="rId3" Type="http://schemas.openxmlformats.org/officeDocument/2006/relationships/hyperlink" Target="https://www.w3schools.com/java/java_arrays.asp" TargetMode="External"/><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hyperlink" Target="https://www.w3schools.com/space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s://www.w3schools.com/java/java_arraylist.asp" TargetMode="External"/><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hyperlink" Target="https://www.w3schools.com/java/java_arraylist.asp" TargetMode="External"/><Relationship Id="rId2" Type="http://schemas.openxmlformats.org/officeDocument/2006/relationships/notesSlide" Target="../notesSlides/notesSlide136.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www.w3schools.com/java/java_hashset.asp"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8.xml"/></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6.xml"/><Relationship Id="rId1" Type="http://schemas.openxmlformats.org/officeDocument/2006/relationships/slideLayout" Target="../slideLayouts/slideLayout38.xml"/></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hyperlink" Target="https://www.upgrad.com/blog/vector-in-java/"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hyperlink" Target="https://www.scaler.com/topics/java/vector-in-java/"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hyperlink" Target="https://www.geeksforgeeks.org/iterate-over-vector-elements-in-java/" TargetMode="External"/><Relationship Id="rId7" Type="http://schemas.openxmlformats.org/officeDocument/2006/relationships/hyperlink" Target="https://www.geeksforgeeks.org/comparator-interface-java/" TargetMode="External"/><Relationship Id="rId2" Type="http://schemas.openxmlformats.org/officeDocument/2006/relationships/notesSlide" Target="../notesSlides/notesSlide155.xml"/><Relationship Id="rId1" Type="http://schemas.openxmlformats.org/officeDocument/2006/relationships/slideLayout" Target="../slideLayouts/slideLayout9.xml"/><Relationship Id="rId6" Type="http://schemas.openxmlformats.org/officeDocument/2006/relationships/hyperlink" Target="https://www.geeksforgeeks.org/java-program-to-iterate-vector-using-enumeration/" TargetMode="External"/><Relationship Id="rId5" Type="http://schemas.openxmlformats.org/officeDocument/2006/relationships/hyperlink" Target="https://www.geeksforgeeks.org/java-util-vector-class-java/" TargetMode="External"/><Relationship Id="rId4" Type="http://schemas.openxmlformats.org/officeDocument/2006/relationships/hyperlink" Target="https://www.geeksforgeeks.org/difference-between-iterator-and-enumeration-in-java-with-examples/" TargetMode="External"/></Relationships>
</file>

<file path=ppt/slides/_rels/slide156.xml.rels><?xml version="1.0" encoding="UTF-8" standalone="yes"?>
<Relationships xmlns="http://schemas.openxmlformats.org/package/2006/relationships"><Relationship Id="rId3" Type="http://schemas.openxmlformats.org/officeDocument/2006/relationships/hyperlink" Target="https://docs.google.com/document/d/1tM6La9VpnZNpBbQ9tcV11IMaogQTkrpxjKrWp1_O1EU/edit?usp=sharing"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8.xml"/></Relationships>
</file>

<file path=ppt/slides/_rels/slide158.xml.rels><?xml version="1.0" encoding="UTF-8" standalone="yes"?>
<Relationships xmlns="http://schemas.openxmlformats.org/package/2006/relationships"><Relationship Id="rId3" Type="http://schemas.openxmlformats.org/officeDocument/2006/relationships/hyperlink" Target="https://www.geeksforgeeks.org/wrapper-classes-java/" TargetMode="External"/><Relationship Id="rId2" Type="http://schemas.openxmlformats.org/officeDocument/2006/relationships/notesSlide" Target="../notesSlides/notesSlide158.xml"/><Relationship Id="rId1" Type="http://schemas.openxmlformats.org/officeDocument/2006/relationships/slideLayout" Target="../slideLayouts/slideLayout3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4.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8.xml"/><Relationship Id="rId1" Type="http://schemas.openxmlformats.org/officeDocument/2006/relationships/slideLayout" Target="../slideLayouts/slideLayout45.xml"/></Relationships>
</file>

<file path=ppt/slides/_rels/slide1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9.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0.xml"/></Relationships>
</file>

<file path=ppt/slides/_rels/slide1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2.xml"/><Relationship Id="rId1" Type="http://schemas.openxmlformats.org/officeDocument/2006/relationships/slideLayout" Target="../slideLayouts/slideLayout50.xml"/></Relationships>
</file>

<file path=ppt/slides/_rels/slide1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3.xml"/><Relationship Id="rId1" Type="http://schemas.openxmlformats.org/officeDocument/2006/relationships/slideLayout" Target="../slideLayouts/slideLayout5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4.xml"/></Relationships>
</file>

<file path=ppt/slides/_rels/slide1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6.xml"/><Relationship Id="rId1" Type="http://schemas.openxmlformats.org/officeDocument/2006/relationships/slideLayout" Target="../slideLayouts/slideLayout44.xml"/></Relationships>
</file>

<file path=ppt/slides/_rels/slide1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7.xml"/><Relationship Id="rId1" Type="http://schemas.openxmlformats.org/officeDocument/2006/relationships/slideLayout" Target="../slideLayouts/slideLayout44.xml"/></Relationships>
</file>

<file path=ppt/slides/_rels/slide1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8.xml"/><Relationship Id="rId1" Type="http://schemas.openxmlformats.org/officeDocument/2006/relationships/slideLayout" Target="../slideLayouts/slideLayout44.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9.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4.xml"/></Relationships>
</file>

<file path=ppt/slides/_rels/slide1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1.xml"/><Relationship Id="rId1" Type="http://schemas.openxmlformats.org/officeDocument/2006/relationships/slideLayout" Target="../slideLayouts/slideLayout50.xml"/></Relationships>
</file>

<file path=ppt/slides/_rels/slide1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2.xml"/><Relationship Id="rId1" Type="http://schemas.openxmlformats.org/officeDocument/2006/relationships/slideLayout" Target="../slideLayouts/slideLayout50.xml"/></Relationships>
</file>

<file path=ppt/slides/_rels/slide1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3.xml"/><Relationship Id="rId1" Type="http://schemas.openxmlformats.org/officeDocument/2006/relationships/slideLayout" Target="../slideLayouts/slideLayout50.xml"/></Relationships>
</file>

<file path=ppt/slides/_rels/slide1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4.xml"/><Relationship Id="rId1" Type="http://schemas.openxmlformats.org/officeDocument/2006/relationships/slideLayout" Target="../slideLayouts/slideLayout50.xml"/></Relationships>
</file>

<file path=ppt/slides/_rels/slide1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5.xml"/><Relationship Id="rId1" Type="http://schemas.openxmlformats.org/officeDocument/2006/relationships/slideLayout" Target="../slideLayouts/slideLayout50.xml"/></Relationships>
</file>

<file path=ppt/slides/_rels/slide1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6.xml"/><Relationship Id="rId1" Type="http://schemas.openxmlformats.org/officeDocument/2006/relationships/slideLayout" Target="../slideLayouts/slideLayout50.xml"/></Relationships>
</file>

<file path=ppt/slides/_rels/slide1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7.xml"/><Relationship Id="rId1" Type="http://schemas.openxmlformats.org/officeDocument/2006/relationships/slideLayout" Target="../slideLayouts/slideLayout50.xml"/></Relationships>
</file>

<file path=ppt/slides/_rels/slide1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8.xml"/><Relationship Id="rId1" Type="http://schemas.openxmlformats.org/officeDocument/2006/relationships/slideLayout" Target="../slideLayouts/slideLayout50.xml"/></Relationships>
</file>

<file path=ppt/slides/_rels/slide1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9.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0.xml"/><Relationship Id="rId1" Type="http://schemas.openxmlformats.org/officeDocument/2006/relationships/slideLayout" Target="../slideLayouts/slideLayout50.xml"/></Relationships>
</file>

<file path=ppt/slides/_rels/slide1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1.xml"/><Relationship Id="rId1" Type="http://schemas.openxmlformats.org/officeDocument/2006/relationships/slideLayout" Target="../slideLayouts/slideLayout50.xml"/></Relationships>
</file>

<file path=ppt/slides/_rels/slide1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2.xml"/><Relationship Id="rId1" Type="http://schemas.openxmlformats.org/officeDocument/2006/relationships/slideLayout" Target="../slideLayouts/slideLayout50.xml"/></Relationships>
</file>

<file path=ppt/slides/_rels/slide1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3.xml"/><Relationship Id="rId1" Type="http://schemas.openxmlformats.org/officeDocument/2006/relationships/slideLayout" Target="../slideLayouts/slideLayout50.xml"/></Relationships>
</file>

<file path=ppt/slides/_rels/slide1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4.xml"/><Relationship Id="rId1" Type="http://schemas.openxmlformats.org/officeDocument/2006/relationships/slideLayout" Target="../slideLayouts/slideLayout50.xml"/></Relationships>
</file>

<file path=ppt/slides/_rels/slide1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5.xml"/><Relationship Id="rId1" Type="http://schemas.openxmlformats.org/officeDocument/2006/relationships/slideLayout" Target="../slideLayouts/slideLayout50.xml"/></Relationships>
</file>

<file path=ppt/slides/_rels/slide1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6.xml"/><Relationship Id="rId1" Type="http://schemas.openxmlformats.org/officeDocument/2006/relationships/slideLayout" Target="../slideLayouts/slideLayout50.xml"/></Relationships>
</file>

<file path=ppt/slides/_rels/slide1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7.xml"/><Relationship Id="rId1" Type="http://schemas.openxmlformats.org/officeDocument/2006/relationships/slideLayout" Target="../slideLayouts/slideLayout50.xml"/></Relationships>
</file>

<file path=ppt/slides/_rels/slide1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8.xml"/><Relationship Id="rId1" Type="http://schemas.openxmlformats.org/officeDocument/2006/relationships/slideLayout" Target="../slideLayouts/slideLayout50.xml"/></Relationships>
</file>

<file path=ppt/slides/_rels/slide1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0.xml"/><Relationship Id="rId1" Type="http://schemas.openxmlformats.org/officeDocument/2006/relationships/slideLayout" Target="../slideLayouts/slideLayout45.xml"/></Relationships>
</file>

<file path=ppt/slides/_rels/slide2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1.xml"/><Relationship Id="rId1" Type="http://schemas.openxmlformats.org/officeDocument/2006/relationships/slideLayout" Target="../slideLayouts/slideLayout45.xml"/></Relationships>
</file>

<file path=ppt/slides/_rels/slide2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2.xml"/><Relationship Id="rId1" Type="http://schemas.openxmlformats.org/officeDocument/2006/relationships/slideLayout" Target="../slideLayouts/slideLayout44.xml"/><Relationship Id="rId4" Type="http://schemas.openxmlformats.org/officeDocument/2006/relationships/hyperlink" Target="https://learnprogramo.com/menu-driven-program-in-java-program-with-explanation/" TargetMode="Externa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50.xml"/></Relationships>
</file>

<file path=ppt/slides/_rels/slide204.xml.rels><?xml version="1.0" encoding="UTF-8" standalone="yes"?>
<Relationships xmlns="http://schemas.openxmlformats.org/package/2006/relationships"><Relationship Id="rId3" Type="http://schemas.openxmlformats.org/officeDocument/2006/relationships/hyperlink" Target="https://www.geeksforgeeks.org/stringbuilder-class-in-java-with-examples/" TargetMode="External"/><Relationship Id="rId2" Type="http://schemas.openxmlformats.org/officeDocument/2006/relationships/notesSlide" Target="../notesSlides/notesSlide204.xml"/><Relationship Id="rId1" Type="http://schemas.openxmlformats.org/officeDocument/2006/relationships/slideLayout" Target="../slideLayouts/slideLayout50.xml"/><Relationship Id="rId4" Type="http://schemas.openxmlformats.org/officeDocument/2006/relationships/hyperlink" Target="https://www.javatpoint.com/StringBuilder-class" TargetMode="Externa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8.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8.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0.xml"/><Relationship Id="rId1" Type="http://schemas.openxmlformats.org/officeDocument/2006/relationships/slideLayout" Target="../slideLayouts/slideLayout16.xml"/></Relationships>
</file>

<file path=ppt/slides/_rels/slide2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1.xml"/><Relationship Id="rId1" Type="http://schemas.openxmlformats.org/officeDocument/2006/relationships/slideLayout" Target="../slideLayouts/slideLayout16.xml"/><Relationship Id="rId4" Type="http://schemas.openxmlformats.org/officeDocument/2006/relationships/image" Target="../media/image91.png"/></Relationships>
</file>

<file path=ppt/slides/_rels/slide2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2.xml"/><Relationship Id="rId1" Type="http://schemas.openxmlformats.org/officeDocument/2006/relationships/slideLayout" Target="../slideLayouts/slideLayout16.xml"/></Relationships>
</file>

<file path=ppt/slides/_rels/slide213.xml.rels><?xml version="1.0" encoding="UTF-8" standalone="yes"?>
<Relationships xmlns="http://schemas.openxmlformats.org/package/2006/relationships"><Relationship Id="rId3" Type="http://schemas.openxmlformats.org/officeDocument/2006/relationships/hyperlink" Target="https://www.w3resource.com/java-exercises/string/java-string-exercise-32.php" TargetMode="External"/><Relationship Id="rId2" Type="http://schemas.openxmlformats.org/officeDocument/2006/relationships/notesSlide" Target="../notesSlides/notesSlide213.xml"/><Relationship Id="rId1" Type="http://schemas.openxmlformats.org/officeDocument/2006/relationships/slideLayout" Target="../slideLayouts/slideLayout13.xml"/><Relationship Id="rId6" Type="http://schemas.openxmlformats.org/officeDocument/2006/relationships/hyperlink" Target="https://docs.google.com/document/d/1tM6La9VpnZNpBbQ9tcV11IMaogQTkrpxjKrWp1_O1EU/edit?usp=sharing" TargetMode="External"/><Relationship Id="rId5" Type="http://schemas.openxmlformats.org/officeDocument/2006/relationships/hyperlink" Target="https://www.geeksforgeeks.org/longest-palindromic-substring-using-dynamic-programming-2/" TargetMode="External"/><Relationship Id="rId4" Type="http://schemas.openxmlformats.org/officeDocument/2006/relationships/hyperlink" Target="https://www.geeksforgeeks.org/longest-palindromic-substring/"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7.xml"/><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8.xml"/><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3" Type="http://schemas.openxmlformats.org/officeDocument/2006/relationships/hyperlink" Target="https://www.javatpoint.com/this-keyword" TargetMode="External"/><Relationship Id="rId2" Type="http://schemas.openxmlformats.org/officeDocument/2006/relationships/notesSlide" Target="../notesSlides/notesSlide229.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7.xml"/></Relationships>
</file>

<file path=ppt/slides/_rels/slide2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9.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0.xml"/><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1.xml"/><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2.xml"/><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3.xml"/><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8.xml"/><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0.xml"/><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6.xml"/></Relationships>
</file>

<file path=ppt/slides/_rels/slide2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3.xml"/><Relationship Id="rId1" Type="http://schemas.openxmlformats.org/officeDocument/2006/relationships/slideLayout" Target="../slideLayouts/slideLayout1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6.xml"/></Relationships>
</file>

<file path=ppt/slides/_rels/slide2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7.xml"/><Relationship Id="rId1" Type="http://schemas.openxmlformats.org/officeDocument/2006/relationships/slideLayout" Target="../slideLayouts/slideLayout16.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6.xml"/></Relationships>
</file>

<file path=ppt/slides/_rels/slide2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69.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70.xml"/><Relationship Id="rId1" Type="http://schemas.openxmlformats.org/officeDocument/2006/relationships/slideLayout" Target="../slideLayouts/slideLayout16.xml"/></Relationships>
</file>

<file path=ppt/slides/_rels/slide2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1.xml"/><Relationship Id="rId1" Type="http://schemas.openxmlformats.org/officeDocument/2006/relationships/slideLayout" Target="../slideLayouts/slideLayout16.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6.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6.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6.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6.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6.xml"/></Relationships>
</file>

<file path=ppt/slides/_rels/slide2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6.xml"/></Relationships>
</file>

<file path=ppt/slides/_rels/slide2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1.xml"/><Relationship Id="rId1" Type="http://schemas.openxmlformats.org/officeDocument/2006/relationships/slideLayout" Target="../slideLayouts/slideLayout16.xml"/></Relationships>
</file>

<file path=ppt/slides/_rels/slide2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2.xml"/><Relationship Id="rId1" Type="http://schemas.openxmlformats.org/officeDocument/2006/relationships/slideLayout" Target="../slideLayouts/slideLayout1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6.xml"/></Relationships>
</file>

<file path=ppt/slides/_rels/slide2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84.xml"/><Relationship Id="rId1" Type="http://schemas.openxmlformats.org/officeDocument/2006/relationships/slideLayout" Target="../slideLayouts/slideLayout16.xml"/></Relationships>
</file>

<file path=ppt/slides/_rels/slide2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5.xml"/><Relationship Id="rId1" Type="http://schemas.openxmlformats.org/officeDocument/2006/relationships/slideLayout" Target="../slideLayouts/slideLayout16.xml"/></Relationships>
</file>

<file path=ppt/slides/_rels/slide2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86.xml"/><Relationship Id="rId1" Type="http://schemas.openxmlformats.org/officeDocument/2006/relationships/slideLayout" Target="../slideLayouts/slideLayout16.xml"/><Relationship Id="rId4" Type="http://schemas.openxmlformats.org/officeDocument/2006/relationships/image" Target="../media/image122.png"/></Relationships>
</file>

<file path=ppt/slides/_rels/slide2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7.xml"/><Relationship Id="rId1" Type="http://schemas.openxmlformats.org/officeDocument/2006/relationships/slideLayout" Target="../slideLayouts/slideLayout16.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6.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6.xml"/></Relationships>
</file>

<file path=ppt/slides/_rels/slide291.xml.rels><?xml version="1.0" encoding="UTF-8" standalone="yes"?>
<Relationships xmlns="http://schemas.openxmlformats.org/package/2006/relationships"><Relationship Id="rId8" Type="http://schemas.openxmlformats.org/officeDocument/2006/relationships/hyperlink" Target="https://www.programiz.com/java-programming/examples/prime-number" TargetMode="External"/><Relationship Id="rId3" Type="http://schemas.openxmlformats.org/officeDocument/2006/relationships/hyperlink" Target="https://www.programiz.com/java-programming/examples/add-numbers" TargetMode="External"/><Relationship Id="rId7" Type="http://schemas.openxmlformats.org/officeDocument/2006/relationships/hyperlink" Target="https://www.programiz.com/java-programming/examples/factorial" TargetMode="External"/><Relationship Id="rId2" Type="http://schemas.openxmlformats.org/officeDocument/2006/relationships/notesSlide" Target="../notesSlides/notesSlide291.xml"/><Relationship Id="rId1" Type="http://schemas.openxmlformats.org/officeDocument/2006/relationships/slideLayout" Target="../slideLayouts/slideLayout16.xml"/><Relationship Id="rId6" Type="http://schemas.openxmlformats.org/officeDocument/2006/relationships/hyperlink" Target="https://www.programiz.com/java-programming/examples/vowel-consonant" TargetMode="External"/><Relationship Id="rId5" Type="http://schemas.openxmlformats.org/officeDocument/2006/relationships/hyperlink" Target="https://www.programiz.com/java-programming/examples/even-odd" TargetMode="External"/><Relationship Id="rId4" Type="http://schemas.openxmlformats.org/officeDocument/2006/relationships/hyperlink" Target="https://www.programiz.com/java-programming/examples/swap-two-numbers" TargetMode="External"/><Relationship Id="rId9" Type="http://schemas.openxmlformats.org/officeDocument/2006/relationships/hyperlink" Target="https://www.programiz.com/java-programming/examples/factorial-recursion" TargetMode="Externa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6.xml"/></Relationships>
</file>

<file path=ppt/slides/_rels/slide29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3.xml"/><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94.xml"/><Relationship Id="rId1" Type="http://schemas.openxmlformats.org/officeDocument/2006/relationships/slideLayout" Target="../slideLayouts/slideLayout16.xml"/><Relationship Id="rId4" Type="http://schemas.openxmlformats.org/officeDocument/2006/relationships/image" Target="../media/image126.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6.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6.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6.xml"/></Relationships>
</file>

<file path=ppt/slides/_rels/slide2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00.xml"/><Relationship Id="rId1" Type="http://schemas.openxmlformats.org/officeDocument/2006/relationships/slideLayout" Target="../slideLayouts/slideLayout16.xml"/></Relationships>
</file>

<file path=ppt/slides/_rels/slide3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1.xml"/><Relationship Id="rId1" Type="http://schemas.openxmlformats.org/officeDocument/2006/relationships/slideLayout" Target="../slideLayouts/slideLayout1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6.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8.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8.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8.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8.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8.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8.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8.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8.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8.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8.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8.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1.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1.xml"/></Relationships>
</file>

<file path=ppt/slides/_rels/slide3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1.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3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2.xml"/><Relationship Id="rId1" Type="http://schemas.openxmlformats.org/officeDocument/2006/relationships/slideLayout" Target="../slideLayouts/slideLayout2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8.xml"/></Relationships>
</file>

<file path=ppt/slides/_rels/slide3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4.xml"/><Relationship Id="rId1" Type="http://schemas.openxmlformats.org/officeDocument/2006/relationships/slideLayout" Target="../slideLayouts/slideLayout19.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1.xml"/></Relationships>
</file>

<file path=ppt/slides/_rels/slide326.xml.rels><?xml version="1.0" encoding="UTF-8" standalone="yes"?>
<Relationships xmlns="http://schemas.openxmlformats.org/package/2006/relationships"><Relationship Id="rId3" Type="http://schemas.openxmlformats.org/officeDocument/2006/relationships/hyperlink" Target="https://www.geeksforgeeks.org/copy-constructor-in-java/" TargetMode="External"/><Relationship Id="rId2" Type="http://schemas.openxmlformats.org/officeDocument/2006/relationships/notesSlide" Target="../notesSlides/notesSlide326.xml"/><Relationship Id="rId1" Type="http://schemas.openxmlformats.org/officeDocument/2006/relationships/slideLayout" Target="../slideLayouts/slideLayout3.xml"/><Relationship Id="rId5" Type="http://schemas.openxmlformats.org/officeDocument/2006/relationships/image" Target="../media/image131.png"/><Relationship Id="rId4" Type="http://schemas.openxmlformats.org/officeDocument/2006/relationships/hyperlink" Target="https://docs.google.com/document/d/1tM6La9VpnZNpBbQ9tcV11IMaogQTkrpxjKrWp1_O1EU/edit?usp=sharing" TargetMode="Externa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8.xml"/></Relationships>
</file>

<file path=ppt/slides/_rels/slide32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3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3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3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3" Type="http://schemas.openxmlformats.org/officeDocument/2006/relationships/hyperlink" Target="https://www.scientecheasy.com/2021/03/java-compiler.html/" TargetMode="External"/><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48.xml"/><Relationship Id="rId1" Type="http://schemas.openxmlformats.org/officeDocument/2006/relationships/slideLayout" Target="../slideLayouts/slideLayout11.xml"/></Relationships>
</file>

<file path=ppt/slides/_rels/slide3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49.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1.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52.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3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53.xml"/><Relationship Id="rId1" Type="http://schemas.openxmlformats.org/officeDocument/2006/relationships/slideLayout" Target="../slideLayouts/slideLayout11.xml"/><Relationship Id="rId4" Type="http://schemas.openxmlformats.org/officeDocument/2006/relationships/image" Target="../media/image145.png"/></Relationships>
</file>

<file path=ppt/slides/_rels/slide3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4.xml"/><Relationship Id="rId1" Type="http://schemas.openxmlformats.org/officeDocument/2006/relationships/slideLayout" Target="../slideLayouts/slideLayout11.xml"/><Relationship Id="rId4" Type="http://schemas.openxmlformats.org/officeDocument/2006/relationships/image" Target="../media/image147.png"/></Relationships>
</file>

<file path=ppt/slides/_rels/slide3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55.xml"/><Relationship Id="rId1" Type="http://schemas.openxmlformats.org/officeDocument/2006/relationships/slideLayout" Target="../slideLayouts/slideLayout11.xml"/></Relationships>
</file>

<file path=ppt/slides/_rels/slide3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8.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1.xml"/></Relationships>
</file>

<file path=ppt/slides/_rels/slide3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3.xml"/><Relationship Id="rId1" Type="http://schemas.openxmlformats.org/officeDocument/2006/relationships/slideLayout" Target="../slideLayouts/slideLayout1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
          <p:cNvSpPr txBox="1">
            <a:spLocks noGrp="1"/>
          </p:cNvSpPr>
          <p:nvPr>
            <p:ph type="ctrTitle"/>
          </p:nvPr>
        </p:nvSpPr>
        <p:spPr>
          <a:xfrm>
            <a:off x="188825" y="1126150"/>
            <a:ext cx="8197800" cy="4491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1400"/>
              <a:buFont typeface="Libre Baskerville"/>
              <a:buNone/>
            </a:pPr>
            <a:r>
              <a:rPr lang="en-US" b="1"/>
              <a:t>  Fundamentals of Object Oriented Programming</a:t>
            </a:r>
            <a:br>
              <a:rPr lang="en-US" b="1"/>
            </a:br>
            <a:br>
              <a:rPr lang="en-US" b="1"/>
            </a:br>
            <a:endParaRPr b="1"/>
          </a:p>
        </p:txBody>
      </p:sp>
      <p:sp>
        <p:nvSpPr>
          <p:cNvPr id="442" name="Google Shape;442;p1"/>
          <p:cNvSpPr txBox="1">
            <a:spLocks noGrp="1"/>
          </p:cNvSpPr>
          <p:nvPr>
            <p:ph type="subTitle" idx="1"/>
          </p:nvPr>
        </p:nvSpPr>
        <p:spPr>
          <a:xfrm>
            <a:off x="3621200" y="4846022"/>
            <a:ext cx="68580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600"/>
              </a:spcBef>
              <a:spcAft>
                <a:spcPts val="0"/>
              </a:spcAft>
              <a:buClr>
                <a:schemeClr val="accent1"/>
              </a:buClr>
              <a:buSzPts val="1680"/>
              <a:buFont typeface="Noto Sans Symbols"/>
              <a:buNone/>
            </a:pPr>
            <a:r>
              <a:rPr lang="en-US"/>
              <a:t>Dr. Ayesha Hakim</a:t>
            </a:r>
            <a:endParaRPr sz="1800" b="1" i="0" u="none" strike="noStrike" cap="none">
              <a:solidFill>
                <a:schemeClr val="dk2"/>
              </a:solidFill>
              <a:latin typeface="Libre Baskerville"/>
              <a:ea typeface="Libre Baskerville"/>
              <a:cs typeface="Libre Baskerville"/>
              <a:sym typeface="Libre Baskerville"/>
            </a:endParaRPr>
          </a:p>
        </p:txBody>
      </p:sp>
      <p:sp>
        <p:nvSpPr>
          <p:cNvPr id="443" name="Google Shape;443;p1"/>
          <p:cNvSpPr txBox="1">
            <a:spLocks noGrp="1"/>
          </p:cNvSpPr>
          <p:nvPr>
            <p:ph type="sldNum" idx="12"/>
          </p:nvPr>
        </p:nvSpPr>
        <p:spPr>
          <a:xfrm>
            <a:off x="8472458" y="6217622"/>
            <a:ext cx="548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000" b="0">
                <a:solidFill>
                  <a:schemeClr val="dk2"/>
                </a:solidFill>
                <a:latin typeface="Arial"/>
                <a:ea typeface="Arial"/>
                <a:cs typeface="Arial"/>
                <a:sym typeface="Arial"/>
              </a:rPr>
              <a:t>1</a:t>
            </a:fld>
            <a:endParaRPr sz="1000" b="0">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9"/>
          <p:cNvSpPr txBox="1">
            <a:spLocks noGrp="1"/>
          </p:cNvSpPr>
          <p:nvPr>
            <p:ph type="title"/>
          </p:nvPr>
        </p:nvSpPr>
        <p:spPr>
          <a:xfrm>
            <a:off x="457200" y="214290"/>
            <a:ext cx="8258204" cy="85725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0" i="0" u="none" strike="noStrike" cap="small">
                <a:solidFill>
                  <a:schemeClr val="dk2"/>
                </a:solidFill>
                <a:latin typeface="Libre Baskerville"/>
                <a:ea typeface="Libre Baskerville"/>
                <a:cs typeface="Libre Baskerville"/>
                <a:sym typeface="Libre Baskerville"/>
              </a:rPr>
              <a:t>Object-oriented programming </a:t>
            </a:r>
            <a:br>
              <a:rPr lang="en-US" sz="2700" b="0" i="0" u="none" strike="noStrike" cap="small">
                <a:solidFill>
                  <a:schemeClr val="dk2"/>
                </a:solidFill>
                <a:latin typeface="Libre Baskerville"/>
                <a:ea typeface="Libre Baskerville"/>
                <a:cs typeface="Libre Baskerville"/>
                <a:sym typeface="Libre Baskerville"/>
              </a:rPr>
            </a:br>
            <a:endParaRPr sz="2700" b="0" i="0" u="none" strike="noStrike" cap="small">
              <a:solidFill>
                <a:schemeClr val="dk2"/>
              </a:solidFill>
              <a:latin typeface="Libre Baskerville"/>
              <a:ea typeface="Libre Baskerville"/>
              <a:cs typeface="Libre Baskerville"/>
              <a:sym typeface="Libre Baskerville"/>
            </a:endParaRPr>
          </a:p>
        </p:txBody>
      </p:sp>
      <p:sp>
        <p:nvSpPr>
          <p:cNvPr id="509" name="Google Shape;509;p9"/>
          <p:cNvSpPr txBox="1">
            <a:spLocks noGrp="1"/>
          </p:cNvSpPr>
          <p:nvPr>
            <p:ph type="body" idx="1"/>
          </p:nvPr>
        </p:nvSpPr>
        <p:spPr>
          <a:xfrm>
            <a:off x="457200" y="1142984"/>
            <a:ext cx="8186766" cy="1571636"/>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Works on objects which is considered smallest unit of the object oriented languages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Focuses more on data rather than Procedures</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pic>
        <p:nvPicPr>
          <p:cNvPr id="510" name="Google Shape;510;p9"/>
          <p:cNvPicPr preferRelativeResize="0"/>
          <p:nvPr/>
        </p:nvPicPr>
        <p:blipFill rotWithShape="1">
          <a:blip r:embed="rId3">
            <a:alphaModFix/>
          </a:blip>
          <a:srcRect/>
          <a:stretch/>
        </p:blipFill>
        <p:spPr>
          <a:xfrm>
            <a:off x="2857488" y="3071810"/>
            <a:ext cx="4143404" cy="3714776"/>
          </a:xfrm>
          <a:prstGeom prst="rect">
            <a:avLst/>
          </a:prstGeom>
          <a:noFill/>
          <a:ln>
            <a:noFill/>
          </a:ln>
        </p:spPr>
      </p:pic>
      <p:sp>
        <p:nvSpPr>
          <p:cNvPr id="511" name="Google Shape;511;p9"/>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g2753ea8bc2c_0_0"/>
          <p:cNvSpPr txBox="1">
            <a:spLocks noGrp="1"/>
          </p:cNvSpPr>
          <p:nvPr>
            <p:ph type="title"/>
          </p:nvPr>
        </p:nvSpPr>
        <p:spPr>
          <a:xfrm>
            <a:off x="311700" y="1280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3600" b="1"/>
              <a:t>Array of Objects</a:t>
            </a:r>
            <a:endParaRPr sz="3600" b="1"/>
          </a:p>
        </p:txBody>
      </p:sp>
      <p:sp>
        <p:nvSpPr>
          <p:cNvPr id="1181" name="Google Shape;1181;g2753ea8bc2c_0_0"/>
          <p:cNvSpPr txBox="1">
            <a:spLocks noGrp="1"/>
          </p:cNvSpPr>
          <p:nvPr>
            <p:ph type="body" idx="1"/>
          </p:nvPr>
        </p:nvSpPr>
        <p:spPr>
          <a:xfrm>
            <a:off x="311700" y="891575"/>
            <a:ext cx="8520600" cy="52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3A3A3A"/>
                </a:solidFill>
                <a:highlight>
                  <a:srgbClr val="FFFFFF"/>
                </a:highlight>
              </a:rPr>
              <a:t>If you want to store a single object in your program, then you can do so with the help of a variable of type object. But when you are </a:t>
            </a:r>
            <a:r>
              <a:rPr lang="en-US" sz="2200" b="1">
                <a:solidFill>
                  <a:srgbClr val="3A3A3A"/>
                </a:solidFill>
                <a:highlight>
                  <a:srgbClr val="FFFFFF"/>
                </a:highlight>
              </a:rPr>
              <a:t>dealing with numerous objects</a:t>
            </a:r>
            <a:r>
              <a:rPr lang="en-US" sz="2200">
                <a:solidFill>
                  <a:srgbClr val="3A3A3A"/>
                </a:solidFill>
                <a:highlight>
                  <a:srgbClr val="FFFFFF"/>
                </a:highlight>
              </a:rPr>
              <a:t>, then it is advisable to use an array of objects.</a:t>
            </a:r>
            <a:endParaRPr sz="2200">
              <a:solidFill>
                <a:srgbClr val="3A3A3A"/>
              </a:solidFill>
              <a:highlight>
                <a:srgbClr val="FFFFFF"/>
              </a:highlight>
            </a:endParaRPr>
          </a:p>
          <a:p>
            <a:pPr marL="0" lvl="0" indent="0" algn="l" rtl="0">
              <a:spcBef>
                <a:spcPts val="1200"/>
              </a:spcBef>
              <a:spcAft>
                <a:spcPts val="0"/>
              </a:spcAft>
              <a:buClr>
                <a:schemeClr val="dk1"/>
              </a:buClr>
              <a:buSzPts val="1100"/>
              <a:buFont typeface="Arial"/>
              <a:buNone/>
            </a:pPr>
            <a:r>
              <a:rPr lang="en-US" sz="2200">
                <a:solidFill>
                  <a:srgbClr val="3A3A3A"/>
                </a:solidFill>
                <a:highlight>
                  <a:srgbClr val="FFFFFF"/>
                </a:highlight>
              </a:rPr>
              <a:t>An array of objects is created using the ‘Object’ class.</a:t>
            </a:r>
            <a:endParaRPr sz="2200">
              <a:solidFill>
                <a:srgbClr val="3A3A3A"/>
              </a:solidFill>
              <a:highlight>
                <a:srgbClr val="FFFFFF"/>
              </a:highlight>
            </a:endParaRPr>
          </a:p>
          <a:p>
            <a:pPr marL="0" lvl="0" indent="0" algn="l" rtl="0">
              <a:spcBef>
                <a:spcPts val="1700"/>
              </a:spcBef>
              <a:spcAft>
                <a:spcPts val="0"/>
              </a:spcAft>
              <a:buClr>
                <a:schemeClr val="dk1"/>
              </a:buClr>
              <a:buSzPts val="1100"/>
              <a:buFont typeface="Arial"/>
              <a:buNone/>
            </a:pPr>
            <a:r>
              <a:rPr lang="en-US" sz="2200" b="1">
                <a:solidFill>
                  <a:srgbClr val="3A3A3A"/>
                </a:solidFill>
                <a:highlight>
                  <a:srgbClr val="FFFFFF"/>
                </a:highlight>
              </a:rPr>
              <a:t>The following statement creates an Array of Objects.</a:t>
            </a:r>
            <a:endParaRPr sz="2200" b="1">
              <a:solidFill>
                <a:srgbClr val="3A3A3A"/>
              </a:solidFill>
              <a:highlight>
                <a:srgbClr val="FFFFFF"/>
              </a:highlight>
            </a:endParaRPr>
          </a:p>
          <a:p>
            <a:pPr marL="190500" marR="190500" lvl="0" indent="0" algn="l" rtl="0">
              <a:spcBef>
                <a:spcPts val="1700"/>
              </a:spcBef>
              <a:spcAft>
                <a:spcPts val="0"/>
              </a:spcAft>
              <a:buClr>
                <a:schemeClr val="dk1"/>
              </a:buClr>
              <a:buSzPts val="1100"/>
              <a:buFont typeface="Arial"/>
              <a:buNone/>
            </a:pPr>
            <a:r>
              <a:rPr lang="en-US" sz="2200">
                <a:solidFill>
                  <a:srgbClr val="3A3A3A"/>
                </a:solidFill>
              </a:rPr>
              <a:t>Class_name [] objArray;</a:t>
            </a:r>
            <a:endParaRPr sz="2200">
              <a:solidFill>
                <a:srgbClr val="3A3A3A"/>
              </a:solidFill>
            </a:endParaRPr>
          </a:p>
          <a:p>
            <a:pPr marL="0" lvl="0" indent="0" algn="l" rtl="0">
              <a:spcBef>
                <a:spcPts val="1700"/>
              </a:spcBef>
              <a:spcAft>
                <a:spcPts val="0"/>
              </a:spcAft>
              <a:buClr>
                <a:schemeClr val="dk1"/>
              </a:buClr>
              <a:buSzPts val="1100"/>
              <a:buFont typeface="Arial"/>
              <a:buNone/>
            </a:pPr>
            <a:r>
              <a:rPr lang="en-US" sz="2200" b="1">
                <a:solidFill>
                  <a:srgbClr val="3A3A3A"/>
                </a:solidFill>
                <a:highlight>
                  <a:srgbClr val="FFFFFF"/>
                </a:highlight>
              </a:rPr>
              <a:t>Alternatively, you can also declare an Array of Objects as shown below:</a:t>
            </a:r>
            <a:endParaRPr sz="2200" b="1">
              <a:solidFill>
                <a:srgbClr val="3A3A3A"/>
              </a:solidFill>
              <a:highlight>
                <a:srgbClr val="FFFFFF"/>
              </a:highlight>
            </a:endParaRPr>
          </a:p>
          <a:p>
            <a:pPr marL="190500" marR="190500" lvl="0" indent="0" algn="l" rtl="0">
              <a:spcBef>
                <a:spcPts val="1700"/>
              </a:spcBef>
              <a:spcAft>
                <a:spcPts val="0"/>
              </a:spcAft>
              <a:buNone/>
            </a:pPr>
            <a:r>
              <a:rPr lang="en-US" sz="2200">
                <a:solidFill>
                  <a:srgbClr val="3A3A3A"/>
                </a:solidFill>
              </a:rPr>
              <a:t>Class_name objArray[];</a:t>
            </a:r>
            <a:endParaRPr sz="2200"/>
          </a:p>
          <a:p>
            <a:pPr marL="0" lvl="0" indent="0" algn="l" rtl="0">
              <a:spcBef>
                <a:spcPts val="1700"/>
              </a:spcBef>
              <a:spcAft>
                <a:spcPts val="0"/>
              </a:spcAft>
              <a:buNone/>
            </a:pPr>
            <a:endParaRPr sz="2200"/>
          </a:p>
          <a:p>
            <a:pPr marL="0" lvl="0" indent="0" algn="l" rtl="0">
              <a:spcBef>
                <a:spcPts val="1200"/>
              </a:spcBef>
              <a:spcAft>
                <a:spcPts val="0"/>
              </a:spcAft>
              <a:buNone/>
            </a:pPr>
            <a:endParaRPr sz="2200"/>
          </a:p>
          <a:p>
            <a:pPr marL="0" lvl="0" indent="0" algn="l" rtl="0">
              <a:spcBef>
                <a:spcPts val="1200"/>
              </a:spcBef>
              <a:spcAft>
                <a:spcPts val="1200"/>
              </a:spcAft>
              <a:buNone/>
            </a:pPr>
            <a:endParaRPr sz="2200"/>
          </a:p>
        </p:txBody>
      </p:sp>
      <p:sp>
        <p:nvSpPr>
          <p:cNvPr id="1182" name="Google Shape;1182;g2753ea8bc2c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g277370dab1d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101</a:t>
            </a:fld>
            <a:endParaRPr/>
          </a:p>
        </p:txBody>
      </p:sp>
      <p:pic>
        <p:nvPicPr>
          <p:cNvPr id="1189" name="Google Shape;1189;g277370dab1d_0_0"/>
          <p:cNvPicPr preferRelativeResize="0"/>
          <p:nvPr/>
        </p:nvPicPr>
        <p:blipFill>
          <a:blip r:embed="rId3">
            <a:alphaModFix/>
          </a:blip>
          <a:stretch>
            <a:fillRect/>
          </a:stretch>
        </p:blipFill>
        <p:spPr>
          <a:xfrm>
            <a:off x="411975" y="91738"/>
            <a:ext cx="8320050" cy="667452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g27625662d88_6_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102</a:t>
            </a:fld>
            <a:endParaRPr/>
          </a:p>
        </p:txBody>
      </p:sp>
      <p:pic>
        <p:nvPicPr>
          <p:cNvPr id="1196" name="Google Shape;1196;g27625662d88_6_6"/>
          <p:cNvPicPr preferRelativeResize="0"/>
          <p:nvPr/>
        </p:nvPicPr>
        <p:blipFill rotWithShape="1">
          <a:blip r:embed="rId3">
            <a:alphaModFix/>
          </a:blip>
          <a:srcRect l="21695" t="27720" r="27037" b="24673"/>
          <a:stretch/>
        </p:blipFill>
        <p:spPr>
          <a:xfrm>
            <a:off x="249500" y="883375"/>
            <a:ext cx="8771650" cy="458161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g27625662d88_0_226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103</a:t>
            </a:fld>
            <a:endParaRPr/>
          </a:p>
        </p:txBody>
      </p:sp>
      <p:pic>
        <p:nvPicPr>
          <p:cNvPr id="1203" name="Google Shape;1203;g27625662d88_0_2268"/>
          <p:cNvPicPr preferRelativeResize="0"/>
          <p:nvPr/>
        </p:nvPicPr>
        <p:blipFill>
          <a:blip r:embed="rId3">
            <a:alphaModFix/>
          </a:blip>
          <a:stretch>
            <a:fillRect/>
          </a:stretch>
        </p:blipFill>
        <p:spPr>
          <a:xfrm>
            <a:off x="137625" y="597450"/>
            <a:ext cx="8868751" cy="527440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g27625662d88_0_2256"/>
          <p:cNvSpPr txBox="1">
            <a:spLocks noGrp="1"/>
          </p:cNvSpPr>
          <p:nvPr>
            <p:ph type="title"/>
          </p:nvPr>
        </p:nvSpPr>
        <p:spPr>
          <a:xfrm>
            <a:off x="230775" y="182042"/>
            <a:ext cx="8520600" cy="7635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990"/>
              <a:buFont typeface="Arial"/>
              <a:buNone/>
            </a:pPr>
            <a:r>
              <a:rPr lang="en-US" sz="2320" b="1">
                <a:solidFill>
                  <a:srgbClr val="3A3A3A"/>
                </a:solidFill>
                <a:highlight>
                  <a:srgbClr val="FFFFFF"/>
                </a:highlight>
              </a:rPr>
              <a:t>Initialize Array Of Objects</a:t>
            </a:r>
            <a:endParaRPr sz="2320" b="1">
              <a:solidFill>
                <a:srgbClr val="3A3A3A"/>
              </a:solidFill>
              <a:highlight>
                <a:srgbClr val="FFFFFF"/>
              </a:highlight>
            </a:endParaRPr>
          </a:p>
          <a:p>
            <a:pPr marL="0" lvl="0" indent="0" algn="l" rtl="0">
              <a:lnSpc>
                <a:spcPct val="115000"/>
              </a:lnSpc>
              <a:spcBef>
                <a:spcPts val="1500"/>
              </a:spcBef>
              <a:spcAft>
                <a:spcPts val="0"/>
              </a:spcAft>
              <a:buClr>
                <a:schemeClr val="dk1"/>
              </a:buClr>
              <a:buSzPts val="990"/>
              <a:buFont typeface="Arial"/>
              <a:buNone/>
            </a:pPr>
            <a:endParaRPr sz="1690"/>
          </a:p>
          <a:p>
            <a:pPr marL="0" lvl="0" indent="0" algn="l" rtl="0">
              <a:spcBef>
                <a:spcPts val="0"/>
              </a:spcBef>
              <a:spcAft>
                <a:spcPts val="0"/>
              </a:spcAft>
              <a:buSzPts val="990"/>
              <a:buNone/>
            </a:pPr>
            <a:endParaRPr sz="3220"/>
          </a:p>
        </p:txBody>
      </p:sp>
      <p:sp>
        <p:nvSpPr>
          <p:cNvPr id="1210" name="Google Shape;1210;g27625662d88_0_2256"/>
          <p:cNvSpPr txBox="1">
            <a:spLocks noGrp="1"/>
          </p:cNvSpPr>
          <p:nvPr>
            <p:ph type="body" idx="1"/>
          </p:nvPr>
        </p:nvSpPr>
        <p:spPr>
          <a:xfrm>
            <a:off x="230775" y="701300"/>
            <a:ext cx="8790300" cy="53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3A3A3A"/>
                </a:solidFill>
                <a:highlight>
                  <a:srgbClr val="FFFFFF"/>
                </a:highlight>
              </a:rPr>
              <a:t>Once the array of objects is instantiated, you have to initialize it with values. </a:t>
            </a:r>
            <a:endParaRPr sz="2000" dirty="0">
              <a:solidFill>
                <a:srgbClr val="3A3A3A"/>
              </a:solidFill>
              <a:highlight>
                <a:srgbClr val="FFFFFF"/>
              </a:highlight>
            </a:endParaRPr>
          </a:p>
          <a:p>
            <a:pPr marL="0" lvl="0" indent="0" algn="l" rtl="0">
              <a:spcBef>
                <a:spcPts val="1700"/>
              </a:spcBef>
              <a:spcAft>
                <a:spcPts val="0"/>
              </a:spcAft>
              <a:buNone/>
            </a:pPr>
            <a:r>
              <a:rPr lang="en-US" sz="2000" dirty="0">
                <a:solidFill>
                  <a:srgbClr val="3A3A3A"/>
                </a:solidFill>
                <a:highlight>
                  <a:srgbClr val="FFFFFF"/>
                </a:highlight>
              </a:rPr>
              <a:t>Each element of array i.e. an object needs to be initialized. </a:t>
            </a:r>
            <a:endParaRPr sz="2000" dirty="0">
              <a:solidFill>
                <a:srgbClr val="3A3A3A"/>
              </a:solidFill>
              <a:highlight>
                <a:srgbClr val="FFFFFF"/>
              </a:highlight>
            </a:endParaRPr>
          </a:p>
          <a:p>
            <a:pPr marL="457200" lvl="0" indent="-355600" algn="l" rtl="0">
              <a:spcBef>
                <a:spcPts val="1700"/>
              </a:spcBef>
              <a:spcAft>
                <a:spcPts val="0"/>
              </a:spcAft>
              <a:buClr>
                <a:srgbClr val="3A3A3A"/>
              </a:buClr>
              <a:buSzPts val="2000"/>
              <a:buAutoNum type="arabicPeriod"/>
            </a:pPr>
            <a:r>
              <a:rPr lang="en-US" sz="2000" dirty="0">
                <a:solidFill>
                  <a:srgbClr val="3A3A3A"/>
                </a:solidFill>
                <a:highlight>
                  <a:srgbClr val="FFFFFF"/>
                </a:highlight>
              </a:rPr>
              <a:t>One way to initialize the array of objects is by </a:t>
            </a:r>
            <a:r>
              <a:rPr lang="en-US" sz="2000" b="1" dirty="0">
                <a:solidFill>
                  <a:srgbClr val="3A3A3A"/>
                </a:solidFill>
                <a:highlight>
                  <a:srgbClr val="FFFFFF"/>
                </a:highlight>
              </a:rPr>
              <a:t>using the constructors</a:t>
            </a:r>
            <a:r>
              <a:rPr lang="en-US" sz="2000" dirty="0">
                <a:solidFill>
                  <a:srgbClr val="3A3A3A"/>
                </a:solidFill>
                <a:highlight>
                  <a:srgbClr val="FFFFFF"/>
                </a:highlight>
              </a:rPr>
              <a:t>. When you create actual objects, you can assign initial values to each of the objects by passing values to the constructor. </a:t>
            </a:r>
            <a:endParaRPr sz="2000" dirty="0">
              <a:solidFill>
                <a:srgbClr val="3A3A3A"/>
              </a:solidFill>
              <a:highlight>
                <a:srgbClr val="FFFFFF"/>
              </a:highlight>
            </a:endParaRPr>
          </a:p>
          <a:p>
            <a:pPr marL="457200" lvl="0" indent="-355600" algn="l" rtl="0">
              <a:spcBef>
                <a:spcPts val="0"/>
              </a:spcBef>
              <a:spcAft>
                <a:spcPts val="0"/>
              </a:spcAft>
              <a:buClr>
                <a:srgbClr val="3A3A3A"/>
              </a:buClr>
              <a:buSzPts val="2000"/>
              <a:buAutoNum type="arabicPeriod"/>
            </a:pPr>
            <a:r>
              <a:rPr lang="en-US" sz="2000" dirty="0">
                <a:solidFill>
                  <a:srgbClr val="3A3A3A"/>
                </a:solidFill>
                <a:highlight>
                  <a:srgbClr val="FFFFFF"/>
                </a:highlight>
              </a:rPr>
              <a:t>You can also have a </a:t>
            </a:r>
            <a:r>
              <a:rPr lang="en-US" sz="2000" b="1" dirty="0">
                <a:solidFill>
                  <a:srgbClr val="3A3A3A"/>
                </a:solidFill>
                <a:highlight>
                  <a:srgbClr val="FFFFFF"/>
                </a:highlight>
              </a:rPr>
              <a:t>separate member method</a:t>
            </a:r>
            <a:r>
              <a:rPr lang="en-US" sz="2000" dirty="0">
                <a:solidFill>
                  <a:srgbClr val="3A3A3A"/>
                </a:solidFill>
                <a:highlight>
                  <a:srgbClr val="FFFFFF"/>
                </a:highlight>
              </a:rPr>
              <a:t> in a class that will assign data to the objects.</a:t>
            </a:r>
            <a:endParaRPr sz="2000" dirty="0">
              <a:solidFill>
                <a:srgbClr val="3A3A3A"/>
              </a:solidFill>
              <a:highlight>
                <a:srgbClr val="FFFFFF"/>
              </a:highlight>
            </a:endParaRPr>
          </a:p>
          <a:p>
            <a:pPr marL="0" lvl="0" indent="0" algn="l" rtl="0">
              <a:spcBef>
                <a:spcPts val="1200"/>
              </a:spcBef>
              <a:spcAft>
                <a:spcPts val="0"/>
              </a:spcAft>
              <a:buNone/>
            </a:pPr>
            <a:endParaRPr dirty="0">
              <a:solidFill>
                <a:srgbClr val="3A3A3A"/>
              </a:solidFill>
              <a:highlight>
                <a:srgbClr val="FFFFFF"/>
              </a:highlight>
            </a:endParaRPr>
          </a:p>
          <a:p>
            <a:pPr marL="0" lvl="0" indent="0" algn="l" rtl="0">
              <a:spcBef>
                <a:spcPts val="1200"/>
              </a:spcBef>
              <a:spcAft>
                <a:spcPts val="0"/>
              </a:spcAft>
              <a:buClr>
                <a:schemeClr val="dk1"/>
              </a:buClr>
              <a:buSzPts val="1100"/>
              <a:buFont typeface="Arial"/>
              <a:buNone/>
            </a:pPr>
            <a:r>
              <a:rPr lang="en-US" sz="2100" b="1" dirty="0"/>
              <a:t>Code: </a:t>
            </a:r>
            <a:r>
              <a:rPr lang="en-US" sz="2100" u="sng" dirty="0">
                <a:solidFill>
                  <a:schemeClr val="accent5"/>
                </a:solidFill>
                <a:hlinkClick r:id="rId3">
                  <a:extLst>
                    <a:ext uri="{A12FA001-AC4F-418D-AE19-62706E023703}">
                      <ahyp:hlinkClr xmlns:ahyp="http://schemas.microsoft.com/office/drawing/2018/hyperlinkcolor" val="tx"/>
                    </a:ext>
                  </a:extLst>
                </a:hlinkClick>
              </a:rPr>
              <a:t>https://www.geeksforgeeks.org/how-to-create-array-of-objects-in-java/</a:t>
            </a:r>
            <a:endParaRPr sz="2100" dirty="0"/>
          </a:p>
          <a:p>
            <a:pPr marL="0" lvl="0" indent="0" algn="l" rtl="0">
              <a:spcBef>
                <a:spcPts val="1200"/>
              </a:spcBef>
              <a:spcAft>
                <a:spcPts val="0"/>
              </a:spcAft>
              <a:buClr>
                <a:schemeClr val="dk1"/>
              </a:buClr>
              <a:buSzPts val="1100"/>
              <a:buFont typeface="Arial"/>
              <a:buNone/>
            </a:pPr>
            <a:r>
              <a:rPr lang="en-US" sz="2100" u="sng" dirty="0">
                <a:solidFill>
                  <a:schemeClr val="accent5"/>
                </a:solidFill>
                <a:hlinkClick r:id="rId4">
                  <a:extLst>
                    <a:ext uri="{A12FA001-AC4F-418D-AE19-62706E023703}">
                      <ahyp:hlinkClr xmlns:ahyp="http://schemas.microsoft.com/office/drawing/2018/hyperlinkcolor" val="tx"/>
                    </a:ext>
                  </a:extLst>
                </a:hlinkClick>
              </a:rPr>
              <a:t>https://www.javatpoint.com/how-to-create-array-of-objects-in-java</a:t>
            </a:r>
            <a:r>
              <a:rPr lang="en-US" sz="2100" dirty="0"/>
              <a:t> (code for </a:t>
            </a:r>
            <a:r>
              <a:rPr lang="en-US" sz="2100" dirty="0" err="1"/>
              <a:t>ProductList</a:t>
            </a:r>
            <a:r>
              <a:rPr lang="en-US" sz="2100" dirty="0"/>
              <a:t> example)</a:t>
            </a:r>
            <a:endParaRPr sz="2100" dirty="0"/>
          </a:p>
          <a:p>
            <a:pPr marL="0" lvl="0" indent="0" algn="l" rtl="0">
              <a:spcBef>
                <a:spcPts val="1200"/>
              </a:spcBef>
              <a:spcAft>
                <a:spcPts val="1200"/>
              </a:spcAft>
              <a:buClr>
                <a:schemeClr val="dk1"/>
              </a:buClr>
              <a:buSzPts val="1100"/>
              <a:buFont typeface="Arial"/>
              <a:buNone/>
            </a:pPr>
            <a:r>
              <a:rPr lang="en-US" sz="2100" u="sng" dirty="0">
                <a:solidFill>
                  <a:schemeClr val="accent5"/>
                </a:solidFill>
                <a:hlinkClick r:id="rId5">
                  <a:extLst>
                    <a:ext uri="{A12FA001-AC4F-418D-AE19-62706E023703}">
                      <ahyp:hlinkClr xmlns:ahyp="http://schemas.microsoft.com/office/drawing/2018/hyperlinkcolor" val="tx"/>
                    </a:ext>
                  </a:extLst>
                </a:hlinkClick>
              </a:rPr>
              <a:t>https://www.softwaretestinghelp.com/array-of-objects-in-java/</a:t>
            </a:r>
            <a:endParaRPr sz="2400" dirty="0"/>
          </a:p>
        </p:txBody>
      </p:sp>
      <p:sp>
        <p:nvSpPr>
          <p:cNvPr id="1211" name="Google Shape;1211;g27625662d88_0_225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g27625662d88_0_227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b="1">
                <a:highlight>
                  <a:srgbClr val="FFFFFF"/>
                </a:highlight>
              </a:rPr>
              <a:t>Activity: Program For An Array Of Objects In Java</a:t>
            </a:r>
            <a:endParaRPr/>
          </a:p>
        </p:txBody>
      </p:sp>
      <p:sp>
        <p:nvSpPr>
          <p:cNvPr id="1218" name="Google Shape;1218;g27625662d88_0_227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100" dirty="0">
                <a:solidFill>
                  <a:srgbClr val="3A3A3A"/>
                </a:solidFill>
                <a:highlight>
                  <a:srgbClr val="FFFFFF"/>
                </a:highlight>
              </a:rPr>
              <a:t>WAJP to have an Employee class that has employee Id (</a:t>
            </a:r>
            <a:r>
              <a:rPr lang="en-US" sz="2100" dirty="0" err="1">
                <a:solidFill>
                  <a:srgbClr val="3A3A3A"/>
                </a:solidFill>
                <a:highlight>
                  <a:srgbClr val="FFFFFF"/>
                </a:highlight>
              </a:rPr>
              <a:t>empId</a:t>
            </a:r>
            <a:r>
              <a:rPr lang="en-US" sz="2100" dirty="0">
                <a:solidFill>
                  <a:srgbClr val="3A3A3A"/>
                </a:solidFill>
                <a:highlight>
                  <a:srgbClr val="FFFFFF"/>
                </a:highlight>
              </a:rPr>
              <a:t>) and employee name (name) as fields and ‘</a:t>
            </a:r>
            <a:r>
              <a:rPr lang="en-US" sz="2100" dirty="0" err="1">
                <a:solidFill>
                  <a:srgbClr val="3A3A3A"/>
                </a:solidFill>
                <a:highlight>
                  <a:srgbClr val="FFFFFF"/>
                </a:highlight>
              </a:rPr>
              <a:t>setData</a:t>
            </a:r>
            <a:r>
              <a:rPr lang="en-US" sz="2100" dirty="0">
                <a:solidFill>
                  <a:srgbClr val="3A3A3A"/>
                </a:solidFill>
                <a:highlight>
                  <a:srgbClr val="FFFFFF"/>
                </a:highlight>
              </a:rPr>
              <a:t>’ &amp; ‘</a:t>
            </a:r>
            <a:r>
              <a:rPr lang="en-US" sz="2100" dirty="0" err="1">
                <a:solidFill>
                  <a:srgbClr val="3A3A3A"/>
                </a:solidFill>
                <a:highlight>
                  <a:srgbClr val="FFFFFF"/>
                </a:highlight>
              </a:rPr>
              <a:t>showData</a:t>
            </a:r>
            <a:r>
              <a:rPr lang="en-US" sz="2100" dirty="0">
                <a:solidFill>
                  <a:srgbClr val="3A3A3A"/>
                </a:solidFill>
                <a:highlight>
                  <a:srgbClr val="FFFFFF"/>
                </a:highlight>
              </a:rPr>
              <a:t>’ as methods that assign data to employee objects and display the contents of employee objects respectively.</a:t>
            </a:r>
            <a:endParaRPr sz="2100" dirty="0">
              <a:solidFill>
                <a:srgbClr val="3A3A3A"/>
              </a:solidFill>
              <a:highlight>
                <a:srgbClr val="FFFFFF"/>
              </a:highlight>
            </a:endParaRPr>
          </a:p>
          <a:p>
            <a:pPr marL="0" lvl="0" indent="0" algn="just" rtl="0">
              <a:spcBef>
                <a:spcPts val="1700"/>
              </a:spcBef>
              <a:spcAft>
                <a:spcPts val="0"/>
              </a:spcAft>
              <a:buNone/>
            </a:pPr>
            <a:r>
              <a:rPr lang="en-US" sz="2100" dirty="0">
                <a:solidFill>
                  <a:srgbClr val="3A3A3A"/>
                </a:solidFill>
                <a:highlight>
                  <a:srgbClr val="FFFFFF"/>
                </a:highlight>
              </a:rPr>
              <a:t>In the main method of the program, define an array of Employee objects. Note that this will be an array of references and not actual objects. Then using the default constructor, create actual objects for the Employee class. Next, assign data to the objects using the </a:t>
            </a:r>
            <a:r>
              <a:rPr lang="en-US" sz="2100" dirty="0" err="1">
                <a:solidFill>
                  <a:srgbClr val="3A3A3A"/>
                </a:solidFill>
                <a:highlight>
                  <a:srgbClr val="FFFFFF"/>
                </a:highlight>
              </a:rPr>
              <a:t>setData</a:t>
            </a:r>
            <a:r>
              <a:rPr lang="en-US" sz="2100" dirty="0">
                <a:solidFill>
                  <a:srgbClr val="3A3A3A"/>
                </a:solidFill>
                <a:highlight>
                  <a:srgbClr val="FFFFFF"/>
                </a:highlight>
              </a:rPr>
              <a:t> method. Lastly, objects invoke the </a:t>
            </a:r>
            <a:r>
              <a:rPr lang="en-US" sz="2100" dirty="0" err="1">
                <a:solidFill>
                  <a:srgbClr val="3A3A3A"/>
                </a:solidFill>
                <a:highlight>
                  <a:srgbClr val="FFFFFF"/>
                </a:highlight>
              </a:rPr>
              <a:t>showData</a:t>
            </a:r>
            <a:r>
              <a:rPr lang="en-US" sz="2100" dirty="0">
                <a:solidFill>
                  <a:srgbClr val="3A3A3A"/>
                </a:solidFill>
                <a:highlight>
                  <a:srgbClr val="FFFFFF"/>
                </a:highlight>
              </a:rPr>
              <a:t> method to display the contents of the Employee class objects.</a:t>
            </a:r>
            <a:endParaRPr sz="1200" dirty="0">
              <a:solidFill>
                <a:srgbClr val="3A3A3A"/>
              </a:solidFill>
              <a:highlight>
                <a:srgbClr val="FFFFFF"/>
              </a:highlight>
            </a:endParaRPr>
          </a:p>
          <a:p>
            <a:pPr marL="0" lvl="0" indent="0" algn="just" rtl="0">
              <a:spcBef>
                <a:spcPts val="1700"/>
              </a:spcBef>
              <a:spcAft>
                <a:spcPts val="0"/>
              </a:spcAft>
              <a:buNone/>
            </a:pPr>
            <a:endParaRPr sz="1100" dirty="0">
              <a:solidFill>
                <a:schemeClr val="dk1"/>
              </a:solidFill>
            </a:endParaRPr>
          </a:p>
          <a:p>
            <a:pPr marL="0" lvl="0" indent="0" algn="just" rtl="0">
              <a:spcBef>
                <a:spcPts val="0"/>
              </a:spcBef>
              <a:spcAft>
                <a:spcPts val="0"/>
              </a:spcAft>
              <a:buClr>
                <a:schemeClr val="dk1"/>
              </a:buClr>
              <a:buSzPts val="1100"/>
              <a:buFont typeface="Arial"/>
              <a:buNone/>
            </a:pPr>
            <a:endParaRPr sz="2100" dirty="0">
              <a:solidFill>
                <a:srgbClr val="3A3A3A"/>
              </a:solidFill>
              <a:highlight>
                <a:srgbClr val="FFFFFF"/>
              </a:highlight>
            </a:endParaRPr>
          </a:p>
          <a:p>
            <a:pPr marL="0" lvl="0" indent="0" algn="just" rtl="0">
              <a:spcBef>
                <a:spcPts val="1700"/>
              </a:spcBef>
              <a:spcAft>
                <a:spcPts val="1200"/>
              </a:spcAft>
              <a:buNone/>
            </a:pPr>
            <a:endParaRPr sz="2700" dirty="0"/>
          </a:p>
        </p:txBody>
      </p:sp>
      <p:sp>
        <p:nvSpPr>
          <p:cNvPr id="1219" name="Google Shape;1219;g27625662d88_0_227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g27625662d88_0_23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lnSpc>
                <a:spcPct val="130000"/>
              </a:lnSpc>
              <a:spcBef>
                <a:spcPts val="0"/>
              </a:spcBef>
              <a:spcAft>
                <a:spcPts val="1500"/>
              </a:spcAft>
              <a:buClr>
                <a:schemeClr val="dk1"/>
              </a:buClr>
              <a:buSzPts val="990"/>
              <a:buFont typeface="Arial"/>
              <a:buNone/>
            </a:pPr>
            <a:r>
              <a:rPr lang="en-US" sz="2320" b="1">
                <a:solidFill>
                  <a:srgbClr val="3A3A3A"/>
                </a:solidFill>
                <a:highlight>
                  <a:srgbClr val="FFFFFF"/>
                </a:highlight>
              </a:rPr>
              <a:t>Initialize Array Of Objects - 2 ways</a:t>
            </a:r>
            <a:endParaRPr/>
          </a:p>
        </p:txBody>
      </p:sp>
      <p:sp>
        <p:nvSpPr>
          <p:cNvPr id="1226" name="Google Shape;1226;g27625662d88_0_2321"/>
          <p:cNvSpPr txBox="1">
            <a:spLocks noGrp="1"/>
          </p:cNvSpPr>
          <p:nvPr>
            <p:ph type="body" idx="1"/>
          </p:nvPr>
        </p:nvSpPr>
        <p:spPr>
          <a:xfrm>
            <a:off x="311700" y="1227299"/>
            <a:ext cx="8520600" cy="48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300" b="1">
                <a:solidFill>
                  <a:srgbClr val="3A3A3A"/>
                </a:solidFill>
                <a:highlight>
                  <a:srgbClr val="FFFFFF"/>
                </a:highlight>
              </a:rPr>
              <a:t>Code 1: T</a:t>
            </a:r>
            <a:r>
              <a:rPr lang="en-US" sz="2300">
                <a:solidFill>
                  <a:srgbClr val="3A3A3A"/>
                </a:solidFill>
                <a:highlight>
                  <a:srgbClr val="FFFFFF"/>
                </a:highlight>
              </a:rPr>
              <a:t>he following program shows the initialization of array objects using the constructor.</a:t>
            </a:r>
            <a:endParaRPr sz="2300">
              <a:solidFill>
                <a:srgbClr val="3A3A3A"/>
              </a:solidFill>
              <a:highlight>
                <a:srgbClr val="FFFFFF"/>
              </a:highlight>
            </a:endParaRPr>
          </a:p>
          <a:p>
            <a:pPr marL="0" lvl="0" indent="0" algn="l" rtl="0">
              <a:spcBef>
                <a:spcPts val="1700"/>
              </a:spcBef>
              <a:spcAft>
                <a:spcPts val="0"/>
              </a:spcAft>
              <a:buClr>
                <a:schemeClr val="dk1"/>
              </a:buClr>
              <a:buSzPts val="1100"/>
              <a:buFont typeface="Arial"/>
              <a:buNone/>
            </a:pPr>
            <a:r>
              <a:rPr lang="en-US" sz="2300">
                <a:solidFill>
                  <a:srgbClr val="3A3A3A"/>
                </a:solidFill>
                <a:highlight>
                  <a:srgbClr val="FFFFFF"/>
                </a:highlight>
              </a:rPr>
              <a:t>Here we have used the class Employee. The class has a constructor that takes in two parameters i.e. employee name and employee Id. In the main function, after an array of employees is created, we create individual objects of the class employee. Then we pass initial values to each of the objects using the constructor.</a:t>
            </a:r>
            <a:endParaRPr sz="2900"/>
          </a:p>
          <a:p>
            <a:pPr marL="0" lvl="0" indent="0" algn="l" rtl="0">
              <a:spcBef>
                <a:spcPts val="1700"/>
              </a:spcBef>
              <a:spcAft>
                <a:spcPts val="0"/>
              </a:spcAft>
              <a:buClr>
                <a:schemeClr val="dk1"/>
              </a:buClr>
              <a:buSzPts val="1100"/>
              <a:buFont typeface="Arial"/>
              <a:buNone/>
            </a:pPr>
            <a:r>
              <a:rPr lang="en-US" sz="2300" b="1">
                <a:solidFill>
                  <a:srgbClr val="3A3A3A"/>
                </a:solidFill>
                <a:highlight>
                  <a:srgbClr val="FFFFFF"/>
                </a:highlight>
              </a:rPr>
              <a:t>Code 2: </a:t>
            </a:r>
            <a:r>
              <a:rPr lang="en-US" sz="2300">
                <a:solidFill>
                  <a:srgbClr val="3A3A3A"/>
                </a:solidFill>
                <a:highlight>
                  <a:srgbClr val="FFFFFF"/>
                </a:highlight>
              </a:rPr>
              <a:t>This program shows a member function of the Employee class that is used to assign the initial values to the Employee objects.</a:t>
            </a:r>
            <a:endParaRPr sz="2300">
              <a:solidFill>
                <a:srgbClr val="3A3A3A"/>
              </a:solidFill>
              <a:highlight>
                <a:srgbClr val="FFFFFF"/>
              </a:highlight>
            </a:endParaRPr>
          </a:p>
          <a:p>
            <a:pPr marL="0" lvl="0" indent="0" algn="l" rtl="0">
              <a:spcBef>
                <a:spcPts val="1700"/>
              </a:spcBef>
              <a:spcAft>
                <a:spcPts val="0"/>
              </a:spcAft>
              <a:buClr>
                <a:schemeClr val="dk1"/>
              </a:buClr>
              <a:buSzPts val="1100"/>
              <a:buFont typeface="Arial"/>
              <a:buNone/>
            </a:pPr>
            <a:endParaRPr sz="2200">
              <a:solidFill>
                <a:schemeClr val="dk1"/>
              </a:solidFill>
            </a:endParaRPr>
          </a:p>
          <a:p>
            <a:pPr marL="0" lvl="0" indent="0" algn="l" rtl="0">
              <a:spcBef>
                <a:spcPts val="0"/>
              </a:spcBef>
              <a:spcAft>
                <a:spcPts val="1200"/>
              </a:spcAft>
              <a:buNone/>
            </a:pPr>
            <a:endParaRPr sz="2900"/>
          </a:p>
        </p:txBody>
      </p:sp>
      <p:sp>
        <p:nvSpPr>
          <p:cNvPr id="1227" name="Google Shape;1227;g27625662d88_0_23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g27625662d88_0_230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107</a:t>
            </a:fld>
            <a:endParaRPr/>
          </a:p>
        </p:txBody>
      </p:sp>
      <p:pic>
        <p:nvPicPr>
          <p:cNvPr id="1234" name="Google Shape;1234;g27625662d88_0_2307"/>
          <p:cNvPicPr preferRelativeResize="0"/>
          <p:nvPr/>
        </p:nvPicPr>
        <p:blipFill rotWithShape="1">
          <a:blip r:embed="rId3">
            <a:alphaModFix/>
          </a:blip>
          <a:srcRect l="6361" t="17099" r="35965" b="12877"/>
          <a:stretch/>
        </p:blipFill>
        <p:spPr>
          <a:xfrm>
            <a:off x="168225" y="646500"/>
            <a:ext cx="8807549" cy="6015425"/>
          </a:xfrm>
          <a:prstGeom prst="rect">
            <a:avLst/>
          </a:prstGeom>
          <a:noFill/>
          <a:ln>
            <a:noFill/>
          </a:ln>
        </p:spPr>
      </p:pic>
      <p:sp>
        <p:nvSpPr>
          <p:cNvPr id="1235" name="Google Shape;1235;g27625662d88_0_2307"/>
          <p:cNvSpPr txBox="1"/>
          <p:nvPr/>
        </p:nvSpPr>
        <p:spPr>
          <a:xfrm>
            <a:off x="714800" y="0"/>
            <a:ext cx="6669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CODE 1</a:t>
            </a:r>
            <a:endParaRPr sz="3000" b="1"/>
          </a:p>
          <a:p>
            <a:pPr marL="0" lvl="0" indent="0" algn="l" rtl="0">
              <a:spcBef>
                <a:spcPts val="0"/>
              </a:spcBef>
              <a:spcAft>
                <a:spcPts val="0"/>
              </a:spcAft>
              <a:buNone/>
            </a:pPr>
            <a:endParaRPr sz="3000" b="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27625662d88_0_23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108</a:t>
            </a:fld>
            <a:endParaRPr/>
          </a:p>
        </p:txBody>
      </p:sp>
      <p:pic>
        <p:nvPicPr>
          <p:cNvPr id="1242" name="Google Shape;1242;g27625662d88_0_2314"/>
          <p:cNvPicPr preferRelativeResize="0"/>
          <p:nvPr/>
        </p:nvPicPr>
        <p:blipFill>
          <a:blip r:embed="rId3">
            <a:alphaModFix/>
          </a:blip>
          <a:stretch>
            <a:fillRect/>
          </a:stretch>
        </p:blipFill>
        <p:spPr>
          <a:xfrm>
            <a:off x="253550" y="1811275"/>
            <a:ext cx="8406750" cy="2774225"/>
          </a:xfrm>
          <a:prstGeom prst="rect">
            <a:avLst/>
          </a:prstGeom>
          <a:noFill/>
          <a:ln>
            <a:noFill/>
          </a:ln>
        </p:spPr>
      </p:pic>
      <p:sp>
        <p:nvSpPr>
          <p:cNvPr id="1243" name="Google Shape;1243;g27625662d88_0_2314"/>
          <p:cNvSpPr txBox="1"/>
          <p:nvPr/>
        </p:nvSpPr>
        <p:spPr>
          <a:xfrm>
            <a:off x="795700" y="903600"/>
            <a:ext cx="6669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500" b="1"/>
              <a:t>OUTPUT</a:t>
            </a:r>
            <a:endParaRPr sz="3500" b="1"/>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27625662d88_0_229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109</a:t>
            </a:fld>
            <a:endParaRPr/>
          </a:p>
        </p:txBody>
      </p:sp>
      <p:pic>
        <p:nvPicPr>
          <p:cNvPr id="1250" name="Google Shape;1250;g27625662d88_0_2290"/>
          <p:cNvPicPr preferRelativeResize="0"/>
          <p:nvPr/>
        </p:nvPicPr>
        <p:blipFill rotWithShape="1">
          <a:blip r:embed="rId3">
            <a:alphaModFix/>
          </a:blip>
          <a:srcRect l="4762" t="10637" r="38937" b="9617"/>
          <a:stretch/>
        </p:blipFill>
        <p:spPr>
          <a:xfrm>
            <a:off x="556325" y="343338"/>
            <a:ext cx="8031350" cy="6398976"/>
          </a:xfrm>
          <a:prstGeom prst="rect">
            <a:avLst/>
          </a:prstGeom>
          <a:noFill/>
          <a:ln>
            <a:noFill/>
          </a:ln>
        </p:spPr>
      </p:pic>
      <p:sp>
        <p:nvSpPr>
          <p:cNvPr id="1251" name="Google Shape;1251;g27625662d88_0_2290"/>
          <p:cNvSpPr txBox="1"/>
          <p:nvPr/>
        </p:nvSpPr>
        <p:spPr>
          <a:xfrm>
            <a:off x="714800" y="0"/>
            <a:ext cx="6669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CODE 2</a:t>
            </a:r>
            <a:endParaRPr sz="30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0"/>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Example</a:t>
            </a:r>
            <a:endParaRPr sz="3000" b="0" i="0" u="none" strike="noStrike" cap="small">
              <a:solidFill>
                <a:schemeClr val="dk2"/>
              </a:solidFill>
              <a:latin typeface="Libre Baskerville"/>
              <a:ea typeface="Libre Baskerville"/>
              <a:cs typeface="Libre Baskerville"/>
              <a:sym typeface="Libre Baskerville"/>
            </a:endParaRPr>
          </a:p>
        </p:txBody>
      </p:sp>
      <p:sp>
        <p:nvSpPr>
          <p:cNvPr id="517" name="Google Shape;517;p10"/>
          <p:cNvSpPr txBox="1">
            <a:spLocks noGrp="1"/>
          </p:cNvSpPr>
          <p:nvPr>
            <p:ph type="body" idx="1"/>
          </p:nvPr>
        </p:nvSpPr>
        <p:spPr>
          <a:xfrm>
            <a:off x="457200" y="1600200"/>
            <a:ext cx="8258204" cy="4873752"/>
          </a:xfrm>
          <a:prstGeom prst="rect">
            <a:avLst/>
          </a:prstGeom>
          <a:noFill/>
          <a:ln>
            <a:noFill/>
          </a:ln>
        </p:spPr>
        <p:txBody>
          <a:bodyPr spcFirstLastPara="1" wrap="square" lIns="91425" tIns="45700" rIns="91425" bIns="45700" anchor="t" anchorCtr="0">
            <a:noAutofit/>
          </a:bodyPr>
          <a:lstStyle/>
          <a:p>
            <a:pPr marL="274320" marR="0" lvl="0" indent="-274320" algn="l" rtl="0">
              <a:lnSpc>
                <a:spcPct val="80000"/>
              </a:lnSpc>
              <a:spcBef>
                <a:spcPts val="0"/>
              </a:spcBef>
              <a:spcAft>
                <a:spcPts val="0"/>
              </a:spcAft>
              <a:buClr>
                <a:schemeClr val="accent1"/>
              </a:buClr>
              <a:buSzPts val="1428"/>
              <a:buFont typeface="Noto Sans Symbols"/>
              <a:buChar char="•"/>
            </a:pPr>
            <a:r>
              <a:rPr lang="en-US" sz="2040" b="1" i="0" u="none" strike="noStrike" cap="none">
                <a:solidFill>
                  <a:schemeClr val="dk1"/>
                </a:solidFill>
                <a:latin typeface="Libre Baskerville"/>
                <a:ea typeface="Libre Baskerville"/>
                <a:cs typeface="Libre Baskerville"/>
                <a:sym typeface="Libre Baskerville"/>
              </a:rPr>
              <a:t>Unstructured Programming:</a:t>
            </a:r>
            <a:endParaRPr sz="2040" b="1" i="0" u="none" strike="noStrike" cap="none">
              <a:solidFill>
                <a:schemeClr val="dk1"/>
              </a:solidFill>
              <a:latin typeface="Libre Baskerville"/>
              <a:ea typeface="Libre Baskerville"/>
              <a:cs typeface="Libre Baskerville"/>
              <a:sym typeface="Libre Baskerville"/>
            </a:endParaRPr>
          </a:p>
          <a:p>
            <a:pPr marL="274320" marR="0" lvl="0" indent="-183642" algn="l" rtl="0">
              <a:lnSpc>
                <a:spcPct val="80000"/>
              </a:lnSpc>
              <a:spcBef>
                <a:spcPts val="600"/>
              </a:spcBef>
              <a:spcAft>
                <a:spcPts val="0"/>
              </a:spcAft>
              <a:buClr>
                <a:schemeClr val="accent1"/>
              </a:buClr>
              <a:buSzPts val="1428"/>
              <a:buFont typeface="Noto Sans Symbols"/>
              <a:buNone/>
            </a:pPr>
            <a:endParaRPr sz="204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680"/>
              <a:buFont typeface="Noto Sans Symbols"/>
              <a:buNone/>
            </a:pPr>
            <a:r>
              <a:rPr lang="en-US" sz="2040" b="0" i="0" u="none" strike="noStrike" cap="none">
                <a:solidFill>
                  <a:schemeClr val="dk1"/>
                </a:solidFill>
                <a:latin typeface="Libre Baskerville"/>
                <a:ea typeface="Libre Baskerville"/>
                <a:cs typeface="Libre Baskerville"/>
                <a:sym typeface="Libre Baskerville"/>
              </a:rPr>
              <a:t>    #include</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#include</a:t>
            </a:r>
            <a:br>
              <a:rPr lang="en-US" sz="2040" b="0" i="0" u="none" strike="noStrike" cap="none">
                <a:solidFill>
                  <a:schemeClr val="dk1"/>
                </a:solidFill>
                <a:latin typeface="Libre Baskerville"/>
                <a:ea typeface="Libre Baskerville"/>
                <a:cs typeface="Libre Baskerville"/>
                <a:sym typeface="Libre Baskerville"/>
              </a:rPr>
            </a:b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void main()</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int a,b,c;</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clrscr();</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cout &lt;&lt; "Enter the first number";</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cin &gt;&gt; a;</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cout &lt;&lt; "Enter the second number";</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cin &gt;&gt; b;</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c=a+b;</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cout &lt;&lt; "The sum is:" &lt;&lt; c;</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getch();</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a:t>
            </a:r>
            <a:br>
              <a:rPr lang="en-US" sz="2040" b="0" i="0" u="none" strike="noStrike" cap="none">
                <a:solidFill>
                  <a:schemeClr val="dk1"/>
                </a:solidFill>
                <a:latin typeface="Libre Baskerville"/>
                <a:ea typeface="Libre Baskerville"/>
                <a:cs typeface="Libre Baskerville"/>
                <a:sym typeface="Libre Baskerville"/>
              </a:rPr>
            </a:br>
            <a:endParaRPr sz="2040" b="0" i="0" u="none" strike="noStrike" cap="none">
              <a:solidFill>
                <a:schemeClr val="dk1"/>
              </a:solidFill>
              <a:latin typeface="Libre Baskerville"/>
              <a:ea typeface="Libre Baskerville"/>
              <a:cs typeface="Libre Baskerville"/>
              <a:sym typeface="Libre Baskerville"/>
            </a:endParaRPr>
          </a:p>
        </p:txBody>
      </p:sp>
      <p:sp>
        <p:nvSpPr>
          <p:cNvPr id="518" name="Google Shape;518;p10"/>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g27625662d88_0_228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110</a:t>
            </a:fld>
            <a:endParaRPr/>
          </a:p>
        </p:txBody>
      </p:sp>
      <p:pic>
        <p:nvPicPr>
          <p:cNvPr id="1258" name="Google Shape;1258;g27625662d88_0_2283"/>
          <p:cNvPicPr preferRelativeResize="0"/>
          <p:nvPr/>
        </p:nvPicPr>
        <p:blipFill>
          <a:blip r:embed="rId3">
            <a:alphaModFix/>
          </a:blip>
          <a:stretch>
            <a:fillRect/>
          </a:stretch>
        </p:blipFill>
        <p:spPr>
          <a:xfrm>
            <a:off x="848313" y="2843025"/>
            <a:ext cx="7447375" cy="2753975"/>
          </a:xfrm>
          <a:prstGeom prst="rect">
            <a:avLst/>
          </a:prstGeom>
          <a:noFill/>
          <a:ln>
            <a:noFill/>
          </a:ln>
        </p:spPr>
      </p:pic>
      <p:sp>
        <p:nvSpPr>
          <p:cNvPr id="1259" name="Google Shape;1259;g27625662d88_0_2283"/>
          <p:cNvSpPr txBox="1"/>
          <p:nvPr/>
        </p:nvSpPr>
        <p:spPr>
          <a:xfrm>
            <a:off x="937325" y="1186825"/>
            <a:ext cx="6669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500" b="1"/>
              <a:t>OUTPUT</a:t>
            </a:r>
            <a:endParaRPr sz="3500" b="1"/>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g27755aa626e_0_6"/>
          <p:cNvSpPr txBox="1">
            <a:spLocks noGrp="1"/>
          </p:cNvSpPr>
          <p:nvPr>
            <p:ph type="title"/>
          </p:nvPr>
        </p:nvSpPr>
        <p:spPr>
          <a:xfrm>
            <a:off x="155850" y="128075"/>
            <a:ext cx="8832300" cy="763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b="1"/>
              <a:t>Tutorial Activity : Array of Objects, Jagged Arrays, ‘final’ keyword</a:t>
            </a:r>
            <a:endParaRPr b="1"/>
          </a:p>
        </p:txBody>
      </p:sp>
      <p:sp>
        <p:nvSpPr>
          <p:cNvPr id="1266" name="Google Shape;1266;g27755aa626e_0_6"/>
          <p:cNvSpPr txBox="1">
            <a:spLocks noGrp="1"/>
          </p:cNvSpPr>
          <p:nvPr>
            <p:ph type="body" idx="1"/>
          </p:nvPr>
        </p:nvSpPr>
        <p:spPr>
          <a:xfrm>
            <a:off x="249500" y="1091975"/>
            <a:ext cx="8832300" cy="4999800"/>
          </a:xfrm>
          <a:prstGeom prst="rect">
            <a:avLst/>
          </a:prstGeom>
        </p:spPr>
        <p:txBody>
          <a:bodyPr spcFirstLastPara="1" wrap="square" lIns="91425" tIns="91425" rIns="91425" bIns="91425" anchor="t" anchorCtr="0">
            <a:noAutofit/>
          </a:bodyPr>
          <a:lstStyle/>
          <a:p>
            <a:pPr marL="457200" lvl="0" indent="-323850" algn="l" rtl="0">
              <a:lnSpc>
                <a:spcPct val="140000"/>
              </a:lnSpc>
              <a:spcBef>
                <a:spcPts val="0"/>
              </a:spcBef>
              <a:spcAft>
                <a:spcPts val="0"/>
              </a:spcAft>
              <a:buClr>
                <a:schemeClr val="dk1"/>
              </a:buClr>
              <a:buSzPts val="1500"/>
              <a:buAutoNum type="arabicPeriod"/>
            </a:pPr>
            <a:r>
              <a:rPr lang="en-US" sz="1500">
                <a:solidFill>
                  <a:schemeClr val="dk1"/>
                </a:solidFill>
              </a:rPr>
              <a:t>WAJP to create a Rectangle class to implement the basic properties of a Rectangle. Declare an array of five Rectangle objects, to store data namely length and width (datatype double). Take values from user and print areas of all 5 rectangles. </a:t>
            </a:r>
            <a:endParaRPr sz="1500">
              <a:solidFill>
                <a:schemeClr val="dk1"/>
              </a:solidFill>
            </a:endParaRPr>
          </a:p>
          <a:p>
            <a:pPr marL="457200" lvl="0" indent="-323850" algn="l" rtl="0">
              <a:lnSpc>
                <a:spcPct val="140000"/>
              </a:lnSpc>
              <a:spcBef>
                <a:spcPts val="0"/>
              </a:spcBef>
              <a:spcAft>
                <a:spcPts val="0"/>
              </a:spcAft>
              <a:buClr>
                <a:schemeClr val="dk1"/>
              </a:buClr>
              <a:buSzPts val="1500"/>
              <a:buAutoNum type="arabicPeriod"/>
            </a:pPr>
            <a:r>
              <a:rPr lang="en-US" sz="1500">
                <a:solidFill>
                  <a:schemeClr val="dk1"/>
                </a:solidFill>
                <a:highlight>
                  <a:srgbClr val="FAFBFC"/>
                </a:highlight>
              </a:rPr>
              <a:t>WAJP to create the Groceries class,  declare an array of Groceries objects to pass the product name, price and expiry date (dd/mm/yyyy format) as attributes for 10 products. Display the data as output. To set the data to the Groceries object use the following two approaches:</a:t>
            </a:r>
            <a:endParaRPr sz="1500">
              <a:solidFill>
                <a:schemeClr val="dk1"/>
              </a:solidFill>
              <a:highlight>
                <a:srgbClr val="FAFBFC"/>
              </a:highlight>
            </a:endParaRPr>
          </a:p>
          <a:p>
            <a:pPr marL="457200" lvl="0" indent="-323850" algn="l" rtl="0">
              <a:lnSpc>
                <a:spcPct val="140000"/>
              </a:lnSpc>
              <a:spcBef>
                <a:spcPts val="0"/>
              </a:spcBef>
              <a:spcAft>
                <a:spcPts val="0"/>
              </a:spcAft>
              <a:buClr>
                <a:schemeClr val="dk1"/>
              </a:buClr>
              <a:buSzPts val="1500"/>
              <a:buAutoNum type="alphaLcPeriod"/>
            </a:pPr>
            <a:r>
              <a:rPr lang="en-US" sz="1500">
                <a:solidFill>
                  <a:schemeClr val="dk1"/>
                </a:solidFill>
                <a:highlight>
                  <a:srgbClr val="FAFBFC"/>
                </a:highlight>
              </a:rPr>
              <a:t>Have a separate member method in the Groceries class </a:t>
            </a:r>
            <a:endParaRPr sz="1500">
              <a:solidFill>
                <a:schemeClr val="dk1"/>
              </a:solidFill>
              <a:highlight>
                <a:srgbClr val="FAFBFC"/>
              </a:highlight>
            </a:endParaRPr>
          </a:p>
          <a:p>
            <a:pPr marL="457200" lvl="0" indent="-323850" algn="l" rtl="0">
              <a:lnSpc>
                <a:spcPct val="140000"/>
              </a:lnSpc>
              <a:spcBef>
                <a:spcPts val="0"/>
              </a:spcBef>
              <a:spcAft>
                <a:spcPts val="0"/>
              </a:spcAft>
              <a:buClr>
                <a:schemeClr val="dk1"/>
              </a:buClr>
              <a:buSzPts val="1500"/>
              <a:buAutoNum type="alphaLcPeriod"/>
            </a:pPr>
            <a:r>
              <a:rPr lang="en-US" sz="1500">
                <a:solidFill>
                  <a:schemeClr val="dk1"/>
                </a:solidFill>
                <a:highlight>
                  <a:srgbClr val="FAFBFC"/>
                </a:highlight>
              </a:rPr>
              <a:t>Use a constructor</a:t>
            </a:r>
            <a:endParaRPr sz="1500">
              <a:solidFill>
                <a:schemeClr val="dk1"/>
              </a:solidFill>
              <a:highlight>
                <a:srgbClr val="FAFBFC"/>
              </a:highlight>
            </a:endParaRPr>
          </a:p>
          <a:p>
            <a:pPr marL="0" lvl="0" indent="0" algn="l" rtl="0">
              <a:lnSpc>
                <a:spcPct val="140000"/>
              </a:lnSpc>
              <a:spcBef>
                <a:spcPts val="800"/>
              </a:spcBef>
              <a:spcAft>
                <a:spcPts val="0"/>
              </a:spcAft>
              <a:buNone/>
            </a:pPr>
            <a:r>
              <a:rPr lang="en-US" sz="1500">
                <a:solidFill>
                  <a:schemeClr val="dk1"/>
                </a:solidFill>
                <a:highlight>
                  <a:srgbClr val="FAFBFC"/>
                </a:highlight>
              </a:rPr>
              <a:t>3.      Create a Jagged array to get the following output:</a:t>
            </a:r>
            <a:endParaRPr sz="1500">
              <a:solidFill>
                <a:schemeClr val="dk1"/>
              </a:solidFill>
              <a:highlight>
                <a:srgbClr val="FAFBFC"/>
              </a:highlight>
            </a:endParaRPr>
          </a:p>
          <a:p>
            <a:pPr marL="0" lvl="0" indent="0" algn="l" rtl="0">
              <a:lnSpc>
                <a:spcPct val="140000"/>
              </a:lnSpc>
              <a:spcBef>
                <a:spcPts val="800"/>
              </a:spcBef>
              <a:spcAft>
                <a:spcPts val="0"/>
              </a:spcAft>
              <a:buNone/>
            </a:pPr>
            <a:endParaRPr sz="1500">
              <a:solidFill>
                <a:schemeClr val="dk1"/>
              </a:solidFill>
              <a:highlight>
                <a:srgbClr val="FAFBFC"/>
              </a:highlight>
            </a:endParaRPr>
          </a:p>
          <a:p>
            <a:pPr marL="0" lvl="0" indent="0" algn="l" rtl="0">
              <a:lnSpc>
                <a:spcPct val="140000"/>
              </a:lnSpc>
              <a:spcBef>
                <a:spcPts val="800"/>
              </a:spcBef>
              <a:spcAft>
                <a:spcPts val="0"/>
              </a:spcAft>
              <a:buClr>
                <a:schemeClr val="dk1"/>
              </a:buClr>
              <a:buSzPts val="1100"/>
              <a:buFont typeface="Arial"/>
              <a:buNone/>
            </a:pPr>
            <a:endParaRPr sz="1500">
              <a:solidFill>
                <a:schemeClr val="dk1"/>
              </a:solidFill>
            </a:endParaRPr>
          </a:p>
          <a:p>
            <a:pPr marL="0" lvl="0" indent="0" algn="l" rtl="0">
              <a:spcBef>
                <a:spcPts val="800"/>
              </a:spcBef>
              <a:spcAft>
                <a:spcPts val="0"/>
              </a:spcAft>
              <a:buNone/>
            </a:pPr>
            <a:endParaRPr sz="1500">
              <a:solidFill>
                <a:schemeClr val="dk1"/>
              </a:solidFill>
            </a:endParaRPr>
          </a:p>
          <a:p>
            <a:pPr marL="0" lvl="0" indent="0" algn="l" rtl="0">
              <a:spcBef>
                <a:spcPts val="1200"/>
              </a:spcBef>
              <a:spcAft>
                <a:spcPts val="0"/>
              </a:spcAft>
              <a:buNone/>
            </a:pPr>
            <a:endParaRPr sz="1500">
              <a:solidFill>
                <a:schemeClr val="dk1"/>
              </a:solidFill>
            </a:endParaRPr>
          </a:p>
          <a:p>
            <a:pPr marL="0" lvl="0" indent="0" algn="l" rtl="0">
              <a:spcBef>
                <a:spcPts val="1200"/>
              </a:spcBef>
              <a:spcAft>
                <a:spcPts val="0"/>
              </a:spcAft>
              <a:buNone/>
            </a:pPr>
            <a:r>
              <a:rPr lang="en-US" sz="1500">
                <a:solidFill>
                  <a:schemeClr val="dk1"/>
                </a:solidFill>
              </a:rPr>
              <a:t>4.  Implement Final Variable ‘PI’ in Java program to calculate &amp; display the area and volume of a cylinder.</a:t>
            </a:r>
            <a:endParaRPr sz="1500">
              <a:solidFill>
                <a:schemeClr val="dk1"/>
              </a:solidFill>
            </a:endParaRPr>
          </a:p>
          <a:p>
            <a:pPr marL="0" lvl="0" indent="0" algn="l" rtl="0">
              <a:spcBef>
                <a:spcPts val="1200"/>
              </a:spcBef>
              <a:spcAft>
                <a:spcPts val="1200"/>
              </a:spcAft>
              <a:buNone/>
            </a:pPr>
            <a:endParaRPr sz="1500">
              <a:solidFill>
                <a:schemeClr val="dk1"/>
              </a:solidFill>
            </a:endParaRPr>
          </a:p>
        </p:txBody>
      </p:sp>
      <p:sp>
        <p:nvSpPr>
          <p:cNvPr id="1267" name="Google Shape;1267;g27755aa626e_0_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111</a:t>
            </a:fld>
            <a:endParaRPr/>
          </a:p>
        </p:txBody>
      </p:sp>
      <p:pic>
        <p:nvPicPr>
          <p:cNvPr id="1268" name="Google Shape;1268;g27755aa626e_0_6"/>
          <p:cNvPicPr preferRelativeResize="0"/>
          <p:nvPr/>
        </p:nvPicPr>
        <p:blipFill>
          <a:blip r:embed="rId3">
            <a:alphaModFix/>
          </a:blip>
          <a:stretch>
            <a:fillRect/>
          </a:stretch>
        </p:blipFill>
        <p:spPr>
          <a:xfrm>
            <a:off x="1156350" y="4335463"/>
            <a:ext cx="5981700" cy="13430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g27755aa626e_0_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Sample Solutions</a:t>
            </a:r>
            <a:endParaRPr b="1"/>
          </a:p>
        </p:txBody>
      </p:sp>
      <p:sp>
        <p:nvSpPr>
          <p:cNvPr id="1275" name="Google Shape;1275;g27755aa626e_0_2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AutoNum type="arabicPeriod"/>
            </a:pPr>
            <a:r>
              <a:rPr lang="en-US" sz="2600"/>
              <a:t>http://www.beginwithjava.com/java/arrays-arraylist/arrays-of-objects.html</a:t>
            </a:r>
            <a:endParaRPr sz="2600"/>
          </a:p>
          <a:p>
            <a:pPr marL="457200" lvl="0" indent="0" algn="l" rtl="0">
              <a:spcBef>
                <a:spcPts val="1200"/>
              </a:spcBef>
              <a:spcAft>
                <a:spcPts val="0"/>
              </a:spcAft>
              <a:buNone/>
            </a:pPr>
            <a:r>
              <a:rPr lang="en-US" sz="2600" u="sng">
                <a:solidFill>
                  <a:schemeClr val="hlink"/>
                </a:solidFill>
                <a:hlinkClick r:id="rId3"/>
              </a:rPr>
              <a:t>https://www.codesdope.com/course/java-array-of-objects/</a:t>
            </a:r>
            <a:endParaRPr sz="2600"/>
          </a:p>
          <a:p>
            <a:pPr marL="457200" lvl="0" indent="-393700" algn="l" rtl="0">
              <a:spcBef>
                <a:spcPts val="1200"/>
              </a:spcBef>
              <a:spcAft>
                <a:spcPts val="0"/>
              </a:spcAft>
              <a:buSzPts val="2600"/>
              <a:buAutoNum type="arabicPeriod"/>
            </a:pPr>
            <a:r>
              <a:rPr lang="en-US" sz="2600" u="sng">
                <a:solidFill>
                  <a:schemeClr val="hlink"/>
                </a:solidFill>
                <a:hlinkClick r:id="rId4"/>
              </a:rPr>
              <a:t>https://www.scaler.com/topics/array-of-objects-in-java/</a:t>
            </a:r>
            <a:endParaRPr sz="2600"/>
          </a:p>
          <a:p>
            <a:pPr marL="457200" lvl="0" indent="-393700" algn="l" rtl="0">
              <a:spcBef>
                <a:spcPts val="0"/>
              </a:spcBef>
              <a:spcAft>
                <a:spcPts val="0"/>
              </a:spcAft>
              <a:buSzPts val="2600"/>
              <a:buAutoNum type="arabicPeriod"/>
            </a:pPr>
            <a:r>
              <a:rPr lang="en-US" sz="2600" u="sng">
                <a:solidFill>
                  <a:schemeClr val="hlink"/>
                </a:solidFill>
                <a:hlinkClick r:id="rId5"/>
              </a:rPr>
              <a:t>https://linuxhint.com/jagged-array-in-java-with-example/</a:t>
            </a:r>
            <a:endParaRPr sz="2600"/>
          </a:p>
          <a:p>
            <a:pPr marL="457200" lvl="0" indent="-393700" algn="l" rtl="0">
              <a:spcBef>
                <a:spcPts val="0"/>
              </a:spcBef>
              <a:spcAft>
                <a:spcPts val="0"/>
              </a:spcAft>
              <a:buSzPts val="2600"/>
              <a:buAutoNum type="arabicPeriod"/>
            </a:pPr>
            <a:r>
              <a:rPr lang="en-US" sz="2600" u="sng">
                <a:solidFill>
                  <a:schemeClr val="hlink"/>
                </a:solidFill>
                <a:hlinkClick r:id="rId6"/>
              </a:rPr>
              <a:t>https://www.shiksha.com/online-courses/articles/final-keyword-in-java/</a:t>
            </a:r>
            <a:endParaRPr sz="2600"/>
          </a:p>
          <a:p>
            <a:pPr marL="457200" lvl="0" indent="0" algn="l" rtl="0">
              <a:spcBef>
                <a:spcPts val="1200"/>
              </a:spcBef>
              <a:spcAft>
                <a:spcPts val="1200"/>
              </a:spcAft>
              <a:buNone/>
            </a:pPr>
            <a:endParaRPr sz="2600"/>
          </a:p>
        </p:txBody>
      </p:sp>
      <p:sp>
        <p:nvSpPr>
          <p:cNvPr id="1276" name="Google Shape;1276;g27755aa626e_0_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g25db4618085_0_53"/>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2-D Arrays (contd.)</a:t>
            </a:r>
            <a:endParaRPr/>
          </a:p>
        </p:txBody>
      </p:sp>
      <p:sp>
        <p:nvSpPr>
          <p:cNvPr id="1282" name="Google Shape;1282;g25db4618085_0_53"/>
          <p:cNvSpPr txBox="1">
            <a:spLocks noGrp="1"/>
          </p:cNvSpPr>
          <p:nvPr>
            <p:ph type="body" idx="1"/>
          </p:nvPr>
        </p:nvSpPr>
        <p:spPr>
          <a:xfrm>
            <a:off x="457200" y="1219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A two-dimensional array can have values that go not only across but also across.</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Sometimes values can be conceptualized in the form of table that is in the form of rows and columns.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Suppose we want to store the marks of different subjects. We can store it in a one-dimensional array.</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g25db4618085_0_58"/>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2-D Arrays (contd.)</a:t>
            </a:r>
            <a:endParaRPr/>
          </a:p>
        </p:txBody>
      </p:sp>
      <p:pic>
        <p:nvPicPr>
          <p:cNvPr id="1288" name="Google Shape;1288;g25db4618085_0_58"/>
          <p:cNvPicPr preferRelativeResize="0">
            <a:picLocks noGrp="1"/>
          </p:cNvPicPr>
          <p:nvPr>
            <p:ph type="body" idx="1"/>
          </p:nvPr>
        </p:nvPicPr>
        <p:blipFill rotWithShape="1">
          <a:blip r:embed="rId3">
            <a:alphaModFix/>
          </a:blip>
          <a:srcRect/>
          <a:stretch/>
        </p:blipFill>
        <p:spPr>
          <a:xfrm>
            <a:off x="730950" y="2057625"/>
            <a:ext cx="7682100" cy="33432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g25db4618085_0_63"/>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 D Arrays (contd.)</a:t>
            </a:r>
            <a:endParaRPr/>
          </a:p>
        </p:txBody>
      </p:sp>
      <p:sp>
        <p:nvSpPr>
          <p:cNvPr id="1294" name="Google Shape;1294;g25db4618085_0_63"/>
          <p:cNvSpPr txBox="1">
            <a:spLocks noGrp="1"/>
          </p:cNvSpPr>
          <p:nvPr>
            <p:ph type="body" idx="1"/>
          </p:nvPr>
        </p:nvSpPr>
        <p:spPr>
          <a:xfrm>
            <a:off x="457200" y="1295400"/>
            <a:ext cx="7924800" cy="2819400"/>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If you want a multidimensional array, the additional index has to be specified using another set of square brackets. </a:t>
            </a:r>
            <a:endParaRPr/>
          </a:p>
          <a:p>
            <a:pPr marL="34290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Following statements create a two-dimensional array, named as marks, which would have 4 rows and 5 columns</a:t>
            </a:r>
            <a:endParaRPr/>
          </a:p>
          <a:p>
            <a:pPr marL="342900" lvl="0" indent="-165100" algn="l" rtl="0">
              <a:spcBef>
                <a:spcPts val="560"/>
              </a:spcBef>
              <a:spcAft>
                <a:spcPts val="0"/>
              </a:spcAft>
              <a:buClr>
                <a:schemeClr val="dk1"/>
              </a:buClr>
              <a:buSzPts val="2800"/>
              <a:buNone/>
            </a:pPr>
            <a:endParaRPr sz="2800" b="0" i="0" u="none">
              <a:solidFill>
                <a:schemeClr val="dk1"/>
              </a:solidFill>
              <a:latin typeface="Calibri"/>
              <a:ea typeface="Calibri"/>
              <a:cs typeface="Calibri"/>
              <a:sym typeface="Calibri"/>
            </a:endParaRPr>
          </a:p>
        </p:txBody>
      </p:sp>
      <p:pic>
        <p:nvPicPr>
          <p:cNvPr id="1295" name="Google Shape;1295;g25db4618085_0_63"/>
          <p:cNvPicPr preferRelativeResize="0">
            <a:picLocks noGrp="1"/>
          </p:cNvPicPr>
          <p:nvPr>
            <p:ph type="body" idx="1"/>
          </p:nvPr>
        </p:nvPicPr>
        <p:blipFill rotWithShape="1">
          <a:blip r:embed="rId3">
            <a:alphaModFix/>
          </a:blip>
          <a:srcRect/>
          <a:stretch/>
        </p:blipFill>
        <p:spPr>
          <a:xfrm>
            <a:off x="1503775" y="4343400"/>
            <a:ext cx="6149700" cy="12333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g25db4618085_0_129"/>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 D Arrays (contd.)</a:t>
            </a:r>
            <a:endParaRPr/>
          </a:p>
        </p:txBody>
      </p:sp>
      <p:sp>
        <p:nvSpPr>
          <p:cNvPr id="1301" name="Google Shape;1301;g25db4618085_0_129"/>
          <p:cNvSpPr txBox="1">
            <a:spLocks noGrp="1"/>
          </p:cNvSpPr>
          <p:nvPr>
            <p:ph type="body" idx="1"/>
          </p:nvPr>
        </p:nvSpPr>
        <p:spPr>
          <a:xfrm>
            <a:off x="457200" y="1189037"/>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statement just allocates a 4 × 5 array and assigns the reference to array variable </a:t>
            </a:r>
            <a:r>
              <a:rPr lang="en-US" sz="2400" b="1" i="0" u="none">
                <a:solidFill>
                  <a:schemeClr val="dk1"/>
                </a:solidFill>
                <a:latin typeface="Calibri"/>
                <a:ea typeface="Calibri"/>
                <a:cs typeface="Calibri"/>
                <a:sym typeface="Calibri"/>
              </a:rPr>
              <a:t>marks</a:t>
            </a:r>
            <a:r>
              <a:rPr lang="en-US" sz="2400" b="0" i="0" u="none">
                <a:solidFill>
                  <a:schemeClr val="dk1"/>
                </a:solidFill>
                <a:latin typeface="Calibri"/>
                <a:ea typeface="Calibri"/>
                <a:cs typeface="Calibri"/>
                <a:sym typeface="Calibri"/>
              </a:rPr>
              <a:t>.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first subscript inside the square bracket signifies the number of rows in the table or matrix and the second subscript stands for the number of columns.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4 × 5 table can store 20 values altogether.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Its values might be stored in contiguous locations in the memory, but logically, the stored values would be treated as if they are stored in a 4 × 5 matrix.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following table shows how the </a:t>
            </a:r>
            <a:r>
              <a:rPr lang="en-US" sz="2400" b="0" i="1" u="none">
                <a:solidFill>
                  <a:schemeClr val="dk1"/>
                </a:solidFill>
                <a:latin typeface="Calibri"/>
                <a:ea typeface="Calibri"/>
                <a:cs typeface="Calibri"/>
                <a:sym typeface="Calibri"/>
              </a:rPr>
              <a:t>marks </a:t>
            </a:r>
            <a:r>
              <a:rPr lang="en-US" sz="2400" b="0" i="0" u="none">
                <a:solidFill>
                  <a:schemeClr val="dk1"/>
                </a:solidFill>
                <a:latin typeface="Calibri"/>
                <a:ea typeface="Calibri"/>
                <a:cs typeface="Calibri"/>
                <a:sym typeface="Calibri"/>
              </a:rPr>
              <a:t>array is conceptually placed in the memory by the above array creation statement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g25db4618085_0_134"/>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 D Arrays (contd.)</a:t>
            </a:r>
            <a:endParaRPr/>
          </a:p>
        </p:txBody>
      </p:sp>
      <p:pic>
        <p:nvPicPr>
          <p:cNvPr id="1307" name="Google Shape;1307;g25db4618085_0_134"/>
          <p:cNvPicPr preferRelativeResize="0">
            <a:picLocks noGrp="1"/>
          </p:cNvPicPr>
          <p:nvPr>
            <p:ph type="body" idx="1"/>
          </p:nvPr>
        </p:nvPicPr>
        <p:blipFill rotWithShape="1">
          <a:blip r:embed="rId3">
            <a:alphaModFix/>
          </a:blip>
          <a:srcRect/>
          <a:stretch/>
        </p:blipFill>
        <p:spPr>
          <a:xfrm>
            <a:off x="1266400" y="1973800"/>
            <a:ext cx="6893100" cy="3765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g25db4618085_0_139"/>
          <p:cNvSpPr txBox="1">
            <a:spLocks noGrp="1"/>
          </p:cNvSpPr>
          <p:nvPr>
            <p:ph type="title"/>
          </p:nvPr>
        </p:nvSpPr>
        <p:spPr>
          <a:xfrm>
            <a:off x="457200" y="620400"/>
            <a:ext cx="8229600" cy="1011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 D Arrays (contd.)</a:t>
            </a:r>
            <a:endParaRPr/>
          </a:p>
        </p:txBody>
      </p:sp>
      <p:sp>
        <p:nvSpPr>
          <p:cNvPr id="1313" name="Google Shape;1313;g25db4618085_0_139"/>
          <p:cNvSpPr txBox="1">
            <a:spLocks noGrp="1"/>
          </p:cNvSpPr>
          <p:nvPr>
            <p:ph type="body" idx="1"/>
          </p:nvPr>
        </p:nvSpPr>
        <p:spPr>
          <a:xfrm>
            <a:off x="457200" y="1510526"/>
            <a:ext cx="8229600" cy="42045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Like a one-dimensional array, two-dimensional array may be initialized with values, at the time its creation. For example,</a:t>
            </a:r>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int marks[2][4] = {2, 3, 6, 0, 9, 3, 3, 2};</a:t>
            </a:r>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This declaration shows that the first two rows of a 2 × 4 matrix have been initialized by the values shown in the list above. It can also be written as,</a:t>
            </a:r>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int marks[ ][ ] = {(2, 3, 6, 0), (9, 3, 3, 2)};</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g2747498efad_1_9"/>
          <p:cNvSpPr txBox="1">
            <a:spLocks noGrp="1"/>
          </p:cNvSpPr>
          <p:nvPr>
            <p:ph type="title"/>
          </p:nvPr>
        </p:nvSpPr>
        <p:spPr>
          <a:xfrm>
            <a:off x="457200" y="-421150"/>
            <a:ext cx="8011500" cy="120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Variable length array: Jagged Arrays </a:t>
            </a:r>
            <a:endParaRPr b="1"/>
          </a:p>
        </p:txBody>
      </p:sp>
      <p:sp>
        <p:nvSpPr>
          <p:cNvPr id="1320" name="Google Shape;1320;g2747498efad_1_9"/>
          <p:cNvSpPr txBox="1">
            <a:spLocks noGrp="1"/>
          </p:cNvSpPr>
          <p:nvPr>
            <p:ph type="body" idx="1"/>
          </p:nvPr>
        </p:nvSpPr>
        <p:spPr>
          <a:xfrm>
            <a:off x="230500" y="873600"/>
            <a:ext cx="8815200" cy="5600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2500">
                <a:solidFill>
                  <a:srgbClr val="273239"/>
                </a:solidFill>
                <a:highlight>
                  <a:srgbClr val="FFFFFF"/>
                </a:highlight>
                <a:latin typeface="Nunito"/>
                <a:ea typeface="Nunito"/>
                <a:cs typeface="Nunito"/>
                <a:sym typeface="Nunito"/>
              </a:rPr>
              <a:t>Java treats multidimensional arrays as </a:t>
            </a:r>
            <a:r>
              <a:rPr lang="en-US" sz="2500" b="1">
                <a:solidFill>
                  <a:srgbClr val="273239"/>
                </a:solidFill>
                <a:highlight>
                  <a:srgbClr val="FFFFFF"/>
                </a:highlight>
                <a:latin typeface="Nunito"/>
                <a:ea typeface="Nunito"/>
                <a:cs typeface="Nunito"/>
                <a:sym typeface="Nunito"/>
              </a:rPr>
              <a:t>“arrays of arrays”.</a:t>
            </a:r>
            <a:endParaRPr sz="2500" b="1">
              <a:solidFill>
                <a:srgbClr val="273239"/>
              </a:solidFill>
              <a:highlight>
                <a:srgbClr val="FFFFFF"/>
              </a:highlight>
              <a:latin typeface="Nunito"/>
              <a:ea typeface="Nunito"/>
              <a:cs typeface="Nunito"/>
              <a:sym typeface="Nunito"/>
            </a:endParaRPr>
          </a:p>
          <a:p>
            <a:pPr marL="0" lvl="0" indent="0" algn="l" rtl="0">
              <a:spcBef>
                <a:spcPts val="600"/>
              </a:spcBef>
              <a:spcAft>
                <a:spcPts val="0"/>
              </a:spcAft>
              <a:buNone/>
            </a:pPr>
            <a:r>
              <a:rPr lang="en-US" sz="2500">
                <a:solidFill>
                  <a:srgbClr val="273239"/>
                </a:solidFill>
                <a:highlight>
                  <a:srgbClr val="FFFFFF"/>
                </a:highlight>
                <a:latin typeface="Nunito"/>
                <a:ea typeface="Nunito"/>
                <a:cs typeface="Nunito"/>
                <a:sym typeface="Nunito"/>
              </a:rPr>
              <a:t>A jagged array is an array of arrays such that member arrays can be of different sizes, i.e., we can create a 2-D array but with a </a:t>
            </a:r>
            <a:r>
              <a:rPr lang="en-US" sz="2500" b="1">
                <a:solidFill>
                  <a:srgbClr val="273239"/>
                </a:solidFill>
                <a:highlight>
                  <a:srgbClr val="FFFFFF"/>
                </a:highlight>
                <a:latin typeface="Nunito"/>
                <a:ea typeface="Nunito"/>
                <a:cs typeface="Nunito"/>
                <a:sym typeface="Nunito"/>
              </a:rPr>
              <a:t>variable number of columns in each row.</a:t>
            </a:r>
            <a:endParaRPr sz="2500" b="1">
              <a:solidFill>
                <a:srgbClr val="273239"/>
              </a:solidFill>
              <a:highlight>
                <a:srgbClr val="FFFFFF"/>
              </a:highlight>
              <a:latin typeface="Nunito"/>
              <a:ea typeface="Nunito"/>
              <a:cs typeface="Nunito"/>
              <a:sym typeface="Nunito"/>
            </a:endParaRPr>
          </a:p>
          <a:p>
            <a:pPr marL="0" lvl="0" indent="0" algn="l" rtl="0">
              <a:spcBef>
                <a:spcPts val="600"/>
              </a:spcBef>
              <a:spcAft>
                <a:spcPts val="0"/>
              </a:spcAft>
              <a:buNone/>
            </a:pPr>
            <a:endParaRPr sz="1300">
              <a:solidFill>
                <a:srgbClr val="273239"/>
              </a:solidFill>
              <a:highlight>
                <a:srgbClr val="FFFFFF"/>
              </a:highlight>
              <a:latin typeface="Nunito"/>
              <a:ea typeface="Nunito"/>
              <a:cs typeface="Nunito"/>
              <a:sym typeface="Nunito"/>
            </a:endParaRPr>
          </a:p>
          <a:p>
            <a:pPr marL="0" lvl="0" indent="0" algn="l" rtl="0">
              <a:spcBef>
                <a:spcPts val="600"/>
              </a:spcBef>
              <a:spcAft>
                <a:spcPts val="0"/>
              </a:spcAft>
              <a:buNone/>
            </a:pPr>
            <a:endParaRPr sz="1300">
              <a:solidFill>
                <a:srgbClr val="273239"/>
              </a:solidFill>
              <a:highlight>
                <a:srgbClr val="FFFFFF"/>
              </a:highlight>
              <a:latin typeface="Nunito"/>
              <a:ea typeface="Nunito"/>
              <a:cs typeface="Nunito"/>
              <a:sym typeface="Nunito"/>
            </a:endParaRPr>
          </a:p>
        </p:txBody>
      </p:sp>
      <p:sp>
        <p:nvSpPr>
          <p:cNvPr id="1321" name="Google Shape;1321;g2747498efad_1_9"/>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119</a:t>
            </a:fld>
            <a:endParaRPr/>
          </a:p>
        </p:txBody>
      </p:sp>
      <p:pic>
        <p:nvPicPr>
          <p:cNvPr id="1322" name="Google Shape;1322;g2747498efad_1_9"/>
          <p:cNvPicPr preferRelativeResize="0"/>
          <p:nvPr/>
        </p:nvPicPr>
        <p:blipFill rotWithShape="1">
          <a:blip r:embed="rId3">
            <a:alphaModFix/>
          </a:blip>
          <a:srcRect l="20750" t="32549" r="32566" b="35985"/>
          <a:stretch/>
        </p:blipFill>
        <p:spPr>
          <a:xfrm>
            <a:off x="98390" y="2766500"/>
            <a:ext cx="8947210" cy="3392350"/>
          </a:xfrm>
          <a:prstGeom prst="rect">
            <a:avLst/>
          </a:prstGeom>
          <a:noFill/>
          <a:ln>
            <a:noFill/>
          </a:ln>
        </p:spPr>
      </p:pic>
      <p:sp>
        <p:nvSpPr>
          <p:cNvPr id="1323" name="Google Shape;1323;g2747498efad_1_9"/>
          <p:cNvSpPr txBox="1"/>
          <p:nvPr/>
        </p:nvSpPr>
        <p:spPr>
          <a:xfrm>
            <a:off x="809200" y="6158850"/>
            <a:ext cx="6318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4"/>
              </a:rPr>
              <a:t>https://www.javatpoint.com/jagged-array-in-java</a:t>
            </a:r>
            <a:endParaRPr/>
          </a:p>
          <a:p>
            <a:pPr marL="0" lvl="0" indent="0" algn="l" rtl="0">
              <a:spcBef>
                <a:spcPts val="0"/>
              </a:spcBef>
              <a:spcAft>
                <a:spcPts val="0"/>
              </a:spcAft>
              <a:buNone/>
            </a:pPr>
            <a:r>
              <a:rPr lang="en-US" u="sng">
                <a:solidFill>
                  <a:schemeClr val="hlink"/>
                </a:solidFill>
                <a:hlinkClick r:id="rId5"/>
              </a:rPr>
              <a:t>https://www.scaler.com/topics/java/jagged-array-in-java/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
          <p:cNvSpPr txBox="1">
            <a:spLocks noGrp="1"/>
          </p:cNvSpPr>
          <p:nvPr>
            <p:ph type="title"/>
          </p:nvPr>
        </p:nvSpPr>
        <p:spPr>
          <a:xfrm>
            <a:off x="457200" y="274646"/>
            <a:ext cx="7467600" cy="7983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Example</a:t>
            </a:r>
            <a:endParaRPr sz="3000" b="0" i="0" u="none" strike="noStrike" cap="small">
              <a:solidFill>
                <a:schemeClr val="dk2"/>
              </a:solidFill>
              <a:latin typeface="Libre Baskerville"/>
              <a:ea typeface="Libre Baskerville"/>
              <a:cs typeface="Libre Baskerville"/>
              <a:sym typeface="Libre Baskerville"/>
            </a:endParaRPr>
          </a:p>
        </p:txBody>
      </p:sp>
      <p:sp>
        <p:nvSpPr>
          <p:cNvPr id="524" name="Google Shape;524;p11"/>
          <p:cNvSpPr txBox="1">
            <a:spLocks noGrp="1"/>
          </p:cNvSpPr>
          <p:nvPr>
            <p:ph type="body" idx="1"/>
          </p:nvPr>
        </p:nvSpPr>
        <p:spPr>
          <a:xfrm>
            <a:off x="457200" y="1314675"/>
            <a:ext cx="8544000" cy="51147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80000"/>
              </a:lnSpc>
              <a:spcBef>
                <a:spcPts val="0"/>
              </a:spcBef>
              <a:spcAft>
                <a:spcPts val="0"/>
              </a:spcAft>
              <a:buClr>
                <a:schemeClr val="accent1"/>
              </a:buClr>
              <a:buSzPts val="1085"/>
              <a:buFont typeface="Noto Sans Symbols"/>
              <a:buChar char="•"/>
            </a:pPr>
            <a:r>
              <a:rPr lang="en-US" sz="1550" b="1" i="0" u="none" strike="noStrike" cap="none">
                <a:solidFill>
                  <a:schemeClr val="dk1"/>
                </a:solidFill>
                <a:latin typeface="Libre Baskerville"/>
                <a:ea typeface="Libre Baskerville"/>
                <a:cs typeface="Libre Baskerville"/>
                <a:sym typeface="Libre Baskerville"/>
              </a:rPr>
              <a:t>Procedural Programming:</a:t>
            </a:r>
            <a:endParaRPr sz="1550" b="1" i="0" u="none" strike="noStrike" cap="none">
              <a:solidFill>
                <a:schemeClr val="dk1"/>
              </a:solidFill>
              <a:latin typeface="Libre Baskerville"/>
              <a:ea typeface="Libre Baskerville"/>
              <a:cs typeface="Libre Baskerville"/>
              <a:sym typeface="Libre Baskerville"/>
            </a:endParaRPr>
          </a:p>
          <a:p>
            <a:pPr marL="274320" marR="0" lvl="0" indent="-247650" algn="l" rtl="0">
              <a:lnSpc>
                <a:spcPct val="80000"/>
              </a:lnSpc>
              <a:spcBef>
                <a:spcPts val="600"/>
              </a:spcBef>
              <a:spcAft>
                <a:spcPts val="0"/>
              </a:spcAft>
              <a:buClr>
                <a:schemeClr val="accent1"/>
              </a:buClr>
              <a:buSzPts val="420"/>
              <a:buFont typeface="Noto Sans Symbols"/>
              <a:buNone/>
            </a:pPr>
            <a:endParaRPr sz="6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680"/>
              <a:buFont typeface="Noto Sans Symbols"/>
              <a:buNone/>
            </a:pPr>
            <a:r>
              <a:rPr lang="en-US" sz="1700" b="0" i="0" u="none" strike="noStrike" cap="none">
                <a:solidFill>
                  <a:schemeClr val="dk1"/>
                </a:solidFill>
                <a:latin typeface="Libre Baskerville"/>
                <a:ea typeface="Libre Baskerville"/>
                <a:cs typeface="Libre Baskerville"/>
                <a:sym typeface="Libre Baskerville"/>
              </a:rPr>
              <a:t>     #include</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#include</a:t>
            </a:r>
            <a:endParaRPr/>
          </a:p>
          <a:p>
            <a:pPr marL="274320" marR="0" lvl="0" indent="-274320" algn="l" rtl="0">
              <a:lnSpc>
                <a:spcPct val="80000"/>
              </a:lnSpc>
              <a:spcBef>
                <a:spcPts val="600"/>
              </a:spcBef>
              <a:spcAft>
                <a:spcPts val="0"/>
              </a:spcAft>
              <a:buClr>
                <a:schemeClr val="accent1"/>
              </a:buClr>
              <a:buSzPts val="1680"/>
              <a:buFont typeface="Noto Sans Symbols"/>
              <a:buNone/>
            </a:pPr>
            <a:r>
              <a:rPr lang="en-US" sz="1700" b="0" i="0" u="none" strike="noStrike" cap="none">
                <a:solidFill>
                  <a:schemeClr val="dk1"/>
                </a:solidFill>
                <a:latin typeface="Libre Baskerville"/>
                <a:ea typeface="Libre Baskerville"/>
                <a:cs typeface="Libre Baskerville"/>
                <a:sym typeface="Libre Baskerville"/>
              </a:rPr>
              <a:t>	int add(int,int); </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void main()</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int a,b,c;</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clrscr();</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cout &lt;&lt; "Enter the first number";</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cin &gt;&gt; a;</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cout &lt;&lt; "Enter the second number";</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cin &gt;&gt; b;</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c=add(a,b);</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cout&lt;&lt;"The sum is:" &lt;&lt; c;</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getch();</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int add(int x,int y)</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int z=x+y;</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return z;</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a:t>
            </a:r>
            <a:br>
              <a:rPr lang="en-US" sz="1700" b="0" i="0" u="none" strike="noStrike" cap="none">
                <a:solidFill>
                  <a:schemeClr val="dk1"/>
                </a:solidFill>
                <a:latin typeface="Libre Baskerville"/>
                <a:ea typeface="Libre Baskerville"/>
                <a:cs typeface="Libre Baskerville"/>
                <a:sym typeface="Libre Baskerville"/>
              </a:rPr>
            </a:br>
            <a:endParaRPr sz="17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680"/>
              <a:buFont typeface="Noto Sans Symbols"/>
              <a:buNone/>
            </a:pPr>
            <a:br>
              <a:rPr lang="en-US" sz="600" b="0" i="0" u="none" strike="noStrike" cap="none">
                <a:solidFill>
                  <a:schemeClr val="dk1"/>
                </a:solidFill>
                <a:latin typeface="Libre Baskerville"/>
                <a:ea typeface="Libre Baskerville"/>
                <a:cs typeface="Libre Baskerville"/>
                <a:sym typeface="Libre Baskerville"/>
              </a:rPr>
            </a:br>
            <a:endParaRPr sz="600" b="0" i="0" u="none" strike="noStrike" cap="none">
              <a:solidFill>
                <a:schemeClr val="dk1"/>
              </a:solidFill>
              <a:latin typeface="Libre Baskerville"/>
              <a:ea typeface="Libre Baskerville"/>
              <a:cs typeface="Libre Baskerville"/>
              <a:sym typeface="Libre Baskerville"/>
            </a:endParaRPr>
          </a:p>
        </p:txBody>
      </p:sp>
      <p:sp>
        <p:nvSpPr>
          <p:cNvPr id="525" name="Google Shape;525;p11"/>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g2747823ad67_0_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120</a:t>
            </a:fld>
            <a:endParaRPr/>
          </a:p>
        </p:txBody>
      </p:sp>
      <p:pic>
        <p:nvPicPr>
          <p:cNvPr id="1330" name="Google Shape;1330;g2747823ad67_0_2"/>
          <p:cNvPicPr preferRelativeResize="0"/>
          <p:nvPr/>
        </p:nvPicPr>
        <p:blipFill rotWithShape="1">
          <a:blip r:embed="rId3">
            <a:alphaModFix/>
          </a:blip>
          <a:srcRect l="21466" t="20806" r="36192" b="18569"/>
          <a:stretch/>
        </p:blipFill>
        <p:spPr>
          <a:xfrm>
            <a:off x="573175" y="138238"/>
            <a:ext cx="8171678" cy="65815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27755aa626e_0_64"/>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121</a:t>
            </a:fld>
            <a:endParaRPr/>
          </a:p>
        </p:txBody>
      </p:sp>
      <p:pic>
        <p:nvPicPr>
          <p:cNvPr id="1337" name="Google Shape;1337;g27755aa626e_0_64"/>
          <p:cNvPicPr preferRelativeResize="0"/>
          <p:nvPr/>
        </p:nvPicPr>
        <p:blipFill>
          <a:blip r:embed="rId3">
            <a:alphaModFix/>
          </a:blip>
          <a:stretch>
            <a:fillRect/>
          </a:stretch>
        </p:blipFill>
        <p:spPr>
          <a:xfrm>
            <a:off x="821338" y="91725"/>
            <a:ext cx="7501325" cy="3561700"/>
          </a:xfrm>
          <a:prstGeom prst="rect">
            <a:avLst/>
          </a:prstGeom>
          <a:noFill/>
          <a:ln>
            <a:noFill/>
          </a:ln>
        </p:spPr>
      </p:pic>
      <p:pic>
        <p:nvPicPr>
          <p:cNvPr id="1338" name="Google Shape;1338;g27755aa626e_0_64"/>
          <p:cNvPicPr preferRelativeResize="0"/>
          <p:nvPr/>
        </p:nvPicPr>
        <p:blipFill rotWithShape="1">
          <a:blip r:embed="rId4">
            <a:alphaModFix/>
          </a:blip>
          <a:srcRect b="28248"/>
          <a:stretch/>
        </p:blipFill>
        <p:spPr>
          <a:xfrm>
            <a:off x="2122600" y="3653425"/>
            <a:ext cx="5404524" cy="28337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g2747498efad_1_0"/>
          <p:cNvSpPr txBox="1">
            <a:spLocks noGrp="1"/>
          </p:cNvSpPr>
          <p:nvPr>
            <p:ph type="title"/>
          </p:nvPr>
        </p:nvSpPr>
        <p:spPr>
          <a:xfrm>
            <a:off x="311700" y="1434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3300" b="1"/>
              <a:t>Jagged Arrays</a:t>
            </a:r>
            <a:endParaRPr sz="3300" b="1"/>
          </a:p>
        </p:txBody>
      </p:sp>
      <p:sp>
        <p:nvSpPr>
          <p:cNvPr id="1345" name="Google Shape;1345;g2747498efad_1_0"/>
          <p:cNvSpPr txBox="1">
            <a:spLocks noGrp="1"/>
          </p:cNvSpPr>
          <p:nvPr>
            <p:ph type="body" idx="1"/>
          </p:nvPr>
        </p:nvSpPr>
        <p:spPr>
          <a:xfrm>
            <a:off x="128125" y="906975"/>
            <a:ext cx="9021300" cy="5184900"/>
          </a:xfrm>
          <a:prstGeom prst="rect">
            <a:avLst/>
          </a:prstGeom>
        </p:spPr>
        <p:txBody>
          <a:bodyPr spcFirstLastPara="1" wrap="square" lIns="91425" tIns="91425" rIns="91425" bIns="91425" anchor="t" anchorCtr="0">
            <a:normAutofit fontScale="25000" lnSpcReduction="20000"/>
          </a:bodyPr>
          <a:lstStyle/>
          <a:p>
            <a:pPr marL="0" lvl="0" indent="0" algn="just" rtl="0">
              <a:spcBef>
                <a:spcPts val="1800"/>
              </a:spcBef>
              <a:spcAft>
                <a:spcPts val="0"/>
              </a:spcAft>
              <a:buClr>
                <a:schemeClr val="dk1"/>
              </a:buClr>
              <a:buSzPts val="275"/>
              <a:buFont typeface="Arial"/>
              <a:buNone/>
            </a:pPr>
            <a:r>
              <a:rPr lang="en-US" sz="6950" b="1" dirty="0">
                <a:solidFill>
                  <a:srgbClr val="273239"/>
                </a:solidFill>
                <a:highlight>
                  <a:srgbClr val="FFFFFF"/>
                </a:highlight>
              </a:rPr>
              <a:t>Jagged arrays have the following advantages in Java:</a:t>
            </a:r>
            <a:endParaRPr sz="6950" b="1" dirty="0">
              <a:solidFill>
                <a:srgbClr val="273239"/>
              </a:solidFill>
              <a:highlight>
                <a:srgbClr val="FFFFFF"/>
              </a:highlight>
            </a:endParaRPr>
          </a:p>
          <a:p>
            <a:pPr marL="685800" lvl="0" indent="-338931" algn="l" rtl="0">
              <a:lnSpc>
                <a:spcPct val="158000"/>
              </a:lnSpc>
              <a:spcBef>
                <a:spcPts val="1800"/>
              </a:spcBef>
              <a:spcAft>
                <a:spcPts val="0"/>
              </a:spcAft>
              <a:buClr>
                <a:srgbClr val="273239"/>
              </a:buClr>
              <a:buSzPct val="100000"/>
              <a:buFont typeface="Nunito"/>
              <a:buChar char="●"/>
            </a:pPr>
            <a:r>
              <a:rPr lang="en-US" sz="6950" b="1" dirty="0">
                <a:solidFill>
                  <a:srgbClr val="273239"/>
                </a:solidFill>
                <a:highlight>
                  <a:srgbClr val="FFFFFF"/>
                </a:highlight>
              </a:rPr>
              <a:t>Dynamic allocation</a:t>
            </a:r>
            <a:r>
              <a:rPr lang="en-US" sz="6950" dirty="0">
                <a:solidFill>
                  <a:srgbClr val="273239"/>
                </a:solidFill>
                <a:highlight>
                  <a:srgbClr val="FFFFFF"/>
                </a:highlight>
              </a:rPr>
              <a:t>: </a:t>
            </a:r>
            <a:r>
              <a:rPr lang="en-US" sz="6950" dirty="0">
                <a:solidFill>
                  <a:srgbClr val="273239"/>
                </a:solidFill>
                <a:highlight>
                  <a:srgbClr val="FFFF00"/>
                </a:highlight>
              </a:rPr>
              <a:t>Jagged arrays allow you to allocate memory dynamically, meaning that </a:t>
            </a:r>
            <a:r>
              <a:rPr lang="en-US" sz="6950" b="1" dirty="0">
                <a:solidFill>
                  <a:srgbClr val="273239"/>
                </a:solidFill>
                <a:highlight>
                  <a:srgbClr val="FFFF00"/>
                </a:highlight>
              </a:rPr>
              <a:t>you can specify the size of each sub-array at runtime</a:t>
            </a:r>
            <a:r>
              <a:rPr lang="en-US" sz="6950" dirty="0">
                <a:solidFill>
                  <a:srgbClr val="273239"/>
                </a:solidFill>
                <a:highlight>
                  <a:srgbClr val="FFFFFF"/>
                </a:highlight>
              </a:rPr>
              <a:t>, rather than at compile-time.</a:t>
            </a:r>
            <a:endParaRPr sz="6950" dirty="0">
              <a:solidFill>
                <a:srgbClr val="273239"/>
              </a:solidFill>
              <a:highlight>
                <a:srgbClr val="FFFFFF"/>
              </a:highlight>
            </a:endParaRPr>
          </a:p>
          <a:p>
            <a:pPr marL="685800" lvl="0" indent="-338931" algn="l" rtl="0">
              <a:lnSpc>
                <a:spcPct val="158000"/>
              </a:lnSpc>
              <a:spcBef>
                <a:spcPts val="0"/>
              </a:spcBef>
              <a:spcAft>
                <a:spcPts val="0"/>
              </a:spcAft>
              <a:buClr>
                <a:srgbClr val="273239"/>
              </a:buClr>
              <a:buSzPct val="100000"/>
              <a:buFont typeface="Nunito"/>
              <a:buChar char="●"/>
            </a:pPr>
            <a:r>
              <a:rPr lang="en-US" sz="6950" b="1" dirty="0">
                <a:solidFill>
                  <a:srgbClr val="273239"/>
                </a:solidFill>
                <a:highlight>
                  <a:srgbClr val="FFFFFF"/>
                </a:highlight>
              </a:rPr>
              <a:t>Space utilization:</a:t>
            </a:r>
            <a:r>
              <a:rPr lang="en-US" sz="6950" dirty="0">
                <a:solidFill>
                  <a:srgbClr val="273239"/>
                </a:solidFill>
                <a:highlight>
                  <a:srgbClr val="FFFFFF"/>
                </a:highlight>
              </a:rPr>
              <a:t> Jagged arrays </a:t>
            </a:r>
            <a:r>
              <a:rPr lang="en-US" sz="6950" dirty="0">
                <a:solidFill>
                  <a:srgbClr val="273239"/>
                </a:solidFill>
                <a:highlight>
                  <a:srgbClr val="FFFF00"/>
                </a:highlight>
              </a:rPr>
              <a:t>can </a:t>
            </a:r>
            <a:r>
              <a:rPr lang="en-US" sz="6950" b="1" dirty="0">
                <a:solidFill>
                  <a:srgbClr val="273239"/>
                </a:solidFill>
                <a:highlight>
                  <a:srgbClr val="FFFF00"/>
                </a:highlight>
              </a:rPr>
              <a:t>save memory </a:t>
            </a:r>
            <a:r>
              <a:rPr lang="en-US" sz="6950" dirty="0">
                <a:solidFill>
                  <a:srgbClr val="273239"/>
                </a:solidFill>
                <a:highlight>
                  <a:srgbClr val="FFFF00"/>
                </a:highlight>
              </a:rPr>
              <a:t>when the size of each sub-array is not equal.</a:t>
            </a:r>
            <a:r>
              <a:rPr lang="en-US" sz="6950" dirty="0">
                <a:solidFill>
                  <a:srgbClr val="273239"/>
                </a:solidFill>
                <a:highlight>
                  <a:srgbClr val="FFFFFF"/>
                </a:highlight>
              </a:rPr>
              <a:t> In a rectangular array, all sub-arrays must have the same size, even if some of them have unused elements. With a jagged array, </a:t>
            </a:r>
            <a:r>
              <a:rPr lang="en-US" sz="6950" dirty="0">
                <a:solidFill>
                  <a:srgbClr val="273239"/>
                </a:solidFill>
                <a:highlight>
                  <a:srgbClr val="FFFF00"/>
                </a:highlight>
              </a:rPr>
              <a:t>you can allocate just the amount of memory that you need for each sub-array.</a:t>
            </a:r>
            <a:endParaRPr sz="6950" dirty="0">
              <a:solidFill>
                <a:srgbClr val="273239"/>
              </a:solidFill>
              <a:highlight>
                <a:srgbClr val="FFFF00"/>
              </a:highlight>
            </a:endParaRPr>
          </a:p>
          <a:p>
            <a:pPr marL="685800" lvl="0" indent="-338931" algn="l" rtl="0">
              <a:lnSpc>
                <a:spcPct val="158000"/>
              </a:lnSpc>
              <a:spcBef>
                <a:spcPts val="0"/>
              </a:spcBef>
              <a:spcAft>
                <a:spcPts val="0"/>
              </a:spcAft>
              <a:buClr>
                <a:srgbClr val="273239"/>
              </a:buClr>
              <a:buSzPct val="100000"/>
              <a:buFont typeface="Nunito"/>
              <a:buChar char="●"/>
            </a:pPr>
            <a:r>
              <a:rPr lang="en-US" sz="6950" b="1" dirty="0">
                <a:solidFill>
                  <a:srgbClr val="273239"/>
                </a:solidFill>
                <a:highlight>
                  <a:srgbClr val="FFFFFF"/>
                </a:highlight>
              </a:rPr>
              <a:t>Flexibility</a:t>
            </a:r>
            <a:r>
              <a:rPr lang="en-US" sz="6950" dirty="0">
                <a:solidFill>
                  <a:srgbClr val="273239"/>
                </a:solidFill>
                <a:highlight>
                  <a:srgbClr val="FFFFFF"/>
                </a:highlight>
              </a:rPr>
              <a:t>: Jagged arrays can </a:t>
            </a:r>
            <a:r>
              <a:rPr lang="en-US" sz="6950" dirty="0">
                <a:solidFill>
                  <a:srgbClr val="273239"/>
                </a:solidFill>
                <a:highlight>
                  <a:srgbClr val="FFFF00"/>
                </a:highlight>
              </a:rPr>
              <a:t>be useful when you need to store arrays of different lengths or when the number of elements in each sub-array is not known in advance.</a:t>
            </a:r>
            <a:endParaRPr sz="6950" dirty="0">
              <a:solidFill>
                <a:srgbClr val="273239"/>
              </a:solidFill>
              <a:highlight>
                <a:srgbClr val="FFFF00"/>
              </a:highlight>
            </a:endParaRPr>
          </a:p>
          <a:p>
            <a:pPr marL="685800" lvl="0" indent="-338931" algn="l" rtl="0">
              <a:lnSpc>
                <a:spcPct val="158000"/>
              </a:lnSpc>
              <a:spcBef>
                <a:spcPts val="0"/>
              </a:spcBef>
              <a:spcAft>
                <a:spcPts val="0"/>
              </a:spcAft>
              <a:buClr>
                <a:srgbClr val="273239"/>
              </a:buClr>
              <a:buSzPct val="100000"/>
              <a:buFont typeface="Nunito"/>
              <a:buChar char="●"/>
            </a:pPr>
            <a:r>
              <a:rPr lang="en-US" sz="6950" b="1" dirty="0">
                <a:solidFill>
                  <a:srgbClr val="273239"/>
                </a:solidFill>
                <a:highlight>
                  <a:srgbClr val="FFFFFF"/>
                </a:highlight>
              </a:rPr>
              <a:t>Improved performance</a:t>
            </a:r>
            <a:r>
              <a:rPr lang="en-US" sz="6950" dirty="0">
                <a:solidFill>
                  <a:srgbClr val="273239"/>
                </a:solidFill>
                <a:highlight>
                  <a:srgbClr val="FFFFFF"/>
                </a:highlight>
              </a:rPr>
              <a:t>: Jagged arrays can </a:t>
            </a:r>
            <a:r>
              <a:rPr lang="en-US" sz="6950" dirty="0">
                <a:solidFill>
                  <a:srgbClr val="273239"/>
                </a:solidFill>
                <a:highlight>
                  <a:srgbClr val="FFFF00"/>
                </a:highlight>
              </a:rPr>
              <a:t>be </a:t>
            </a:r>
            <a:r>
              <a:rPr lang="en-US" sz="6950" b="1" dirty="0">
                <a:solidFill>
                  <a:srgbClr val="273239"/>
                </a:solidFill>
                <a:highlight>
                  <a:srgbClr val="FFFF00"/>
                </a:highlight>
              </a:rPr>
              <a:t>faster than rectangular arrays</a:t>
            </a:r>
            <a:r>
              <a:rPr lang="en-US" sz="6950" dirty="0">
                <a:solidFill>
                  <a:srgbClr val="273239"/>
                </a:solidFill>
                <a:highlight>
                  <a:srgbClr val="FFFFFF"/>
                </a:highlight>
              </a:rPr>
              <a:t> for certain operations, such as accessing elements or iterating over sub-arrays, because the </a:t>
            </a:r>
            <a:r>
              <a:rPr lang="en-US" sz="6950" b="1" dirty="0">
                <a:solidFill>
                  <a:srgbClr val="273239"/>
                </a:solidFill>
                <a:highlight>
                  <a:srgbClr val="FFFFFF"/>
                </a:highlight>
              </a:rPr>
              <a:t>memory layout is more compact.</a:t>
            </a:r>
            <a:endParaRPr sz="6950" b="1" dirty="0">
              <a:solidFill>
                <a:srgbClr val="273239"/>
              </a:solidFill>
              <a:highlight>
                <a:srgbClr val="FFFFFF"/>
              </a:highlight>
            </a:endParaRPr>
          </a:p>
          <a:p>
            <a:pPr marL="0" lvl="0" indent="0" algn="l" rtl="0">
              <a:spcBef>
                <a:spcPts val="1800"/>
              </a:spcBef>
              <a:spcAft>
                <a:spcPts val="1200"/>
              </a:spcAft>
              <a:buNone/>
            </a:pPr>
            <a:endParaRPr sz="2800" dirty="0"/>
          </a:p>
        </p:txBody>
      </p:sp>
      <p:sp>
        <p:nvSpPr>
          <p:cNvPr id="1346" name="Google Shape;1346;g2747498efad_1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122</a:t>
            </a:fld>
            <a:endParaRPr/>
          </a:p>
        </p:txBody>
      </p:sp>
      <p:sp>
        <p:nvSpPr>
          <p:cNvPr id="1347" name="Google Shape;1347;g2747498efad_1_0"/>
          <p:cNvSpPr txBox="1"/>
          <p:nvPr/>
        </p:nvSpPr>
        <p:spPr>
          <a:xfrm>
            <a:off x="318680" y="6218375"/>
            <a:ext cx="90213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2200" b="1">
                <a:solidFill>
                  <a:schemeClr val="dk2"/>
                </a:solidFill>
              </a:rPr>
              <a:t>Code</a:t>
            </a:r>
            <a:r>
              <a:rPr lang="en-US" sz="2200">
                <a:solidFill>
                  <a:schemeClr val="dk2"/>
                </a:solidFill>
              </a:rPr>
              <a:t>: </a:t>
            </a:r>
            <a:r>
              <a:rPr lang="en-US" sz="2200" u="sng">
                <a:solidFill>
                  <a:schemeClr val="accent5"/>
                </a:solidFill>
                <a:hlinkClick r:id="rId3">
                  <a:extLst>
                    <a:ext uri="{A12FA001-AC4F-418D-AE19-62706E023703}">
                      <ahyp:hlinkClr xmlns:ahyp="http://schemas.microsoft.com/office/drawing/2018/hyperlinkcolor" val="tx"/>
                    </a:ext>
                  </a:extLst>
                </a:hlinkClick>
              </a:rPr>
              <a:t>https://www.geeksforgeeks.org/jagged-array-in-java/</a:t>
            </a:r>
            <a:endParaRPr sz="2200">
              <a:solidFill>
                <a:schemeClr val="dk2"/>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g2747823ad67_0_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123</a:t>
            </a:fld>
            <a:endParaRPr/>
          </a:p>
        </p:txBody>
      </p:sp>
      <p:pic>
        <p:nvPicPr>
          <p:cNvPr id="1354" name="Google Shape;1354;g2747823ad67_0_9"/>
          <p:cNvPicPr preferRelativeResize="0"/>
          <p:nvPr/>
        </p:nvPicPr>
        <p:blipFill rotWithShape="1">
          <a:blip r:embed="rId3">
            <a:alphaModFix/>
          </a:blip>
          <a:srcRect l="24496" t="23736" r="47635" b="14611"/>
          <a:stretch/>
        </p:blipFill>
        <p:spPr>
          <a:xfrm>
            <a:off x="472025" y="122313"/>
            <a:ext cx="5314982" cy="6613375"/>
          </a:xfrm>
          <a:prstGeom prst="rect">
            <a:avLst/>
          </a:prstGeom>
          <a:noFill/>
          <a:ln>
            <a:noFill/>
          </a:ln>
        </p:spPr>
      </p:pic>
      <p:sp>
        <p:nvSpPr>
          <p:cNvPr id="1355" name="Google Shape;1355;g2747823ad67_0_9"/>
          <p:cNvSpPr txBox="1"/>
          <p:nvPr/>
        </p:nvSpPr>
        <p:spPr>
          <a:xfrm>
            <a:off x="4788600" y="3877425"/>
            <a:ext cx="4847700" cy="985200"/>
          </a:xfrm>
          <a:prstGeom prst="rect">
            <a:avLst/>
          </a:prstGeom>
          <a:noFill/>
          <a:ln>
            <a:noFill/>
          </a:ln>
        </p:spPr>
        <p:txBody>
          <a:bodyPr spcFirstLastPara="1" wrap="square" lIns="91425" tIns="91425" rIns="91425" bIns="91425" anchor="t" anchorCtr="0">
            <a:spAutoFit/>
          </a:bodyPr>
          <a:lstStyle/>
          <a:p>
            <a:pPr marL="0" marR="25400" lvl="0" indent="0" algn="l" rtl="0">
              <a:lnSpc>
                <a:spcPct val="156250"/>
              </a:lnSpc>
              <a:spcBef>
                <a:spcPts val="300"/>
              </a:spcBef>
              <a:spcAft>
                <a:spcPts val="0"/>
              </a:spcAft>
              <a:buNone/>
            </a:pPr>
            <a:r>
              <a:rPr lang="en-US" sz="1200">
                <a:solidFill>
                  <a:srgbClr val="008200"/>
                </a:solidFill>
                <a:latin typeface="Roboto"/>
                <a:ea typeface="Roboto"/>
                <a:cs typeface="Roboto"/>
                <a:sym typeface="Roboto"/>
              </a:rPr>
              <a:t>// loop through each row of the jagged array</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0" marR="25400" lvl="0" indent="0" algn="l" rtl="0">
              <a:lnSpc>
                <a:spcPct val="156250"/>
              </a:lnSpc>
              <a:spcBef>
                <a:spcPts val="300"/>
              </a:spcBef>
              <a:spcAft>
                <a:spcPts val="0"/>
              </a:spcAft>
              <a:buNone/>
            </a:pPr>
            <a:r>
              <a:rPr lang="en-US" sz="1200">
                <a:solidFill>
                  <a:srgbClr val="008200"/>
                </a:solidFill>
                <a:latin typeface="Roboto"/>
                <a:ea typeface="Roboto"/>
                <a:cs typeface="Roboto"/>
                <a:sym typeface="Roboto"/>
              </a:rPr>
              <a:t>// loop through each column of the current row</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0" algn="l" rtl="0">
              <a:lnSpc>
                <a:spcPct val="156250"/>
              </a:lnSpc>
              <a:spcBef>
                <a:spcPts val="0"/>
              </a:spcBef>
              <a:spcAft>
                <a:spcPts val="0"/>
              </a:spcAft>
              <a:buNone/>
            </a:pPr>
            <a:endParaRPr sz="1200">
              <a:solidFill>
                <a:srgbClr val="333333"/>
              </a:solidFill>
              <a:latin typeface="Roboto"/>
              <a:ea typeface="Roboto"/>
              <a:cs typeface="Roboto"/>
              <a:sym typeface="Roboto"/>
            </a:endParaRPr>
          </a:p>
        </p:txBody>
      </p:sp>
      <p:sp>
        <p:nvSpPr>
          <p:cNvPr id="1356" name="Google Shape;1356;g2747823ad67_0_9"/>
          <p:cNvSpPr txBox="1"/>
          <p:nvPr/>
        </p:nvSpPr>
        <p:spPr>
          <a:xfrm>
            <a:off x="107900" y="3608975"/>
            <a:ext cx="125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E22D2D"/>
                </a:solidFill>
              </a:rPr>
              <a:t>nested for loop</a:t>
            </a:r>
            <a:endParaRPr b="1">
              <a:solidFill>
                <a:srgbClr val="E22D2D"/>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g2747823ad67_0_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124</a:t>
            </a:fld>
            <a:endParaRPr/>
          </a:p>
        </p:txBody>
      </p:sp>
      <p:pic>
        <p:nvPicPr>
          <p:cNvPr id="1363" name="Google Shape;1363;g2747823ad67_0_16"/>
          <p:cNvPicPr preferRelativeResize="0"/>
          <p:nvPr/>
        </p:nvPicPr>
        <p:blipFill rotWithShape="1">
          <a:blip r:embed="rId3">
            <a:alphaModFix/>
          </a:blip>
          <a:srcRect l="20782" t="37488" r="41682" b="38506"/>
          <a:stretch/>
        </p:blipFill>
        <p:spPr>
          <a:xfrm>
            <a:off x="129588" y="1996025"/>
            <a:ext cx="8884824" cy="319637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g27a25ee481c_0_608"/>
          <p:cNvSpPr txBox="1">
            <a:spLocks noGrp="1"/>
          </p:cNvSpPr>
          <p:nvPr>
            <p:ph type="title"/>
          </p:nvPr>
        </p:nvSpPr>
        <p:spPr>
          <a:xfrm>
            <a:off x="311700" y="194992"/>
            <a:ext cx="8520600" cy="763500"/>
          </a:xfrm>
          <a:prstGeom prst="rect">
            <a:avLst/>
          </a:prstGeom>
        </p:spPr>
        <p:txBody>
          <a:bodyPr spcFirstLastPara="1" wrap="square" lIns="91425" tIns="91425" rIns="91425" bIns="91425" anchor="t" anchorCtr="0">
            <a:noAutofit/>
          </a:bodyPr>
          <a:lstStyle/>
          <a:p>
            <a:pPr marL="0" lvl="0" indent="0" algn="just" rtl="0">
              <a:lnSpc>
                <a:spcPct val="130000"/>
              </a:lnSpc>
              <a:spcBef>
                <a:spcPts val="400"/>
              </a:spcBef>
              <a:spcAft>
                <a:spcPts val="0"/>
              </a:spcAft>
              <a:buClr>
                <a:schemeClr val="dk1"/>
              </a:buClr>
              <a:buSzPts val="990"/>
              <a:buFont typeface="Arial"/>
              <a:buNone/>
            </a:pPr>
            <a:r>
              <a:rPr lang="en-US" sz="2580" b="1">
                <a:solidFill>
                  <a:srgbClr val="610B38"/>
                </a:solidFill>
                <a:highlight>
                  <a:srgbClr val="FFFFFF"/>
                </a:highlight>
              </a:rPr>
              <a:t>Java Command Line Arguments</a:t>
            </a:r>
            <a:endParaRPr sz="2580" b="1">
              <a:solidFill>
                <a:srgbClr val="610B38"/>
              </a:solidFill>
              <a:highlight>
                <a:srgbClr val="FFFFFF"/>
              </a:highlight>
            </a:endParaRPr>
          </a:p>
          <a:p>
            <a:pPr marL="0" lvl="0" indent="0" algn="l" rtl="0">
              <a:spcBef>
                <a:spcPts val="600"/>
              </a:spcBef>
              <a:spcAft>
                <a:spcPts val="0"/>
              </a:spcAft>
              <a:buSzPts val="990"/>
              <a:buNone/>
            </a:pPr>
            <a:endParaRPr sz="2520"/>
          </a:p>
        </p:txBody>
      </p:sp>
      <p:sp>
        <p:nvSpPr>
          <p:cNvPr id="1370" name="Google Shape;1370;g27a25ee481c_0_608"/>
          <p:cNvSpPr txBox="1">
            <a:spLocks noGrp="1"/>
          </p:cNvSpPr>
          <p:nvPr>
            <p:ph type="body" idx="1"/>
          </p:nvPr>
        </p:nvSpPr>
        <p:spPr>
          <a:xfrm>
            <a:off x="209050" y="958500"/>
            <a:ext cx="8934900" cy="52287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US">
                <a:solidFill>
                  <a:srgbClr val="333333"/>
                </a:solidFill>
                <a:highlight>
                  <a:srgbClr val="FFFFFF"/>
                </a:highlight>
                <a:latin typeface="Roboto"/>
                <a:ea typeface="Roboto"/>
                <a:cs typeface="Roboto"/>
                <a:sym typeface="Roboto"/>
              </a:rPr>
              <a:t>The java command-line argument is an argument i.e. passed at the time of running the java program. The arguments </a:t>
            </a:r>
            <a:r>
              <a:rPr lang="en-US" b="1">
                <a:solidFill>
                  <a:srgbClr val="333333"/>
                </a:solidFill>
                <a:highlight>
                  <a:srgbClr val="FFFFFF"/>
                </a:highlight>
                <a:latin typeface="Roboto"/>
                <a:ea typeface="Roboto"/>
                <a:cs typeface="Roboto"/>
                <a:sym typeface="Roboto"/>
              </a:rPr>
              <a:t>passed from the console i.e., command prompt </a:t>
            </a:r>
            <a:r>
              <a:rPr lang="en-US" b="1" u="sng">
                <a:solidFill>
                  <a:srgbClr val="333333"/>
                </a:solidFill>
                <a:highlight>
                  <a:srgbClr val="FFFFFF"/>
                </a:highlight>
                <a:latin typeface="Roboto"/>
                <a:ea typeface="Roboto"/>
                <a:cs typeface="Roboto"/>
                <a:sym typeface="Roboto"/>
              </a:rPr>
              <a:t>(not on Online Compilers)</a:t>
            </a:r>
            <a:r>
              <a:rPr lang="en-US" b="1">
                <a:solidFill>
                  <a:srgbClr val="333333"/>
                </a:solidFill>
                <a:highlight>
                  <a:srgbClr val="FFFFFF"/>
                </a:highlight>
                <a:latin typeface="Roboto"/>
                <a:ea typeface="Roboto"/>
                <a:cs typeface="Roboto"/>
                <a:sym typeface="Roboto"/>
              </a:rPr>
              <a:t> </a:t>
            </a:r>
            <a:r>
              <a:rPr lang="en-US">
                <a:solidFill>
                  <a:srgbClr val="333333"/>
                </a:solidFill>
                <a:highlight>
                  <a:srgbClr val="FFFFFF"/>
                </a:highlight>
                <a:latin typeface="Roboto"/>
                <a:ea typeface="Roboto"/>
                <a:cs typeface="Roboto"/>
                <a:sym typeface="Roboto"/>
              </a:rPr>
              <a:t>can be received in the java program and it can be used as an input. So, it provides a convenient way to check the behavior of the program for the different values.</a:t>
            </a:r>
            <a:endParaRPr>
              <a:solidFill>
                <a:srgbClr val="333333"/>
              </a:solidFill>
              <a:highlight>
                <a:srgbClr val="FFFFFF"/>
              </a:highlight>
              <a:latin typeface="Roboto"/>
              <a:ea typeface="Roboto"/>
              <a:cs typeface="Roboto"/>
              <a:sym typeface="Roboto"/>
            </a:endParaRPr>
          </a:p>
          <a:p>
            <a:pPr marL="0" lvl="0" indent="0" algn="l" rtl="0">
              <a:spcBef>
                <a:spcPts val="1200"/>
              </a:spcBef>
              <a:spcAft>
                <a:spcPts val="1200"/>
              </a:spcAft>
              <a:buNone/>
            </a:pPr>
            <a:endParaRPr sz="2100"/>
          </a:p>
        </p:txBody>
      </p:sp>
      <p:sp>
        <p:nvSpPr>
          <p:cNvPr id="1371" name="Google Shape;1371;g27a25ee481c_0_60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125</a:t>
            </a:fld>
            <a:endParaRPr/>
          </a:p>
        </p:txBody>
      </p:sp>
      <p:pic>
        <p:nvPicPr>
          <p:cNvPr id="1372" name="Google Shape;1372;g27a25ee481c_0_608"/>
          <p:cNvPicPr preferRelativeResize="0"/>
          <p:nvPr/>
        </p:nvPicPr>
        <p:blipFill rotWithShape="1">
          <a:blip r:embed="rId3">
            <a:alphaModFix/>
          </a:blip>
          <a:srcRect l="17459" t="19127" r="25276" b="24994"/>
          <a:stretch/>
        </p:blipFill>
        <p:spPr>
          <a:xfrm>
            <a:off x="1325938" y="2439900"/>
            <a:ext cx="7506374" cy="412035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g27a25ee481c_0_61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126</a:t>
            </a:fld>
            <a:endParaRPr/>
          </a:p>
        </p:txBody>
      </p:sp>
      <p:pic>
        <p:nvPicPr>
          <p:cNvPr id="1379" name="Google Shape;1379;g27a25ee481c_0_618"/>
          <p:cNvPicPr preferRelativeResize="0"/>
          <p:nvPr/>
        </p:nvPicPr>
        <p:blipFill rotWithShape="1">
          <a:blip r:embed="rId3">
            <a:alphaModFix/>
          </a:blip>
          <a:srcRect l="16433" t="17959" r="24750" b="7179"/>
          <a:stretch/>
        </p:blipFill>
        <p:spPr>
          <a:xfrm>
            <a:off x="336325" y="296725"/>
            <a:ext cx="8471352" cy="606508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g27a25ee481c_0_59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127</a:t>
            </a:fld>
            <a:endParaRPr/>
          </a:p>
        </p:txBody>
      </p:sp>
      <p:pic>
        <p:nvPicPr>
          <p:cNvPr id="1386" name="Google Shape;1386;g27a25ee481c_0_594"/>
          <p:cNvPicPr preferRelativeResize="0"/>
          <p:nvPr/>
        </p:nvPicPr>
        <p:blipFill rotWithShape="1">
          <a:blip r:embed="rId3">
            <a:alphaModFix/>
          </a:blip>
          <a:srcRect l="17578" t="11450" r="19710" b="16942"/>
          <a:stretch/>
        </p:blipFill>
        <p:spPr>
          <a:xfrm>
            <a:off x="293775" y="539475"/>
            <a:ext cx="8556446" cy="549607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g27a25ee481c_0_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128</a:t>
            </a:fld>
            <a:endParaRPr/>
          </a:p>
        </p:txBody>
      </p:sp>
      <p:sp>
        <p:nvSpPr>
          <p:cNvPr id="1393" name="Google Shape;1393;g27a25ee481c_0_1"/>
          <p:cNvSpPr txBox="1"/>
          <p:nvPr/>
        </p:nvSpPr>
        <p:spPr>
          <a:xfrm>
            <a:off x="469525" y="170725"/>
            <a:ext cx="7828500" cy="73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a:solidFill>
                  <a:srgbClr val="273239"/>
                </a:solidFill>
                <a:highlight>
                  <a:srgbClr val="FFFFFF"/>
                </a:highlight>
              </a:rPr>
              <a:t>For-each loop with Array in Java</a:t>
            </a:r>
            <a:endParaRPr sz="2400" b="1">
              <a:solidFill>
                <a:srgbClr val="273239"/>
              </a:solidFill>
              <a:highlight>
                <a:srgbClr val="FFFFFF"/>
              </a:highlight>
            </a:endParaRPr>
          </a:p>
          <a:p>
            <a:pPr marL="292100" marR="292100" lvl="0" indent="0" algn="l" rtl="0">
              <a:lnSpc>
                <a:spcPct val="281250"/>
              </a:lnSpc>
              <a:spcBef>
                <a:spcPts val="0"/>
              </a:spcBef>
              <a:spcAft>
                <a:spcPts val="0"/>
              </a:spcAft>
              <a:buNone/>
            </a:pPr>
            <a:endParaRPr sz="800">
              <a:solidFill>
                <a:srgbClr val="273239"/>
              </a:solidFill>
              <a:highlight>
                <a:srgbClr val="FFFFFF"/>
              </a:highlight>
            </a:endParaRPr>
          </a:p>
        </p:txBody>
      </p:sp>
      <p:sp>
        <p:nvSpPr>
          <p:cNvPr id="1394" name="Google Shape;1394;g27a25ee481c_0_1"/>
          <p:cNvSpPr txBox="1"/>
          <p:nvPr/>
        </p:nvSpPr>
        <p:spPr>
          <a:xfrm>
            <a:off x="249500" y="903325"/>
            <a:ext cx="8703000" cy="581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100">
                <a:solidFill>
                  <a:schemeClr val="dk1"/>
                </a:solidFill>
                <a:highlight>
                  <a:srgbClr val="FFFFFF"/>
                </a:highlight>
                <a:latin typeface="Nunito"/>
                <a:ea typeface="Nunito"/>
                <a:cs typeface="Nunito"/>
                <a:sym typeface="Nunito"/>
              </a:rPr>
              <a:t>For-each is another array traversing technique like for loop, while loop, do-while loop introduced in Java5. </a:t>
            </a:r>
            <a:br>
              <a:rPr lang="en-US" sz="2100">
                <a:solidFill>
                  <a:schemeClr val="dk1"/>
                </a:solidFill>
                <a:highlight>
                  <a:srgbClr val="FFFFFF"/>
                </a:highlight>
                <a:latin typeface="Nunito"/>
                <a:ea typeface="Nunito"/>
                <a:cs typeface="Nunito"/>
                <a:sym typeface="Nunito"/>
              </a:rPr>
            </a:br>
            <a:r>
              <a:rPr lang="en-US" sz="2100">
                <a:solidFill>
                  <a:schemeClr val="dk1"/>
                </a:solidFill>
                <a:highlight>
                  <a:srgbClr val="FFFFFF"/>
                </a:highlight>
                <a:latin typeface="Nunito"/>
                <a:ea typeface="Nunito"/>
                <a:cs typeface="Nunito"/>
                <a:sym typeface="Nunito"/>
              </a:rPr>
              <a:t> </a:t>
            </a:r>
            <a:endParaRPr sz="2100">
              <a:solidFill>
                <a:schemeClr val="dk1"/>
              </a:solidFill>
              <a:highlight>
                <a:srgbClr val="FFFFFF"/>
              </a:highlight>
              <a:latin typeface="Nunito"/>
              <a:ea typeface="Nunito"/>
              <a:cs typeface="Nunito"/>
              <a:sym typeface="Nunito"/>
            </a:endParaRPr>
          </a:p>
          <a:p>
            <a:pPr marL="685800" lvl="0" indent="-361950" algn="l" rtl="0">
              <a:lnSpc>
                <a:spcPct val="158000"/>
              </a:lnSpc>
              <a:spcBef>
                <a:spcPts val="800"/>
              </a:spcBef>
              <a:spcAft>
                <a:spcPts val="0"/>
              </a:spcAft>
              <a:buClr>
                <a:schemeClr val="dk1"/>
              </a:buClr>
              <a:buSzPts val="2100"/>
              <a:buFont typeface="Nunito"/>
              <a:buChar char="●"/>
            </a:pPr>
            <a:r>
              <a:rPr lang="en-US" sz="2100">
                <a:solidFill>
                  <a:schemeClr val="dk1"/>
                </a:solidFill>
                <a:highlight>
                  <a:srgbClr val="FFFFFF"/>
                </a:highlight>
                <a:latin typeface="Nunito"/>
                <a:ea typeface="Nunito"/>
                <a:cs typeface="Nunito"/>
                <a:sym typeface="Nunito"/>
              </a:rPr>
              <a:t>It starts with the keyword </a:t>
            </a:r>
            <a:r>
              <a:rPr lang="en-US" sz="2100" b="1">
                <a:solidFill>
                  <a:schemeClr val="dk1"/>
                </a:solidFill>
                <a:highlight>
                  <a:srgbClr val="FFFFFF"/>
                </a:highlight>
                <a:latin typeface="Nunito"/>
                <a:ea typeface="Nunito"/>
                <a:cs typeface="Nunito"/>
                <a:sym typeface="Nunito"/>
              </a:rPr>
              <a:t>for</a:t>
            </a:r>
            <a:r>
              <a:rPr lang="en-US" sz="2100">
                <a:solidFill>
                  <a:schemeClr val="dk1"/>
                </a:solidFill>
                <a:highlight>
                  <a:srgbClr val="FFFFFF"/>
                </a:highlight>
                <a:latin typeface="Nunito"/>
                <a:ea typeface="Nunito"/>
                <a:cs typeface="Nunito"/>
                <a:sym typeface="Nunito"/>
              </a:rPr>
              <a:t> like a normal for-loop.</a:t>
            </a:r>
            <a:endParaRPr sz="2100">
              <a:solidFill>
                <a:schemeClr val="dk1"/>
              </a:solidFill>
              <a:highlight>
                <a:srgbClr val="FFFFFF"/>
              </a:highlight>
              <a:latin typeface="Nunito"/>
              <a:ea typeface="Nunito"/>
              <a:cs typeface="Nunito"/>
              <a:sym typeface="Nunito"/>
            </a:endParaRPr>
          </a:p>
          <a:p>
            <a:pPr marL="685800" lvl="0" indent="-361950" algn="l" rtl="0">
              <a:lnSpc>
                <a:spcPct val="158000"/>
              </a:lnSpc>
              <a:spcBef>
                <a:spcPts val="0"/>
              </a:spcBef>
              <a:spcAft>
                <a:spcPts val="0"/>
              </a:spcAft>
              <a:buClr>
                <a:schemeClr val="dk1"/>
              </a:buClr>
              <a:buSzPts val="2100"/>
              <a:buFont typeface="Nunito"/>
              <a:buChar char="●"/>
            </a:pPr>
            <a:r>
              <a:rPr lang="en-US" sz="2100">
                <a:solidFill>
                  <a:schemeClr val="dk1"/>
                </a:solidFill>
                <a:highlight>
                  <a:srgbClr val="FFFFFF"/>
                </a:highlight>
                <a:latin typeface="Nunito"/>
                <a:ea typeface="Nunito"/>
                <a:cs typeface="Nunito"/>
                <a:sym typeface="Nunito"/>
              </a:rPr>
              <a:t>Instead of declaring and initializing a loop counter variable, you declare a variable that is the same type as the base type of the array, followed by a colon, which is then followed by the array name.</a:t>
            </a:r>
            <a:endParaRPr sz="2100">
              <a:solidFill>
                <a:schemeClr val="dk1"/>
              </a:solidFill>
              <a:highlight>
                <a:srgbClr val="FFFFFF"/>
              </a:highlight>
              <a:latin typeface="Nunito"/>
              <a:ea typeface="Nunito"/>
              <a:cs typeface="Nunito"/>
              <a:sym typeface="Nunito"/>
            </a:endParaRPr>
          </a:p>
          <a:p>
            <a:pPr marL="685800" lvl="0" indent="-361950" algn="l" rtl="0">
              <a:lnSpc>
                <a:spcPct val="158000"/>
              </a:lnSpc>
              <a:spcBef>
                <a:spcPts val="0"/>
              </a:spcBef>
              <a:spcAft>
                <a:spcPts val="0"/>
              </a:spcAft>
              <a:buClr>
                <a:schemeClr val="dk1"/>
              </a:buClr>
              <a:buSzPts val="2100"/>
              <a:buFont typeface="Nunito"/>
              <a:buChar char="●"/>
            </a:pPr>
            <a:r>
              <a:rPr lang="en-US" sz="2100">
                <a:solidFill>
                  <a:schemeClr val="dk1"/>
                </a:solidFill>
                <a:highlight>
                  <a:srgbClr val="FFFFFF"/>
                </a:highlight>
                <a:latin typeface="Nunito"/>
                <a:ea typeface="Nunito"/>
                <a:cs typeface="Nunito"/>
                <a:sym typeface="Nunito"/>
              </a:rPr>
              <a:t>In the loop body, you can use the loop variable you created rather than using an indexed array element. </a:t>
            </a:r>
            <a:endParaRPr sz="2100">
              <a:solidFill>
                <a:schemeClr val="dk1"/>
              </a:solidFill>
              <a:highlight>
                <a:srgbClr val="FFFFFF"/>
              </a:highlight>
              <a:latin typeface="Nunito"/>
              <a:ea typeface="Nunito"/>
              <a:cs typeface="Nunito"/>
              <a:sym typeface="Nunito"/>
            </a:endParaRPr>
          </a:p>
          <a:p>
            <a:pPr marL="685800" lvl="0" indent="-361950" algn="l" rtl="0">
              <a:lnSpc>
                <a:spcPct val="158000"/>
              </a:lnSpc>
              <a:spcBef>
                <a:spcPts val="0"/>
              </a:spcBef>
              <a:spcAft>
                <a:spcPts val="0"/>
              </a:spcAft>
              <a:buClr>
                <a:schemeClr val="dk1"/>
              </a:buClr>
              <a:buSzPts val="2100"/>
              <a:buFont typeface="Nunito"/>
              <a:buChar char="●"/>
            </a:pPr>
            <a:r>
              <a:rPr lang="en-US" sz="2100">
                <a:solidFill>
                  <a:schemeClr val="dk1"/>
                </a:solidFill>
                <a:highlight>
                  <a:srgbClr val="FFFFFF"/>
                </a:highlight>
                <a:latin typeface="Nunito"/>
                <a:ea typeface="Nunito"/>
                <a:cs typeface="Nunito"/>
                <a:sym typeface="Nunito"/>
              </a:rPr>
              <a:t>It’s commonly used to iterate over an array or a Collections class (eg, ArrayList)</a:t>
            </a:r>
            <a:endParaRPr sz="2100">
              <a:solidFill>
                <a:schemeClr val="dk1"/>
              </a:solidFill>
              <a:highlight>
                <a:srgbClr val="FFFFFF"/>
              </a:highlight>
              <a:latin typeface="Nunito"/>
              <a:ea typeface="Nunito"/>
              <a:cs typeface="Nunito"/>
              <a:sym typeface="Nunito"/>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g27a25ee481c_0_43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129</a:t>
            </a:fld>
            <a:endParaRPr/>
          </a:p>
        </p:txBody>
      </p:sp>
      <p:sp>
        <p:nvSpPr>
          <p:cNvPr id="1401" name="Google Shape;1401;g27a25ee481c_0_438"/>
          <p:cNvSpPr txBox="1"/>
          <p:nvPr/>
        </p:nvSpPr>
        <p:spPr>
          <a:xfrm>
            <a:off x="341500" y="384150"/>
            <a:ext cx="6804000" cy="125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b="1">
                <a:solidFill>
                  <a:srgbClr val="273239"/>
                </a:solidFill>
                <a:highlight>
                  <a:srgbClr val="FFFFFF"/>
                </a:highlight>
                <a:latin typeface="Nunito"/>
                <a:ea typeface="Nunito"/>
                <a:cs typeface="Nunito"/>
                <a:sym typeface="Nunito"/>
              </a:rPr>
              <a:t>Syntax: </a:t>
            </a:r>
            <a:endParaRPr sz="1300" b="1">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r>
              <a:rPr lang="en-US" sz="1200">
                <a:solidFill>
                  <a:srgbClr val="273239"/>
                </a:solidFill>
                <a:latin typeface="Courier New"/>
                <a:ea typeface="Courier New"/>
                <a:cs typeface="Courier New"/>
                <a:sym typeface="Courier New"/>
              </a:rPr>
              <a:t>for (type var : array) </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statements using var;</a:t>
            </a:r>
            <a:endParaRPr sz="1200">
              <a:solidFill>
                <a:srgbClr val="273239"/>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en-US" sz="1200">
                <a:solidFill>
                  <a:srgbClr val="273239"/>
                </a:solidFill>
                <a:latin typeface="Courier New"/>
                <a:ea typeface="Courier New"/>
                <a:cs typeface="Courier New"/>
                <a:sym typeface="Courier New"/>
              </a:rPr>
              <a:t>}</a:t>
            </a:r>
            <a:endParaRPr sz="1200">
              <a:solidFill>
                <a:srgbClr val="273239"/>
              </a:solidFill>
              <a:latin typeface="Courier New"/>
              <a:ea typeface="Courier New"/>
              <a:cs typeface="Courier New"/>
              <a:sym typeface="Courier New"/>
            </a:endParaRPr>
          </a:p>
        </p:txBody>
      </p:sp>
      <p:sp>
        <p:nvSpPr>
          <p:cNvPr id="1402" name="Google Shape;1402;g27a25ee481c_0_438"/>
          <p:cNvSpPr txBox="1"/>
          <p:nvPr/>
        </p:nvSpPr>
        <p:spPr>
          <a:xfrm>
            <a:off x="199200" y="2105750"/>
            <a:ext cx="3000000" cy="162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b="1">
                <a:solidFill>
                  <a:srgbClr val="273239"/>
                </a:solidFill>
                <a:highlight>
                  <a:srgbClr val="FFFFFF"/>
                </a:highlight>
                <a:latin typeface="Nunito"/>
                <a:ea typeface="Nunito"/>
                <a:cs typeface="Nunito"/>
                <a:sym typeface="Nunito"/>
              </a:rPr>
              <a:t>The above syntax is equivalent to:</a:t>
            </a:r>
            <a:r>
              <a:rPr lang="en-US" sz="1300">
                <a:solidFill>
                  <a:srgbClr val="273239"/>
                </a:solidFill>
                <a:highlight>
                  <a:srgbClr val="FFFFFF"/>
                </a:highlight>
                <a:latin typeface="Nunito"/>
                <a:ea typeface="Nunito"/>
                <a:cs typeface="Nunito"/>
                <a:sym typeface="Nunito"/>
              </a:rPr>
              <a:t> </a:t>
            </a:r>
            <a:endParaRPr sz="1300">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r>
              <a:rPr lang="en-US" sz="1200">
                <a:solidFill>
                  <a:srgbClr val="273239"/>
                </a:solidFill>
                <a:latin typeface="Courier New"/>
                <a:ea typeface="Courier New"/>
                <a:cs typeface="Courier New"/>
                <a:sym typeface="Courier New"/>
              </a:rPr>
              <a:t>for (int i=0; i&lt;arr.length; i++) </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type var = arr[i];</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statements using var;</a:t>
            </a:r>
            <a:endParaRPr sz="1200">
              <a:solidFill>
                <a:srgbClr val="273239"/>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en-US" sz="1200">
                <a:solidFill>
                  <a:srgbClr val="273239"/>
                </a:solidFill>
                <a:latin typeface="Courier New"/>
                <a:ea typeface="Courier New"/>
                <a:cs typeface="Courier New"/>
                <a:sym typeface="Courier New"/>
              </a:rPr>
              <a:t>}</a:t>
            </a:r>
            <a:endParaRPr sz="1200">
              <a:solidFill>
                <a:srgbClr val="273239"/>
              </a:solidFill>
              <a:latin typeface="Courier New"/>
              <a:ea typeface="Courier New"/>
              <a:cs typeface="Courier New"/>
              <a:sym typeface="Courier New"/>
            </a:endParaRPr>
          </a:p>
        </p:txBody>
      </p:sp>
      <p:sp>
        <p:nvSpPr>
          <p:cNvPr id="1403" name="Google Shape;1403;g27a25ee481c_0_438"/>
          <p:cNvSpPr txBox="1"/>
          <p:nvPr/>
        </p:nvSpPr>
        <p:spPr>
          <a:xfrm>
            <a:off x="5748200" y="5321350"/>
            <a:ext cx="3000000" cy="10149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1200" b="1">
                <a:solidFill>
                  <a:srgbClr val="273239"/>
                </a:solidFill>
                <a:highlight>
                  <a:srgbClr val="FFFFFF"/>
                </a:highlight>
                <a:latin typeface="Courier New"/>
                <a:ea typeface="Courier New"/>
                <a:cs typeface="Courier New"/>
                <a:sym typeface="Courier New"/>
              </a:rPr>
              <a:t>OUTPUT</a:t>
            </a:r>
            <a:endParaRPr sz="1200" b="1">
              <a:solidFill>
                <a:srgbClr val="273239"/>
              </a:solidFill>
              <a:highlight>
                <a:srgbClr val="FFFFFF"/>
              </a:highlight>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1200">
                <a:solidFill>
                  <a:srgbClr val="273239"/>
                </a:solidFill>
                <a:highlight>
                  <a:srgbClr val="FFFFFF"/>
                </a:highlight>
                <a:latin typeface="Courier New"/>
                <a:ea typeface="Courier New"/>
                <a:cs typeface="Courier New"/>
                <a:sym typeface="Courier New"/>
              </a:rPr>
              <a:t>10 50 60 80 90</a:t>
            </a:r>
            <a:endParaRPr sz="1200">
              <a:solidFill>
                <a:srgbClr val="273239"/>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1300">
              <a:solidFill>
                <a:srgbClr val="273239"/>
              </a:solidFill>
              <a:highlight>
                <a:srgbClr val="FFFFFF"/>
              </a:highlight>
              <a:latin typeface="Nunito"/>
              <a:ea typeface="Nunito"/>
              <a:cs typeface="Nunito"/>
              <a:sym typeface="Nunito"/>
            </a:endParaRPr>
          </a:p>
        </p:txBody>
      </p:sp>
      <p:pic>
        <p:nvPicPr>
          <p:cNvPr id="1404" name="Google Shape;1404;g27a25ee481c_0_438"/>
          <p:cNvPicPr preferRelativeResize="0"/>
          <p:nvPr/>
        </p:nvPicPr>
        <p:blipFill rotWithShape="1">
          <a:blip r:embed="rId3">
            <a:alphaModFix/>
          </a:blip>
          <a:srcRect l="26143" t="31798" r="38970" b="21266"/>
          <a:stretch/>
        </p:blipFill>
        <p:spPr>
          <a:xfrm>
            <a:off x="3728325" y="1081325"/>
            <a:ext cx="5292826" cy="4005488"/>
          </a:xfrm>
          <a:prstGeom prst="rect">
            <a:avLst/>
          </a:prstGeom>
          <a:noFill/>
          <a:ln>
            <a:noFill/>
          </a:ln>
        </p:spPr>
      </p:pic>
      <p:sp>
        <p:nvSpPr>
          <p:cNvPr id="1405" name="Google Shape;1405;g27a25ee481c_0_438"/>
          <p:cNvSpPr txBox="1"/>
          <p:nvPr/>
        </p:nvSpPr>
        <p:spPr>
          <a:xfrm>
            <a:off x="3986750" y="745575"/>
            <a:ext cx="526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EXAMPLE</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
          <p:cNvSpPr txBox="1">
            <a:spLocks noGrp="1"/>
          </p:cNvSpPr>
          <p:nvPr>
            <p:ph type="title"/>
          </p:nvPr>
        </p:nvSpPr>
        <p:spPr>
          <a:xfrm>
            <a:off x="457200" y="71414"/>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Example</a:t>
            </a:r>
            <a:endParaRPr sz="3000" b="0" i="0" u="none" strike="noStrike" cap="small">
              <a:solidFill>
                <a:schemeClr val="dk2"/>
              </a:solidFill>
              <a:latin typeface="Libre Baskerville"/>
              <a:ea typeface="Libre Baskerville"/>
              <a:cs typeface="Libre Baskerville"/>
              <a:sym typeface="Libre Baskerville"/>
            </a:endParaRPr>
          </a:p>
        </p:txBody>
      </p:sp>
      <p:sp>
        <p:nvSpPr>
          <p:cNvPr id="531" name="Google Shape;531;p12"/>
          <p:cNvSpPr txBox="1">
            <a:spLocks noGrp="1"/>
          </p:cNvSpPr>
          <p:nvPr>
            <p:ph type="body" idx="1"/>
          </p:nvPr>
        </p:nvSpPr>
        <p:spPr>
          <a:xfrm>
            <a:off x="285725" y="703250"/>
            <a:ext cx="4270200" cy="57261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150"/>
              <a:buFont typeface="Noto Sans Symbols"/>
              <a:buChar char="•"/>
            </a:pPr>
            <a:r>
              <a:rPr lang="en-US" sz="1600" b="1" i="0" u="none" strike="noStrike" cap="none">
                <a:solidFill>
                  <a:schemeClr val="dk1"/>
                </a:solidFill>
                <a:latin typeface="Times New Roman"/>
                <a:ea typeface="Times New Roman"/>
                <a:cs typeface="Times New Roman"/>
                <a:sym typeface="Times New Roman"/>
              </a:rPr>
              <a:t>Object Oriented programming </a:t>
            </a:r>
            <a:endParaRPr sz="1600" b="1" i="0" u="none" strike="noStrike" cap="none">
              <a:solidFill>
                <a:schemeClr val="dk1"/>
              </a:solidFill>
              <a:latin typeface="Times New Roman"/>
              <a:ea typeface="Times New Roman"/>
              <a:cs typeface="Times New Roman"/>
              <a:sym typeface="Times New Roman"/>
            </a:endParaRPr>
          </a:p>
          <a:p>
            <a:pPr marL="274320" marR="0" lvl="0" indent="-207645" algn="l" rtl="0">
              <a:lnSpc>
                <a:spcPct val="100000"/>
              </a:lnSpc>
              <a:spcBef>
                <a:spcPts val="600"/>
              </a:spcBef>
              <a:spcAft>
                <a:spcPts val="0"/>
              </a:spcAft>
              <a:buClr>
                <a:schemeClr val="accent1"/>
              </a:buClr>
              <a:buSzPts val="1050"/>
              <a:buFont typeface="Noto Sans Symbols"/>
              <a:buNone/>
            </a:pPr>
            <a:endParaRPr sz="1600" b="0" i="0" u="none" strike="noStrike" cap="none">
              <a:solidFill>
                <a:schemeClr val="dk1"/>
              </a:solidFill>
              <a:latin typeface="Times New Roman"/>
              <a:ea typeface="Times New Roman"/>
              <a:cs typeface="Times New Roman"/>
              <a:sym typeface="Times New Roman"/>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1600" b="0" i="0" u="none" strike="noStrike" cap="none">
                <a:solidFill>
                  <a:schemeClr val="dk1"/>
                </a:solidFill>
                <a:latin typeface="Times New Roman"/>
                <a:ea typeface="Times New Roman"/>
                <a:cs typeface="Times New Roman"/>
                <a:sym typeface="Times New Roman"/>
              </a:rPr>
              <a:t>      #include</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#include</a:t>
            </a:r>
            <a:br>
              <a:rPr lang="en-US" sz="1600" b="0" i="0" u="none" strike="noStrike" cap="none">
                <a:solidFill>
                  <a:schemeClr val="dk1"/>
                </a:solidFill>
                <a:latin typeface="Times New Roman"/>
                <a:ea typeface="Times New Roman"/>
                <a:cs typeface="Times New Roman"/>
                <a:sym typeface="Times New Roman"/>
              </a:rPr>
            </a:b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class Addition</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int a,b,c;</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public:</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void read()</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cin &gt;&gt; a;</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cin &gt;&gt; b;</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void add()</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c=a+b;</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void display()</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cout &lt;&lt; "The sum is:" &lt;&lt; c;</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a:t>
            </a:r>
            <a:endParaRPr sz="2500"/>
          </a:p>
        </p:txBody>
      </p:sp>
      <p:sp>
        <p:nvSpPr>
          <p:cNvPr id="532" name="Google Shape;532;p12"/>
          <p:cNvSpPr txBox="1"/>
          <p:nvPr/>
        </p:nvSpPr>
        <p:spPr>
          <a:xfrm>
            <a:off x="4714875" y="1357300"/>
            <a:ext cx="3901500" cy="258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Times New Roman"/>
                <a:ea typeface="Times New Roman"/>
                <a:cs typeface="Times New Roman"/>
                <a:sym typeface="Times New Roman"/>
              </a:rPr>
              <a:t>void main()</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Addition obj;   //object creation</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cout &lt;&lt; "Enter the numbers";</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obj.read();</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obj.add();</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obj.display();</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getch();</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a:t>
            </a:r>
            <a:endParaRPr sz="1900" b="0" i="0" u="none" strike="noStrike" cap="none">
              <a:solidFill>
                <a:schemeClr val="dk1"/>
              </a:solidFill>
              <a:latin typeface="Libre Baskerville"/>
              <a:ea typeface="Libre Baskerville"/>
              <a:cs typeface="Libre Baskerville"/>
              <a:sym typeface="Libre Baskerville"/>
            </a:endParaRPr>
          </a:p>
        </p:txBody>
      </p:sp>
      <p:sp>
        <p:nvSpPr>
          <p:cNvPr id="533" name="Google Shape;533;p12"/>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27a25ee481c_0_45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130</a:t>
            </a:fld>
            <a:endParaRPr/>
          </a:p>
        </p:txBody>
      </p:sp>
      <p:pic>
        <p:nvPicPr>
          <p:cNvPr id="1412" name="Google Shape;1412;g27a25ee481c_0_457"/>
          <p:cNvPicPr preferRelativeResize="0"/>
          <p:nvPr/>
        </p:nvPicPr>
        <p:blipFill rotWithShape="1">
          <a:blip r:embed="rId3">
            <a:alphaModFix/>
          </a:blip>
          <a:srcRect l="25912" t="18512" r="34247" b="15956"/>
          <a:stretch/>
        </p:blipFill>
        <p:spPr>
          <a:xfrm>
            <a:off x="322855" y="230500"/>
            <a:ext cx="6914126" cy="6396999"/>
          </a:xfrm>
          <a:prstGeom prst="rect">
            <a:avLst/>
          </a:prstGeom>
          <a:noFill/>
          <a:ln>
            <a:noFill/>
          </a:ln>
        </p:spPr>
      </p:pic>
      <p:pic>
        <p:nvPicPr>
          <p:cNvPr id="1413" name="Google Shape;1413;g27a25ee481c_0_457"/>
          <p:cNvPicPr preferRelativeResize="0"/>
          <p:nvPr/>
        </p:nvPicPr>
        <p:blipFill rotWithShape="1">
          <a:blip r:embed="rId4">
            <a:alphaModFix/>
          </a:blip>
          <a:srcRect l="21704" t="48807" r="53558" b="38468"/>
          <a:stretch/>
        </p:blipFill>
        <p:spPr>
          <a:xfrm>
            <a:off x="4460100" y="4885950"/>
            <a:ext cx="4012349" cy="1160924"/>
          </a:xfrm>
          <a:prstGeom prst="rect">
            <a:avLst/>
          </a:prstGeom>
          <a:noFill/>
          <a:ln>
            <a:noFill/>
          </a:ln>
        </p:spPr>
      </p:pic>
      <p:sp>
        <p:nvSpPr>
          <p:cNvPr id="1414" name="Google Shape;1414;g27a25ee481c_0_457"/>
          <p:cNvSpPr txBox="1"/>
          <p:nvPr/>
        </p:nvSpPr>
        <p:spPr>
          <a:xfrm>
            <a:off x="2754250" y="6217625"/>
            <a:ext cx="5423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5"/>
              </a:rPr>
              <a:t>https://www.geeksforgeeks.org/for-each-loop-in-java/</a:t>
            </a:r>
            <a:endParaRPr/>
          </a:p>
          <a:p>
            <a:pPr marL="0" lvl="0" indent="0" algn="l" rtl="0">
              <a:spcBef>
                <a:spcPts val="0"/>
              </a:spcBef>
              <a:spcAft>
                <a:spcPts val="0"/>
              </a:spcAft>
              <a:buNone/>
            </a:pPr>
            <a:r>
              <a:rPr lang="en-US" u="sng">
                <a:solidFill>
                  <a:schemeClr val="hlink"/>
                </a:solidFill>
                <a:hlinkClick r:id="rId6"/>
              </a:rPr>
              <a:t>https://www.javatpoint.com/java-arraylist</a:t>
            </a:r>
            <a:endParaRPr/>
          </a:p>
          <a:p>
            <a:pPr marL="0" lvl="0" indent="0" algn="l" rtl="0">
              <a:spcBef>
                <a:spcPts val="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g27a25ee481c_0_6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a:t>ArrayList in Java</a:t>
            </a:r>
            <a:endParaRPr b="1"/>
          </a:p>
          <a:p>
            <a:pPr marL="0" lvl="0" indent="0" algn="l" rtl="0">
              <a:spcBef>
                <a:spcPts val="0"/>
              </a:spcBef>
              <a:spcAft>
                <a:spcPts val="0"/>
              </a:spcAft>
              <a:buNone/>
            </a:pPr>
            <a:endParaRPr/>
          </a:p>
        </p:txBody>
      </p:sp>
      <p:sp>
        <p:nvSpPr>
          <p:cNvPr id="1421" name="Google Shape;1421;g27a25ee481c_0_62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US" sz="1550" dirty="0">
                <a:solidFill>
                  <a:schemeClr val="dk1"/>
                </a:solidFill>
                <a:highlight>
                  <a:srgbClr val="FFFFFF"/>
                </a:highlight>
                <a:latin typeface="Verdana"/>
                <a:ea typeface="Verdana"/>
                <a:cs typeface="Verdana"/>
                <a:sym typeface="Verdana"/>
              </a:rPr>
              <a:t>The </a:t>
            </a:r>
            <a:r>
              <a:rPr lang="en-US" sz="1600" dirty="0" err="1">
                <a:solidFill>
                  <a:srgbClr val="DC143C"/>
                </a:solidFill>
                <a:highlight>
                  <a:srgbClr val="FFFFFF"/>
                </a:highlight>
                <a:latin typeface="Courier New"/>
                <a:ea typeface="Courier New"/>
                <a:cs typeface="Courier New"/>
                <a:sym typeface="Courier New"/>
              </a:rPr>
              <a:t>ArrayList</a:t>
            </a:r>
            <a:r>
              <a:rPr lang="en-US" sz="1550" dirty="0">
                <a:solidFill>
                  <a:schemeClr val="dk1"/>
                </a:solidFill>
                <a:highlight>
                  <a:srgbClr val="FFFFFF"/>
                </a:highlight>
                <a:latin typeface="Verdana"/>
                <a:ea typeface="Verdana"/>
                <a:cs typeface="Verdana"/>
                <a:sym typeface="Verdana"/>
              </a:rPr>
              <a:t> class is a resizable </a:t>
            </a:r>
            <a:r>
              <a:rPr lang="en-US" sz="1550" u="sng" dirty="0">
                <a:solidFill>
                  <a:schemeClr val="hlink"/>
                </a:solidFill>
                <a:highlight>
                  <a:srgbClr val="FFFFFF"/>
                </a:highlight>
                <a:latin typeface="Verdana"/>
                <a:ea typeface="Verdana"/>
                <a:cs typeface="Verdana"/>
                <a:sym typeface="Verdana"/>
                <a:hlinkClick r:id="rId3"/>
              </a:rPr>
              <a:t>array</a:t>
            </a:r>
            <a:r>
              <a:rPr lang="en-US" sz="1550" dirty="0">
                <a:solidFill>
                  <a:schemeClr val="dk1"/>
                </a:solidFill>
                <a:highlight>
                  <a:srgbClr val="FFFFFF"/>
                </a:highlight>
                <a:latin typeface="Verdana"/>
                <a:ea typeface="Verdana"/>
                <a:cs typeface="Verdana"/>
                <a:sym typeface="Verdana"/>
              </a:rPr>
              <a:t>, which can be found in the </a:t>
            </a:r>
            <a:r>
              <a:rPr lang="en-US" sz="1600" dirty="0" err="1">
                <a:solidFill>
                  <a:srgbClr val="DC143C"/>
                </a:solidFill>
                <a:highlight>
                  <a:srgbClr val="FFFFFF"/>
                </a:highlight>
                <a:latin typeface="Courier New"/>
                <a:ea typeface="Courier New"/>
                <a:cs typeface="Courier New"/>
                <a:sym typeface="Courier New"/>
              </a:rPr>
              <a:t>java.util</a:t>
            </a:r>
            <a:r>
              <a:rPr lang="en-US" sz="1550" dirty="0">
                <a:solidFill>
                  <a:schemeClr val="dk1"/>
                </a:solidFill>
                <a:highlight>
                  <a:srgbClr val="FFFFFF"/>
                </a:highlight>
                <a:latin typeface="Verdana"/>
                <a:ea typeface="Verdana"/>
                <a:cs typeface="Verdana"/>
                <a:sym typeface="Verdana"/>
              </a:rPr>
              <a:t> package.</a:t>
            </a:r>
            <a:endParaRPr sz="1550" dirty="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None/>
            </a:pPr>
            <a:r>
              <a:rPr lang="en-US" sz="1550" dirty="0">
                <a:solidFill>
                  <a:schemeClr val="dk1"/>
                </a:solidFill>
                <a:highlight>
                  <a:srgbClr val="FFFFFF"/>
                </a:highlight>
                <a:latin typeface="Verdana"/>
                <a:ea typeface="Verdana"/>
                <a:cs typeface="Verdana"/>
                <a:sym typeface="Verdana"/>
              </a:rPr>
              <a:t>The difference between a built-in array and an </a:t>
            </a:r>
            <a:r>
              <a:rPr lang="en-US" sz="1600" dirty="0" err="1">
                <a:solidFill>
                  <a:srgbClr val="DC143C"/>
                </a:solidFill>
                <a:highlight>
                  <a:srgbClr val="FFFFFF"/>
                </a:highlight>
                <a:latin typeface="Courier New"/>
                <a:ea typeface="Courier New"/>
                <a:cs typeface="Courier New"/>
                <a:sym typeface="Courier New"/>
              </a:rPr>
              <a:t>ArrayList</a:t>
            </a:r>
            <a:r>
              <a:rPr lang="en-US" sz="1550" dirty="0">
                <a:solidFill>
                  <a:schemeClr val="dk1"/>
                </a:solidFill>
                <a:highlight>
                  <a:srgbClr val="FFFFFF"/>
                </a:highlight>
                <a:latin typeface="Verdana"/>
                <a:ea typeface="Verdana"/>
                <a:cs typeface="Verdana"/>
                <a:sym typeface="Verdana"/>
              </a:rPr>
              <a:t> in Java, is that the size of an array cannot be modified (if you want to add or remove elements to/from an array, you have to create a new one). While elements can be added and removed from an </a:t>
            </a:r>
            <a:r>
              <a:rPr lang="en-US" sz="1600" dirty="0" err="1">
                <a:solidFill>
                  <a:srgbClr val="DC143C"/>
                </a:solidFill>
                <a:highlight>
                  <a:srgbClr val="FFFFFF"/>
                </a:highlight>
                <a:latin typeface="Courier New"/>
                <a:ea typeface="Courier New"/>
                <a:cs typeface="Courier New"/>
                <a:sym typeface="Courier New"/>
              </a:rPr>
              <a:t>ArrayList</a:t>
            </a:r>
            <a:r>
              <a:rPr lang="en-US" sz="1550" dirty="0">
                <a:solidFill>
                  <a:schemeClr val="dk1"/>
                </a:solidFill>
                <a:highlight>
                  <a:srgbClr val="FFFFFF"/>
                </a:highlight>
                <a:latin typeface="Verdana"/>
                <a:ea typeface="Verdana"/>
                <a:cs typeface="Verdana"/>
                <a:sym typeface="Verdana"/>
              </a:rPr>
              <a:t> whenever you want. </a:t>
            </a:r>
            <a:endParaRPr sz="1550" dirty="0">
              <a:solidFill>
                <a:schemeClr val="dk1"/>
              </a:solidFill>
              <a:highlight>
                <a:srgbClr val="FFFFFF"/>
              </a:highlight>
              <a:latin typeface="Verdana"/>
              <a:ea typeface="Verdana"/>
              <a:cs typeface="Verdana"/>
              <a:sym typeface="Verdana"/>
            </a:endParaRPr>
          </a:p>
          <a:p>
            <a:pPr marL="177800" marR="177800" lvl="0" indent="0" algn="l" rtl="0">
              <a:spcBef>
                <a:spcPts val="1400"/>
              </a:spcBef>
              <a:spcAft>
                <a:spcPts val="0"/>
              </a:spcAft>
              <a:buNone/>
            </a:pPr>
            <a:r>
              <a:rPr lang="en-US" sz="2200" dirty="0">
                <a:solidFill>
                  <a:schemeClr val="dk1"/>
                </a:solidFill>
              </a:rPr>
              <a:t>Example</a:t>
            </a:r>
            <a:endParaRPr sz="2200" dirty="0">
              <a:solidFill>
                <a:schemeClr val="dk1"/>
              </a:solidFill>
              <a:uFill>
                <a:noFill/>
              </a:uFill>
              <a:hlinkClick r:id="rId4">
                <a:extLst>
                  <a:ext uri="{A12FA001-AC4F-418D-AE19-62706E023703}">
                    <ahyp:hlinkClr xmlns:ahyp="http://schemas.microsoft.com/office/drawing/2018/hyperlinkcolor" val="tx"/>
                  </a:ext>
                </a:extLst>
              </a:hlinkClick>
            </a:endParaRPr>
          </a:p>
          <a:p>
            <a:pPr marL="0" lvl="0" indent="0" algn="l" rtl="0">
              <a:spcBef>
                <a:spcPts val="1200"/>
              </a:spcBef>
              <a:spcAft>
                <a:spcPts val="0"/>
              </a:spcAft>
              <a:buNone/>
            </a:pPr>
            <a:r>
              <a:rPr lang="en-US" sz="1550" dirty="0">
                <a:solidFill>
                  <a:schemeClr val="dk1"/>
                </a:solidFill>
                <a:latin typeface="Verdana"/>
                <a:ea typeface="Verdana"/>
                <a:cs typeface="Verdana"/>
                <a:sym typeface="Verdana"/>
              </a:rPr>
              <a:t>Create an </a:t>
            </a:r>
            <a:r>
              <a:rPr lang="en-US" sz="1600" dirty="0" err="1">
                <a:solidFill>
                  <a:srgbClr val="DC143C"/>
                </a:solidFill>
                <a:latin typeface="Courier New"/>
                <a:ea typeface="Courier New"/>
                <a:cs typeface="Courier New"/>
                <a:sym typeface="Courier New"/>
              </a:rPr>
              <a:t>ArrayList</a:t>
            </a:r>
            <a:r>
              <a:rPr lang="en-US" sz="1550" dirty="0">
                <a:solidFill>
                  <a:schemeClr val="dk1"/>
                </a:solidFill>
                <a:latin typeface="Verdana"/>
                <a:ea typeface="Verdana"/>
                <a:cs typeface="Verdana"/>
                <a:sym typeface="Verdana"/>
              </a:rPr>
              <a:t> object called cars that will store strings:</a:t>
            </a:r>
            <a:endParaRPr sz="1550" dirty="0">
              <a:solidFill>
                <a:schemeClr val="dk1"/>
              </a:solidFill>
              <a:latin typeface="Verdana"/>
              <a:ea typeface="Verdana"/>
              <a:cs typeface="Verdana"/>
              <a:sym typeface="Verdana"/>
            </a:endParaRPr>
          </a:p>
          <a:p>
            <a:pPr marL="0" lvl="0" indent="0" algn="l" rtl="0">
              <a:spcBef>
                <a:spcPts val="1400"/>
              </a:spcBef>
              <a:spcAft>
                <a:spcPts val="0"/>
              </a:spcAft>
              <a:buNone/>
            </a:pPr>
            <a:r>
              <a:rPr lang="en-US" sz="1550" dirty="0">
                <a:solidFill>
                  <a:srgbClr val="0077AA"/>
                </a:solidFill>
                <a:highlight>
                  <a:srgbClr val="FFFFFF"/>
                </a:highlight>
                <a:latin typeface="Courier New"/>
                <a:ea typeface="Courier New"/>
                <a:cs typeface="Courier New"/>
                <a:sym typeface="Courier New"/>
              </a:rPr>
              <a:t>import</a:t>
            </a:r>
            <a:r>
              <a:rPr lang="en-US" sz="1550" dirty="0">
                <a:solidFill>
                  <a:schemeClr val="dk1"/>
                </a:solidFill>
                <a:highlight>
                  <a:srgbClr val="FFFFFF"/>
                </a:highlight>
                <a:latin typeface="Courier New"/>
                <a:ea typeface="Courier New"/>
                <a:cs typeface="Courier New"/>
                <a:sym typeface="Courier New"/>
              </a:rPr>
              <a:t> </a:t>
            </a:r>
            <a:r>
              <a:rPr lang="en-US" sz="1550" dirty="0" err="1">
                <a:solidFill>
                  <a:schemeClr val="dk1"/>
                </a:solidFill>
                <a:highlight>
                  <a:srgbClr val="FFFFFF"/>
                </a:highlight>
                <a:latin typeface="Courier New"/>
                <a:ea typeface="Courier New"/>
                <a:cs typeface="Courier New"/>
                <a:sym typeface="Courier New"/>
              </a:rPr>
              <a:t>java</a:t>
            </a:r>
            <a:r>
              <a:rPr lang="en-US" sz="1550" dirty="0" err="1">
                <a:solidFill>
                  <a:srgbClr val="999999"/>
                </a:solidFill>
                <a:highlight>
                  <a:srgbClr val="FFFFFF"/>
                </a:highlight>
                <a:latin typeface="Courier New"/>
                <a:ea typeface="Courier New"/>
                <a:cs typeface="Courier New"/>
                <a:sym typeface="Courier New"/>
              </a:rPr>
              <a:t>.</a:t>
            </a:r>
            <a:r>
              <a:rPr lang="en-US" sz="1550" dirty="0" err="1">
                <a:solidFill>
                  <a:schemeClr val="dk1"/>
                </a:solidFill>
                <a:highlight>
                  <a:srgbClr val="FFFFFF"/>
                </a:highlight>
                <a:latin typeface="Courier New"/>
                <a:ea typeface="Courier New"/>
                <a:cs typeface="Courier New"/>
                <a:sym typeface="Courier New"/>
              </a:rPr>
              <a:t>util</a:t>
            </a:r>
            <a:r>
              <a:rPr lang="en-US" sz="1550" dirty="0" err="1">
                <a:solidFill>
                  <a:srgbClr val="999999"/>
                </a:solidFill>
                <a:highlight>
                  <a:srgbClr val="FFFFFF"/>
                </a:highlight>
                <a:latin typeface="Courier New"/>
                <a:ea typeface="Courier New"/>
                <a:cs typeface="Courier New"/>
                <a:sym typeface="Courier New"/>
              </a:rPr>
              <a:t>.</a:t>
            </a:r>
            <a:r>
              <a:rPr lang="en-US" sz="1550" dirty="0" err="1">
                <a:solidFill>
                  <a:srgbClr val="DD4A68"/>
                </a:solidFill>
                <a:highlight>
                  <a:srgbClr val="FFFFFF"/>
                </a:highlight>
                <a:latin typeface="Courier New"/>
                <a:ea typeface="Courier New"/>
                <a:cs typeface="Courier New"/>
                <a:sym typeface="Courier New"/>
              </a:rPr>
              <a:t>ArrayList</a:t>
            </a:r>
            <a:r>
              <a:rPr lang="en-US" sz="1550" dirty="0">
                <a:solidFill>
                  <a:srgbClr val="999999"/>
                </a:solidFill>
                <a:highlight>
                  <a:srgbClr val="FFFFFF"/>
                </a:highlight>
                <a:latin typeface="Courier New"/>
                <a:ea typeface="Courier New"/>
                <a:cs typeface="Courier New"/>
                <a:sym typeface="Courier New"/>
              </a:rPr>
              <a:t>;</a:t>
            </a:r>
            <a:r>
              <a:rPr lang="en-US" sz="1550" dirty="0">
                <a:solidFill>
                  <a:schemeClr val="dk1"/>
                </a:solidFill>
                <a:highlight>
                  <a:srgbClr val="FFFFFF"/>
                </a:highlight>
                <a:latin typeface="Courier New"/>
                <a:ea typeface="Courier New"/>
                <a:cs typeface="Courier New"/>
                <a:sym typeface="Courier New"/>
              </a:rPr>
              <a:t> </a:t>
            </a:r>
            <a:r>
              <a:rPr lang="en-US" sz="1550" dirty="0">
                <a:solidFill>
                  <a:srgbClr val="708090"/>
                </a:solidFill>
                <a:highlight>
                  <a:srgbClr val="FFFFFF"/>
                </a:highlight>
                <a:latin typeface="Courier New"/>
                <a:ea typeface="Courier New"/>
                <a:cs typeface="Courier New"/>
                <a:sym typeface="Courier New"/>
              </a:rPr>
              <a:t>// import the </a:t>
            </a:r>
            <a:r>
              <a:rPr lang="en-US" sz="1550" dirty="0" err="1">
                <a:solidFill>
                  <a:srgbClr val="708090"/>
                </a:solidFill>
                <a:highlight>
                  <a:srgbClr val="FFFFFF"/>
                </a:highlight>
                <a:latin typeface="Courier New"/>
                <a:ea typeface="Courier New"/>
                <a:cs typeface="Courier New"/>
                <a:sym typeface="Courier New"/>
              </a:rPr>
              <a:t>ArrayList</a:t>
            </a:r>
            <a:r>
              <a:rPr lang="en-US" sz="1550" dirty="0">
                <a:solidFill>
                  <a:srgbClr val="708090"/>
                </a:solidFill>
                <a:highlight>
                  <a:srgbClr val="FFFFFF"/>
                </a:highlight>
                <a:latin typeface="Courier New"/>
                <a:ea typeface="Courier New"/>
                <a:cs typeface="Courier New"/>
                <a:sym typeface="Courier New"/>
              </a:rPr>
              <a:t> class</a:t>
            </a:r>
            <a:endParaRPr sz="1550" dirty="0">
              <a:solidFill>
                <a:schemeClr val="dk1"/>
              </a:solidFill>
              <a:highlight>
                <a:srgbClr val="FFFFFF"/>
              </a:highlight>
              <a:latin typeface="Courier New"/>
              <a:ea typeface="Courier New"/>
              <a:cs typeface="Courier New"/>
              <a:sym typeface="Courier New"/>
            </a:endParaRPr>
          </a:p>
          <a:p>
            <a:pPr marL="0" marR="152400" lvl="0" indent="0" algn="l" rtl="0">
              <a:lnSpc>
                <a:spcPct val="150000"/>
              </a:lnSpc>
              <a:spcBef>
                <a:spcPts val="1400"/>
              </a:spcBef>
              <a:spcAft>
                <a:spcPts val="0"/>
              </a:spcAft>
              <a:buNone/>
            </a:pPr>
            <a:r>
              <a:rPr lang="en-US" sz="1550" dirty="0" err="1">
                <a:solidFill>
                  <a:srgbClr val="DD4A68"/>
                </a:solidFill>
                <a:highlight>
                  <a:srgbClr val="FFFFFF"/>
                </a:highlight>
                <a:latin typeface="Courier New"/>
                <a:ea typeface="Courier New"/>
                <a:cs typeface="Courier New"/>
                <a:sym typeface="Courier New"/>
              </a:rPr>
              <a:t>ArrayList</a:t>
            </a:r>
            <a:r>
              <a:rPr lang="en-US" sz="1550" dirty="0">
                <a:solidFill>
                  <a:srgbClr val="999999"/>
                </a:solidFill>
                <a:highlight>
                  <a:srgbClr val="FFFFFF"/>
                </a:highlight>
                <a:latin typeface="Courier New"/>
                <a:ea typeface="Courier New"/>
                <a:cs typeface="Courier New"/>
                <a:sym typeface="Courier New"/>
              </a:rPr>
              <a:t>&lt;</a:t>
            </a:r>
            <a:r>
              <a:rPr lang="en-US" sz="1550" dirty="0">
                <a:solidFill>
                  <a:srgbClr val="DD4A68"/>
                </a:solidFill>
                <a:highlight>
                  <a:srgbClr val="FFFFFF"/>
                </a:highlight>
                <a:latin typeface="Courier New"/>
                <a:ea typeface="Courier New"/>
                <a:cs typeface="Courier New"/>
                <a:sym typeface="Courier New"/>
              </a:rPr>
              <a:t>String</a:t>
            </a:r>
            <a:r>
              <a:rPr lang="en-US" sz="1550" dirty="0">
                <a:solidFill>
                  <a:srgbClr val="999999"/>
                </a:solidFill>
                <a:highlight>
                  <a:srgbClr val="FFFFFF"/>
                </a:highlight>
                <a:latin typeface="Courier New"/>
                <a:ea typeface="Courier New"/>
                <a:cs typeface="Courier New"/>
                <a:sym typeface="Courier New"/>
              </a:rPr>
              <a:t>&gt;</a:t>
            </a:r>
            <a:r>
              <a:rPr lang="en-US" sz="1550" dirty="0">
                <a:solidFill>
                  <a:schemeClr val="dk1"/>
                </a:solidFill>
                <a:highlight>
                  <a:srgbClr val="FFFFFF"/>
                </a:highlight>
                <a:latin typeface="Courier New"/>
                <a:ea typeface="Courier New"/>
                <a:cs typeface="Courier New"/>
                <a:sym typeface="Courier New"/>
              </a:rPr>
              <a:t> cars </a:t>
            </a:r>
            <a:r>
              <a:rPr lang="en-US" sz="1550" dirty="0">
                <a:solidFill>
                  <a:srgbClr val="9A6E3A"/>
                </a:solidFill>
                <a:highlight>
                  <a:srgbClr val="FFFFFF"/>
                </a:highlight>
                <a:latin typeface="Courier New"/>
                <a:ea typeface="Courier New"/>
                <a:cs typeface="Courier New"/>
                <a:sym typeface="Courier New"/>
              </a:rPr>
              <a:t>=</a:t>
            </a:r>
            <a:r>
              <a:rPr lang="en-US" sz="1550" dirty="0">
                <a:solidFill>
                  <a:schemeClr val="dk1"/>
                </a:solidFill>
                <a:highlight>
                  <a:srgbClr val="FFFFFF"/>
                </a:highlight>
                <a:latin typeface="Courier New"/>
                <a:ea typeface="Courier New"/>
                <a:cs typeface="Courier New"/>
                <a:sym typeface="Courier New"/>
              </a:rPr>
              <a:t> </a:t>
            </a:r>
            <a:r>
              <a:rPr lang="en-US" sz="1550" dirty="0">
                <a:solidFill>
                  <a:srgbClr val="0077AA"/>
                </a:solidFill>
                <a:highlight>
                  <a:srgbClr val="FFFFFF"/>
                </a:highlight>
                <a:latin typeface="Courier New"/>
                <a:ea typeface="Courier New"/>
                <a:cs typeface="Courier New"/>
                <a:sym typeface="Courier New"/>
              </a:rPr>
              <a:t>new</a:t>
            </a:r>
            <a:r>
              <a:rPr lang="en-US" sz="1550" dirty="0">
                <a:solidFill>
                  <a:schemeClr val="dk1"/>
                </a:solidFill>
                <a:highlight>
                  <a:srgbClr val="FFFFFF"/>
                </a:highlight>
                <a:latin typeface="Courier New"/>
                <a:ea typeface="Courier New"/>
                <a:cs typeface="Courier New"/>
                <a:sym typeface="Courier New"/>
              </a:rPr>
              <a:t> </a:t>
            </a:r>
            <a:r>
              <a:rPr lang="en-US" sz="1550" dirty="0" err="1">
                <a:solidFill>
                  <a:srgbClr val="DD4A68"/>
                </a:solidFill>
                <a:highlight>
                  <a:srgbClr val="FFFFFF"/>
                </a:highlight>
                <a:latin typeface="Courier New"/>
                <a:ea typeface="Courier New"/>
                <a:cs typeface="Courier New"/>
                <a:sym typeface="Courier New"/>
              </a:rPr>
              <a:t>ArrayList</a:t>
            </a:r>
            <a:r>
              <a:rPr lang="en-US" sz="1550" dirty="0">
                <a:solidFill>
                  <a:srgbClr val="999999"/>
                </a:solidFill>
                <a:highlight>
                  <a:srgbClr val="FFFFFF"/>
                </a:highlight>
                <a:latin typeface="Courier New"/>
                <a:ea typeface="Courier New"/>
                <a:cs typeface="Courier New"/>
                <a:sym typeface="Courier New"/>
              </a:rPr>
              <a:t>&lt;</a:t>
            </a:r>
            <a:r>
              <a:rPr lang="en-US" sz="1550" dirty="0">
                <a:solidFill>
                  <a:srgbClr val="DD4A68"/>
                </a:solidFill>
                <a:highlight>
                  <a:srgbClr val="FFFFFF"/>
                </a:highlight>
                <a:latin typeface="Courier New"/>
                <a:ea typeface="Courier New"/>
                <a:cs typeface="Courier New"/>
                <a:sym typeface="Courier New"/>
              </a:rPr>
              <a:t>String</a:t>
            </a:r>
            <a:r>
              <a:rPr lang="en-US" sz="1550" dirty="0">
                <a:solidFill>
                  <a:srgbClr val="999999"/>
                </a:solidFill>
                <a:highlight>
                  <a:srgbClr val="FFFFFF"/>
                </a:highlight>
                <a:latin typeface="Courier New"/>
                <a:ea typeface="Courier New"/>
                <a:cs typeface="Courier New"/>
                <a:sym typeface="Courier New"/>
              </a:rPr>
              <a:t>&gt;();</a:t>
            </a:r>
            <a:r>
              <a:rPr lang="en-US" sz="1550" dirty="0">
                <a:solidFill>
                  <a:schemeClr val="dk1"/>
                </a:solidFill>
                <a:highlight>
                  <a:srgbClr val="FFFFFF"/>
                </a:highlight>
                <a:latin typeface="Courier New"/>
                <a:ea typeface="Courier New"/>
                <a:cs typeface="Courier New"/>
                <a:sym typeface="Courier New"/>
              </a:rPr>
              <a:t> </a:t>
            </a:r>
            <a:r>
              <a:rPr lang="en-US" sz="1550" dirty="0">
                <a:solidFill>
                  <a:srgbClr val="708090"/>
                </a:solidFill>
                <a:highlight>
                  <a:srgbClr val="FFFFFF"/>
                </a:highlight>
                <a:latin typeface="Courier New"/>
                <a:ea typeface="Courier New"/>
                <a:cs typeface="Courier New"/>
                <a:sym typeface="Courier New"/>
              </a:rPr>
              <a:t>// Create an </a:t>
            </a:r>
            <a:r>
              <a:rPr lang="en-US" sz="1550" dirty="0" err="1">
                <a:solidFill>
                  <a:srgbClr val="708090"/>
                </a:solidFill>
                <a:highlight>
                  <a:srgbClr val="FFFFFF"/>
                </a:highlight>
                <a:latin typeface="Courier New"/>
                <a:ea typeface="Courier New"/>
                <a:cs typeface="Courier New"/>
                <a:sym typeface="Courier New"/>
              </a:rPr>
              <a:t>ArrayList</a:t>
            </a:r>
            <a:r>
              <a:rPr lang="en-US" sz="1550" dirty="0">
                <a:solidFill>
                  <a:srgbClr val="708090"/>
                </a:solidFill>
                <a:highlight>
                  <a:srgbClr val="FFFFFF"/>
                </a:highlight>
                <a:latin typeface="Courier New"/>
                <a:ea typeface="Courier New"/>
                <a:cs typeface="Courier New"/>
                <a:sym typeface="Courier New"/>
              </a:rPr>
              <a:t> object</a:t>
            </a:r>
            <a:endParaRPr sz="1550" dirty="0">
              <a:solidFill>
                <a:srgbClr val="708090"/>
              </a:solidFill>
              <a:highlight>
                <a:srgbClr val="FFFFFF"/>
              </a:highlight>
              <a:latin typeface="Courier New"/>
              <a:ea typeface="Courier New"/>
              <a:cs typeface="Courier New"/>
              <a:sym typeface="Courier New"/>
            </a:endParaRPr>
          </a:p>
          <a:p>
            <a:pPr marL="0" marR="152400" lvl="0" indent="0" algn="l" rtl="0">
              <a:lnSpc>
                <a:spcPct val="150000"/>
              </a:lnSpc>
              <a:spcBef>
                <a:spcPts val="1200"/>
              </a:spcBef>
              <a:spcAft>
                <a:spcPts val="0"/>
              </a:spcAft>
              <a:buNone/>
            </a:pPr>
            <a:endParaRPr sz="1550" dirty="0">
              <a:solidFill>
                <a:schemeClr val="accent1"/>
              </a:solidFill>
              <a:highlight>
                <a:srgbClr val="FFFFFF"/>
              </a:highlight>
              <a:latin typeface="Courier New"/>
              <a:ea typeface="Courier New"/>
              <a:cs typeface="Courier New"/>
              <a:sym typeface="Courier New"/>
            </a:endParaRPr>
          </a:p>
          <a:p>
            <a:pPr marL="0" marR="152400" lvl="0" indent="0" algn="l" rtl="0">
              <a:lnSpc>
                <a:spcPct val="150000"/>
              </a:lnSpc>
              <a:spcBef>
                <a:spcPts val="1200"/>
              </a:spcBef>
              <a:spcAft>
                <a:spcPts val="0"/>
              </a:spcAft>
              <a:buNone/>
            </a:pPr>
            <a:endParaRPr sz="1550" dirty="0">
              <a:solidFill>
                <a:schemeClr val="accent1"/>
              </a:solidFill>
              <a:highlight>
                <a:srgbClr val="FFFFFF"/>
              </a:highlight>
              <a:latin typeface="Courier New"/>
              <a:ea typeface="Courier New"/>
              <a:cs typeface="Courier New"/>
              <a:sym typeface="Courier New"/>
            </a:endParaRPr>
          </a:p>
          <a:p>
            <a:pPr marL="0" lvl="0" indent="0" algn="l" rtl="0">
              <a:spcBef>
                <a:spcPts val="1400"/>
              </a:spcBef>
              <a:spcAft>
                <a:spcPts val="1400"/>
              </a:spcAft>
              <a:buNone/>
            </a:pPr>
            <a:endParaRPr sz="1550" dirty="0">
              <a:solidFill>
                <a:schemeClr val="dk1"/>
              </a:solidFill>
              <a:highlight>
                <a:srgbClr val="FFFFFF"/>
              </a:highlight>
              <a:latin typeface="Verdana"/>
              <a:ea typeface="Verdana"/>
              <a:cs typeface="Verdana"/>
              <a:sym typeface="Verdana"/>
            </a:endParaRPr>
          </a:p>
        </p:txBody>
      </p:sp>
      <p:sp>
        <p:nvSpPr>
          <p:cNvPr id="1422" name="Google Shape;1422;g27a25ee481c_0_6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g27a48828e02_0_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800"/>
              </a:spcBef>
              <a:spcAft>
                <a:spcPts val="0"/>
              </a:spcAft>
              <a:buClr>
                <a:schemeClr val="dk1"/>
              </a:buClr>
              <a:buSzPct val="45833"/>
              <a:buFont typeface="Arial"/>
              <a:buNone/>
            </a:pPr>
            <a:r>
              <a:rPr lang="en-US" sz="2400">
                <a:highlight>
                  <a:srgbClr val="FFFFFF"/>
                </a:highlight>
              </a:rPr>
              <a:t>Add Items</a:t>
            </a:r>
            <a:endParaRPr sz="2400">
              <a:highlight>
                <a:srgbClr val="FFFFFF"/>
              </a:highlight>
            </a:endParaRPr>
          </a:p>
          <a:p>
            <a:pPr marL="0" lvl="0" indent="0" algn="l" rtl="0">
              <a:lnSpc>
                <a:spcPct val="115000"/>
              </a:lnSpc>
              <a:spcBef>
                <a:spcPts val="1400"/>
              </a:spcBef>
              <a:spcAft>
                <a:spcPts val="0"/>
              </a:spcAft>
              <a:buClr>
                <a:schemeClr val="dk1"/>
              </a:buClr>
              <a:buSzPct val="95652"/>
              <a:buFont typeface="Arial"/>
              <a:buNone/>
            </a:pPr>
            <a:endParaRPr sz="1150">
              <a:highlight>
                <a:srgbClr val="FFFFFF"/>
              </a:highlight>
              <a:latin typeface="Verdana"/>
              <a:ea typeface="Verdana"/>
              <a:cs typeface="Verdana"/>
              <a:sym typeface="Verdana"/>
            </a:endParaRPr>
          </a:p>
          <a:p>
            <a:pPr marL="0" lvl="0" indent="0" algn="l" rtl="0">
              <a:spcBef>
                <a:spcPts val="1400"/>
              </a:spcBef>
              <a:spcAft>
                <a:spcPts val="0"/>
              </a:spcAft>
              <a:buNone/>
            </a:pPr>
            <a:endParaRPr/>
          </a:p>
        </p:txBody>
      </p:sp>
      <p:sp>
        <p:nvSpPr>
          <p:cNvPr id="1429" name="Google Shape;1429;g27a48828e02_0_2"/>
          <p:cNvSpPr txBox="1">
            <a:spLocks noGrp="1"/>
          </p:cNvSpPr>
          <p:nvPr>
            <p:ph type="body" idx="1"/>
          </p:nvPr>
        </p:nvSpPr>
        <p:spPr>
          <a:xfrm>
            <a:off x="311700" y="1227299"/>
            <a:ext cx="8520600" cy="4864500"/>
          </a:xfrm>
          <a:prstGeom prst="rect">
            <a:avLst/>
          </a:prstGeom>
        </p:spPr>
        <p:txBody>
          <a:bodyPr spcFirstLastPara="1" wrap="square" lIns="91425" tIns="91425" rIns="91425" bIns="91425" anchor="t" anchorCtr="0">
            <a:normAutofit/>
          </a:bodyPr>
          <a:lstStyle/>
          <a:p>
            <a:pPr marL="0" lvl="0" indent="0" algn="l" rtl="0">
              <a:spcBef>
                <a:spcPts val="1400"/>
              </a:spcBef>
              <a:spcAft>
                <a:spcPts val="1400"/>
              </a:spcAft>
              <a:buClr>
                <a:schemeClr val="dk1"/>
              </a:buClr>
              <a:buSzPts val="1100"/>
              <a:buFont typeface="Arial"/>
              <a:buNone/>
            </a:pPr>
            <a:r>
              <a:rPr lang="en-US" sz="1450">
                <a:solidFill>
                  <a:schemeClr val="dk1"/>
                </a:solidFill>
                <a:highlight>
                  <a:srgbClr val="FFFFFF"/>
                </a:highlight>
                <a:latin typeface="Verdana"/>
                <a:ea typeface="Verdana"/>
                <a:cs typeface="Verdana"/>
                <a:sym typeface="Verdana"/>
              </a:rPr>
              <a:t>The </a:t>
            </a:r>
            <a:r>
              <a:rPr lang="en-US" sz="1500">
                <a:solidFill>
                  <a:srgbClr val="DC143C"/>
                </a:solidFill>
                <a:highlight>
                  <a:srgbClr val="FFFFFF"/>
                </a:highlight>
                <a:latin typeface="Courier New"/>
                <a:ea typeface="Courier New"/>
                <a:cs typeface="Courier New"/>
                <a:sym typeface="Courier New"/>
              </a:rPr>
              <a:t>ArrayList</a:t>
            </a:r>
            <a:r>
              <a:rPr lang="en-US" sz="1450">
                <a:solidFill>
                  <a:schemeClr val="dk1"/>
                </a:solidFill>
                <a:highlight>
                  <a:srgbClr val="FFFFFF"/>
                </a:highlight>
                <a:latin typeface="Verdana"/>
                <a:ea typeface="Verdana"/>
                <a:cs typeface="Verdana"/>
                <a:sym typeface="Verdana"/>
              </a:rPr>
              <a:t> class has many useful methods. For example, to add elements to the </a:t>
            </a:r>
            <a:r>
              <a:rPr lang="en-US" sz="1500">
                <a:solidFill>
                  <a:srgbClr val="DC143C"/>
                </a:solidFill>
                <a:highlight>
                  <a:srgbClr val="FFFFFF"/>
                </a:highlight>
                <a:latin typeface="Courier New"/>
                <a:ea typeface="Courier New"/>
                <a:cs typeface="Courier New"/>
                <a:sym typeface="Courier New"/>
              </a:rPr>
              <a:t>ArrayList</a:t>
            </a:r>
            <a:r>
              <a:rPr lang="en-US" sz="1450">
                <a:solidFill>
                  <a:schemeClr val="dk1"/>
                </a:solidFill>
                <a:highlight>
                  <a:srgbClr val="FFFFFF"/>
                </a:highlight>
                <a:latin typeface="Verdana"/>
                <a:ea typeface="Verdana"/>
                <a:cs typeface="Verdana"/>
                <a:sym typeface="Verdana"/>
              </a:rPr>
              <a:t>, use the </a:t>
            </a:r>
            <a:r>
              <a:rPr lang="en-US" sz="1500">
                <a:solidFill>
                  <a:srgbClr val="DC143C"/>
                </a:solidFill>
                <a:highlight>
                  <a:srgbClr val="FFFFFF"/>
                </a:highlight>
                <a:latin typeface="Courier New"/>
                <a:ea typeface="Courier New"/>
                <a:cs typeface="Courier New"/>
                <a:sym typeface="Courier New"/>
              </a:rPr>
              <a:t>add()</a:t>
            </a:r>
            <a:r>
              <a:rPr lang="en-US" sz="1450">
                <a:solidFill>
                  <a:schemeClr val="dk1"/>
                </a:solidFill>
                <a:highlight>
                  <a:srgbClr val="FFFFFF"/>
                </a:highlight>
                <a:latin typeface="Verdana"/>
                <a:ea typeface="Verdana"/>
                <a:cs typeface="Verdana"/>
                <a:sym typeface="Verdana"/>
              </a:rPr>
              <a:t> method:</a:t>
            </a:r>
            <a:endParaRPr sz="2100"/>
          </a:p>
        </p:txBody>
      </p:sp>
      <p:sp>
        <p:nvSpPr>
          <p:cNvPr id="1430" name="Google Shape;1430;g27a48828e02_0_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132</a:t>
            </a:fld>
            <a:endParaRPr/>
          </a:p>
        </p:txBody>
      </p:sp>
      <p:pic>
        <p:nvPicPr>
          <p:cNvPr id="1431" name="Google Shape;1431;g27a48828e02_0_2"/>
          <p:cNvPicPr preferRelativeResize="0"/>
          <p:nvPr/>
        </p:nvPicPr>
        <p:blipFill rotWithShape="1">
          <a:blip r:embed="rId3">
            <a:alphaModFix/>
          </a:blip>
          <a:srcRect l="19098" t="27252" r="42847" b="23188"/>
          <a:stretch/>
        </p:blipFill>
        <p:spPr>
          <a:xfrm>
            <a:off x="431550" y="2187125"/>
            <a:ext cx="6218189" cy="4555200"/>
          </a:xfrm>
          <a:prstGeom prst="rect">
            <a:avLst/>
          </a:prstGeom>
          <a:noFill/>
          <a:ln>
            <a:noFill/>
          </a:ln>
        </p:spPr>
      </p:pic>
      <p:sp>
        <p:nvSpPr>
          <p:cNvPr id="1432" name="Google Shape;1432;g27a48828e02_0_2"/>
          <p:cNvSpPr txBox="1"/>
          <p:nvPr/>
        </p:nvSpPr>
        <p:spPr>
          <a:xfrm>
            <a:off x="5866725" y="5037275"/>
            <a:ext cx="726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OUTPUT:</a:t>
            </a:r>
            <a:endParaRPr/>
          </a:p>
          <a:p>
            <a:pPr marL="0" lvl="0" indent="0" algn="l" rtl="0">
              <a:spcBef>
                <a:spcPts val="0"/>
              </a:spcBef>
              <a:spcAft>
                <a:spcPts val="0"/>
              </a:spcAft>
              <a:buNone/>
            </a:pPr>
            <a:endParaRPr/>
          </a:p>
          <a:p>
            <a:pPr marL="0" lvl="0" indent="0" algn="l" rtl="0">
              <a:spcBef>
                <a:spcPts val="0"/>
              </a:spcBef>
              <a:spcAft>
                <a:spcPts val="0"/>
              </a:spcAft>
              <a:buNone/>
            </a:pPr>
            <a:r>
              <a:rPr lang="en-US"/>
              <a:t>[Volvo, BMW, Ford, Mazda]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g240dbc0a4a3_0_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For more on ArrayList refer:</a:t>
            </a:r>
            <a:endParaRPr/>
          </a:p>
        </p:txBody>
      </p:sp>
      <p:sp>
        <p:nvSpPr>
          <p:cNvPr id="1439" name="Google Shape;1439;g240dbc0a4a3_0_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marR="152400" lvl="0" indent="0" algn="l" rtl="0">
              <a:lnSpc>
                <a:spcPct val="150000"/>
              </a:lnSpc>
              <a:spcBef>
                <a:spcPts val="1200"/>
              </a:spcBef>
              <a:spcAft>
                <a:spcPts val="1200"/>
              </a:spcAft>
              <a:buClr>
                <a:schemeClr val="dk1"/>
              </a:buClr>
              <a:buSzPts val="1100"/>
              <a:buFont typeface="Arial"/>
              <a:buNone/>
            </a:pPr>
            <a:r>
              <a:rPr lang="en-US" sz="2150" u="sng">
                <a:solidFill>
                  <a:schemeClr val="accent5"/>
                </a:solidFill>
                <a:highlight>
                  <a:schemeClr val="lt1"/>
                </a:highlight>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https://www.w3schools.com/java/java_arraylist.asp</a:t>
            </a:r>
            <a:endParaRPr sz="2400"/>
          </a:p>
        </p:txBody>
      </p:sp>
      <p:sp>
        <p:nvSpPr>
          <p:cNvPr id="1440" name="Google Shape;1440;g240dbc0a4a3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g27a48828e02_0_117"/>
          <p:cNvSpPr txBox="1">
            <a:spLocks noGrp="1"/>
          </p:cNvSpPr>
          <p:nvPr>
            <p:ph type="title"/>
          </p:nvPr>
        </p:nvSpPr>
        <p:spPr>
          <a:xfrm>
            <a:off x="1222075" y="148292"/>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Objects in Java</a:t>
            </a:r>
            <a:endParaRPr b="1"/>
          </a:p>
        </p:txBody>
      </p:sp>
      <p:sp>
        <p:nvSpPr>
          <p:cNvPr id="1447" name="Google Shape;1447;g27a48828e02_0_117"/>
          <p:cNvSpPr txBox="1">
            <a:spLocks noGrp="1"/>
          </p:cNvSpPr>
          <p:nvPr>
            <p:ph type="body" idx="1"/>
          </p:nvPr>
        </p:nvSpPr>
        <p:spPr>
          <a:xfrm>
            <a:off x="0" y="911800"/>
            <a:ext cx="5711700" cy="518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600" dirty="0">
                <a:solidFill>
                  <a:schemeClr val="dk1"/>
                </a:solidFill>
                <a:highlight>
                  <a:srgbClr val="FFFFFF"/>
                </a:highlight>
              </a:rPr>
              <a:t>An entity that has state and behavior is known as an object e.g., chair, bike, marker, pen, table, car, etc</a:t>
            </a:r>
            <a:r>
              <a:rPr lang="en-US" sz="1600" dirty="0">
                <a:solidFill>
                  <a:schemeClr val="dk1"/>
                </a:solidFill>
                <a:highlight>
                  <a:srgbClr val="FFFF00"/>
                </a:highlight>
              </a:rPr>
              <a:t>. </a:t>
            </a:r>
            <a:r>
              <a:rPr lang="en-US" sz="1600" b="1" dirty="0">
                <a:solidFill>
                  <a:srgbClr val="333333"/>
                </a:solidFill>
                <a:highlight>
                  <a:srgbClr val="FFFF00"/>
                </a:highlight>
              </a:rPr>
              <a:t>An object is an instance of a class</a:t>
            </a:r>
            <a:r>
              <a:rPr lang="en-US" sz="1600" b="1" dirty="0">
                <a:solidFill>
                  <a:srgbClr val="333333"/>
                </a:solidFill>
                <a:highlight>
                  <a:srgbClr val="FFFFFF"/>
                </a:highlight>
              </a:rPr>
              <a:t>.</a:t>
            </a:r>
            <a:r>
              <a:rPr lang="en-US" sz="1600" dirty="0">
                <a:solidFill>
                  <a:srgbClr val="333333"/>
                </a:solidFill>
                <a:highlight>
                  <a:srgbClr val="FFFFFF"/>
                </a:highlight>
              </a:rPr>
              <a:t> A class is a template or blueprint from which objects are created. So, an object is the instance(result) of a class.</a:t>
            </a:r>
            <a:endParaRPr sz="1600" dirty="0">
              <a:solidFill>
                <a:schemeClr val="dk1"/>
              </a:solidFill>
              <a:highlight>
                <a:srgbClr val="FFFFFF"/>
              </a:highlight>
            </a:endParaRPr>
          </a:p>
          <a:p>
            <a:pPr marL="0" lvl="0" indent="0" algn="l" rtl="0">
              <a:lnSpc>
                <a:spcPct val="100000"/>
              </a:lnSpc>
              <a:spcBef>
                <a:spcPts val="0"/>
              </a:spcBef>
              <a:spcAft>
                <a:spcPts val="0"/>
              </a:spcAft>
              <a:buNone/>
            </a:pPr>
            <a:endParaRPr sz="1600" dirty="0">
              <a:solidFill>
                <a:schemeClr val="dk1"/>
              </a:solidFill>
              <a:highlight>
                <a:srgbClr val="FFFFFF"/>
              </a:highlight>
            </a:endParaRPr>
          </a:p>
          <a:p>
            <a:pPr marL="0" lvl="0" indent="0" algn="l" rtl="0">
              <a:lnSpc>
                <a:spcPct val="100000"/>
              </a:lnSpc>
              <a:spcBef>
                <a:spcPts val="0"/>
              </a:spcBef>
              <a:spcAft>
                <a:spcPts val="0"/>
              </a:spcAft>
              <a:buNone/>
            </a:pPr>
            <a:r>
              <a:rPr lang="en-US" sz="1600" dirty="0">
                <a:solidFill>
                  <a:schemeClr val="dk1"/>
                </a:solidFill>
                <a:highlight>
                  <a:srgbClr val="FFFFFF"/>
                </a:highlight>
              </a:rPr>
              <a:t>In Java, when we only declare a variable of a class type, only a reference is created (memory is not allocated for the object). To allocate memory to an object, we must use </a:t>
            </a:r>
            <a:r>
              <a:rPr lang="en-US" sz="1600" b="1" dirty="0">
                <a:solidFill>
                  <a:srgbClr val="E22D2D"/>
                </a:solidFill>
                <a:highlight>
                  <a:srgbClr val="FFFFFF"/>
                </a:highlight>
              </a:rPr>
              <a:t>new().</a:t>
            </a:r>
            <a:endParaRPr sz="1600" b="1" dirty="0">
              <a:solidFill>
                <a:srgbClr val="E22D2D"/>
              </a:solidFill>
              <a:highlight>
                <a:srgbClr val="FFFFFF"/>
              </a:highlight>
            </a:endParaRPr>
          </a:p>
          <a:p>
            <a:pPr marL="0" lvl="0" indent="0" algn="l" rtl="0">
              <a:lnSpc>
                <a:spcPct val="100000"/>
              </a:lnSpc>
              <a:spcBef>
                <a:spcPts val="0"/>
              </a:spcBef>
              <a:spcAft>
                <a:spcPts val="0"/>
              </a:spcAft>
              <a:buNone/>
            </a:pPr>
            <a:endParaRPr sz="1600" b="1" dirty="0">
              <a:solidFill>
                <a:schemeClr val="dk1"/>
              </a:solidFill>
              <a:highlight>
                <a:srgbClr val="FFFFFF"/>
              </a:highlight>
            </a:endParaRPr>
          </a:p>
          <a:p>
            <a:pPr marL="0" lvl="0" indent="0" algn="just" rtl="0">
              <a:spcBef>
                <a:spcPts val="1200"/>
              </a:spcBef>
              <a:spcAft>
                <a:spcPts val="0"/>
              </a:spcAft>
              <a:buNone/>
            </a:pPr>
            <a:r>
              <a:rPr lang="en-US" sz="1600" dirty="0">
                <a:solidFill>
                  <a:schemeClr val="dk1"/>
                </a:solidFill>
                <a:highlight>
                  <a:srgbClr val="FFFFFF"/>
                </a:highlight>
              </a:rPr>
              <a:t>An object has three characteristics:</a:t>
            </a:r>
            <a:endParaRPr sz="1600" dirty="0">
              <a:solidFill>
                <a:schemeClr val="dk1"/>
              </a:solidFill>
              <a:highlight>
                <a:srgbClr val="FFFFFF"/>
              </a:highlight>
            </a:endParaRPr>
          </a:p>
          <a:p>
            <a:pPr marL="457200" marR="25400" lvl="0" indent="-330200" algn="l" rtl="0">
              <a:lnSpc>
                <a:spcPct val="156250"/>
              </a:lnSpc>
              <a:spcBef>
                <a:spcPts val="1500"/>
              </a:spcBef>
              <a:spcAft>
                <a:spcPts val="0"/>
              </a:spcAft>
              <a:buClr>
                <a:schemeClr val="dk1"/>
              </a:buClr>
              <a:buSzPts val="1600"/>
              <a:buFont typeface="Roboto"/>
              <a:buChar char="○"/>
            </a:pPr>
            <a:r>
              <a:rPr lang="en-US" sz="1600" b="1" dirty="0">
                <a:solidFill>
                  <a:schemeClr val="dk1"/>
                </a:solidFill>
                <a:highlight>
                  <a:srgbClr val="FFFF00"/>
                </a:highlight>
              </a:rPr>
              <a:t>State:</a:t>
            </a:r>
            <a:r>
              <a:rPr lang="en-US" sz="1600" dirty="0">
                <a:solidFill>
                  <a:schemeClr val="dk1"/>
                </a:solidFill>
                <a:highlight>
                  <a:srgbClr val="FFFF00"/>
                </a:highlight>
              </a:rPr>
              <a:t> represents the data (value) of an object.</a:t>
            </a:r>
            <a:endParaRPr sz="1600" dirty="0">
              <a:solidFill>
                <a:schemeClr val="dk1"/>
              </a:solidFill>
              <a:highlight>
                <a:srgbClr val="FFFF00"/>
              </a:highlight>
            </a:endParaRPr>
          </a:p>
          <a:p>
            <a:pPr marL="457200" marR="25400" lvl="0" indent="-330200" algn="l" rtl="0">
              <a:lnSpc>
                <a:spcPct val="156250"/>
              </a:lnSpc>
              <a:spcBef>
                <a:spcPts val="0"/>
              </a:spcBef>
              <a:spcAft>
                <a:spcPts val="0"/>
              </a:spcAft>
              <a:buClr>
                <a:schemeClr val="dk1"/>
              </a:buClr>
              <a:buSzPts val="1600"/>
              <a:buFont typeface="Roboto"/>
              <a:buChar char="○"/>
            </a:pPr>
            <a:r>
              <a:rPr lang="en-US" sz="1600" b="1" dirty="0">
                <a:solidFill>
                  <a:schemeClr val="dk1"/>
                </a:solidFill>
                <a:highlight>
                  <a:srgbClr val="FFFF00"/>
                </a:highlight>
              </a:rPr>
              <a:t>Behavior:</a:t>
            </a:r>
            <a:r>
              <a:rPr lang="en-US" sz="1600" dirty="0">
                <a:solidFill>
                  <a:schemeClr val="dk1"/>
                </a:solidFill>
                <a:highlight>
                  <a:srgbClr val="FFFF00"/>
                </a:highlight>
              </a:rPr>
              <a:t> represents the behavior (functionality) of an object such as deposit, withdraw, etc.</a:t>
            </a:r>
            <a:endParaRPr sz="1600" dirty="0">
              <a:solidFill>
                <a:schemeClr val="dk1"/>
              </a:solidFill>
              <a:highlight>
                <a:srgbClr val="FFFF00"/>
              </a:highlight>
            </a:endParaRPr>
          </a:p>
          <a:p>
            <a:pPr marL="457200" marR="25400" lvl="0" indent="-330200" algn="l" rtl="0">
              <a:lnSpc>
                <a:spcPct val="156250"/>
              </a:lnSpc>
              <a:spcBef>
                <a:spcPts val="0"/>
              </a:spcBef>
              <a:spcAft>
                <a:spcPts val="0"/>
              </a:spcAft>
              <a:buClr>
                <a:schemeClr val="dk1"/>
              </a:buClr>
              <a:buSzPts val="1600"/>
              <a:buFont typeface="Roboto"/>
              <a:buChar char="○"/>
            </a:pPr>
            <a:r>
              <a:rPr lang="en-US" sz="1600" b="1" dirty="0">
                <a:solidFill>
                  <a:schemeClr val="dk1"/>
                </a:solidFill>
                <a:highlight>
                  <a:srgbClr val="FFFF00"/>
                </a:highlight>
              </a:rPr>
              <a:t>Identity:</a:t>
            </a:r>
            <a:r>
              <a:rPr lang="en-US" sz="1600" dirty="0">
                <a:solidFill>
                  <a:schemeClr val="dk1"/>
                </a:solidFill>
                <a:highlight>
                  <a:srgbClr val="FFFF00"/>
                </a:highlight>
              </a:rPr>
              <a:t> An object identity is typically implemented via a unique ID. The value of the ID is not visible to the external user. However, it is used internally by the JVM to identify each object uniquely</a:t>
            </a:r>
            <a:r>
              <a:rPr lang="en-US" sz="1600" dirty="0">
                <a:solidFill>
                  <a:schemeClr val="dk1"/>
                </a:solidFill>
                <a:highlight>
                  <a:srgbClr val="FFFFFF"/>
                </a:highlight>
              </a:rPr>
              <a:t>.</a:t>
            </a:r>
            <a:endParaRPr sz="1600" dirty="0">
              <a:solidFill>
                <a:schemeClr val="dk1"/>
              </a:solidFill>
              <a:highlight>
                <a:srgbClr val="FFFFFF"/>
              </a:highlight>
            </a:endParaRPr>
          </a:p>
          <a:p>
            <a:pPr marL="0" lvl="0" indent="0" algn="just" rtl="0">
              <a:spcBef>
                <a:spcPts val="1200"/>
              </a:spcBef>
              <a:spcAft>
                <a:spcPts val="0"/>
              </a:spcAft>
              <a:buNone/>
            </a:pPr>
            <a:endParaRPr sz="1600" dirty="0">
              <a:solidFill>
                <a:schemeClr val="dk1"/>
              </a:solidFill>
              <a:highlight>
                <a:srgbClr val="FFFFFF"/>
              </a:highlight>
            </a:endParaRPr>
          </a:p>
          <a:p>
            <a:pPr marL="0" lvl="0" indent="0" algn="l" rtl="0">
              <a:spcBef>
                <a:spcPts val="1200"/>
              </a:spcBef>
              <a:spcAft>
                <a:spcPts val="0"/>
              </a:spcAft>
              <a:buNone/>
            </a:pPr>
            <a:endParaRPr sz="1600" dirty="0">
              <a:solidFill>
                <a:schemeClr val="dk1"/>
              </a:solidFill>
            </a:endParaRPr>
          </a:p>
          <a:p>
            <a:pPr marL="0" marR="25400" lvl="0" indent="0" algn="l" rtl="0">
              <a:lnSpc>
                <a:spcPct val="156250"/>
              </a:lnSpc>
              <a:spcBef>
                <a:spcPts val="1500"/>
              </a:spcBef>
              <a:spcAft>
                <a:spcPts val="0"/>
              </a:spcAft>
              <a:buNone/>
            </a:pPr>
            <a:endParaRPr sz="1600" dirty="0">
              <a:solidFill>
                <a:schemeClr val="dk1"/>
              </a:solidFill>
              <a:highlight>
                <a:srgbClr val="FFFFFF"/>
              </a:highlight>
            </a:endParaRPr>
          </a:p>
          <a:p>
            <a:pPr marL="0" lvl="0" indent="0" algn="l" rtl="0">
              <a:lnSpc>
                <a:spcPct val="100000"/>
              </a:lnSpc>
              <a:spcBef>
                <a:spcPts val="1200"/>
              </a:spcBef>
              <a:spcAft>
                <a:spcPts val="0"/>
              </a:spcAft>
              <a:buClr>
                <a:schemeClr val="dk1"/>
              </a:buClr>
              <a:buSzPts val="1100"/>
              <a:buFont typeface="Arial"/>
              <a:buNone/>
            </a:pPr>
            <a:endParaRPr sz="1600" b="1" dirty="0">
              <a:solidFill>
                <a:schemeClr val="dk1"/>
              </a:solidFill>
              <a:highlight>
                <a:srgbClr val="FFFFFF"/>
              </a:highlight>
            </a:endParaRPr>
          </a:p>
        </p:txBody>
      </p:sp>
      <p:sp>
        <p:nvSpPr>
          <p:cNvPr id="1448" name="Google Shape;1448;g27a48828e02_0_11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134</a:t>
            </a:fld>
            <a:endParaRPr/>
          </a:p>
        </p:txBody>
      </p:sp>
      <p:pic>
        <p:nvPicPr>
          <p:cNvPr id="1449" name="Google Shape;1449;g27a48828e02_0_117"/>
          <p:cNvPicPr preferRelativeResize="0"/>
          <p:nvPr/>
        </p:nvPicPr>
        <p:blipFill>
          <a:blip r:embed="rId3">
            <a:alphaModFix/>
          </a:blip>
          <a:stretch>
            <a:fillRect/>
          </a:stretch>
        </p:blipFill>
        <p:spPr>
          <a:xfrm>
            <a:off x="5711550" y="1367667"/>
            <a:ext cx="3309601" cy="339182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g27a48828e02_0_12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135</a:t>
            </a:fld>
            <a:endParaRPr/>
          </a:p>
        </p:txBody>
      </p:sp>
      <p:pic>
        <p:nvPicPr>
          <p:cNvPr id="1456" name="Google Shape;1456;g27a48828e02_0_125"/>
          <p:cNvPicPr preferRelativeResize="0"/>
          <p:nvPr/>
        </p:nvPicPr>
        <p:blipFill rotWithShape="1">
          <a:blip r:embed="rId3">
            <a:alphaModFix/>
          </a:blip>
          <a:srcRect l="17807" t="35045" r="16506" b="9617"/>
          <a:stretch/>
        </p:blipFill>
        <p:spPr>
          <a:xfrm>
            <a:off x="174800" y="1812188"/>
            <a:ext cx="8794402" cy="4167399"/>
          </a:xfrm>
          <a:prstGeom prst="rect">
            <a:avLst/>
          </a:prstGeom>
          <a:noFill/>
          <a:ln>
            <a:noFill/>
          </a:ln>
        </p:spPr>
      </p:pic>
      <p:sp>
        <p:nvSpPr>
          <p:cNvPr id="1457" name="Google Shape;1457;g27a48828e02_0_125"/>
          <p:cNvSpPr txBox="1"/>
          <p:nvPr/>
        </p:nvSpPr>
        <p:spPr>
          <a:xfrm>
            <a:off x="2636650" y="1004750"/>
            <a:ext cx="507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instanceof operator</a:t>
            </a:r>
            <a:endParaRPr sz="2500" b="1"/>
          </a:p>
        </p:txBody>
      </p:sp>
      <p:sp>
        <p:nvSpPr>
          <p:cNvPr id="1458" name="Google Shape;1458;g27a48828e02_0_125"/>
          <p:cNvSpPr txBox="1"/>
          <p:nvPr/>
        </p:nvSpPr>
        <p:spPr>
          <a:xfrm>
            <a:off x="226825" y="4924625"/>
            <a:ext cx="8794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rgbClr val="333333"/>
                </a:solidFill>
                <a:highlight>
                  <a:srgbClr val="FFFFFF"/>
                </a:highlight>
                <a:latin typeface="Roboto"/>
                <a:ea typeface="Roboto"/>
                <a:cs typeface="Roboto"/>
                <a:sym typeface="Roboto"/>
              </a:rPr>
              <a:t>The instanceof in java is also known as</a:t>
            </a:r>
            <a:r>
              <a:rPr lang="en-US" sz="2100" b="1">
                <a:solidFill>
                  <a:srgbClr val="333333"/>
                </a:solidFill>
                <a:highlight>
                  <a:srgbClr val="FFFFFF"/>
                </a:highlight>
                <a:latin typeface="Roboto"/>
                <a:ea typeface="Roboto"/>
                <a:cs typeface="Roboto"/>
                <a:sym typeface="Roboto"/>
              </a:rPr>
              <a:t> type </a:t>
            </a:r>
            <a:r>
              <a:rPr lang="en-US" sz="2100" b="1" i="1">
                <a:solidFill>
                  <a:srgbClr val="333333"/>
                </a:solidFill>
                <a:highlight>
                  <a:srgbClr val="FFFFFF"/>
                </a:highlight>
                <a:latin typeface="Roboto"/>
                <a:ea typeface="Roboto"/>
                <a:cs typeface="Roboto"/>
                <a:sym typeface="Roboto"/>
              </a:rPr>
              <a:t>comparison operator</a:t>
            </a:r>
            <a:r>
              <a:rPr lang="en-US" sz="2100" b="1">
                <a:solidFill>
                  <a:srgbClr val="333333"/>
                </a:solidFill>
                <a:highlight>
                  <a:srgbClr val="FFFFFF"/>
                </a:highlight>
                <a:latin typeface="Roboto"/>
                <a:ea typeface="Roboto"/>
                <a:cs typeface="Roboto"/>
                <a:sym typeface="Roboto"/>
              </a:rPr>
              <a:t> </a:t>
            </a:r>
            <a:r>
              <a:rPr lang="en-US" sz="2100">
                <a:solidFill>
                  <a:srgbClr val="333333"/>
                </a:solidFill>
                <a:highlight>
                  <a:srgbClr val="FFFFFF"/>
                </a:highlight>
                <a:latin typeface="Roboto"/>
                <a:ea typeface="Roboto"/>
                <a:cs typeface="Roboto"/>
                <a:sym typeface="Roboto"/>
              </a:rPr>
              <a:t>because it compares the instance with type. It returns either true or false. If we apply the instanceof operator with any variable that has null value, it returns false.</a:t>
            </a:r>
            <a:endParaRPr sz="23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g27a48828e02_0_133"/>
          <p:cNvSpPr txBox="1">
            <a:spLocks noGrp="1"/>
          </p:cNvSpPr>
          <p:nvPr>
            <p:ph type="title"/>
          </p:nvPr>
        </p:nvSpPr>
        <p:spPr>
          <a:xfrm>
            <a:off x="311700" y="87617"/>
            <a:ext cx="8520600" cy="763500"/>
          </a:xfrm>
          <a:prstGeom prst="rect">
            <a:avLst/>
          </a:prstGeom>
        </p:spPr>
        <p:txBody>
          <a:bodyPr spcFirstLastPara="1" wrap="square" lIns="91425" tIns="91425" rIns="91425" bIns="91425" anchor="t" anchorCtr="0">
            <a:normAutofit/>
          </a:bodyPr>
          <a:lstStyle/>
          <a:p>
            <a:pPr marL="0" lvl="0" indent="0" algn="l" rtl="0">
              <a:lnSpc>
                <a:spcPct val="115000"/>
              </a:lnSpc>
              <a:spcBef>
                <a:spcPts val="800"/>
              </a:spcBef>
              <a:spcAft>
                <a:spcPts val="800"/>
              </a:spcAft>
              <a:buClr>
                <a:schemeClr val="dk1"/>
              </a:buClr>
              <a:buSzPts val="1100"/>
              <a:buFont typeface="Arial"/>
              <a:buNone/>
            </a:pPr>
            <a:r>
              <a:rPr lang="en-US" sz="3000" b="1">
                <a:highlight>
                  <a:srgbClr val="FFFFFF"/>
                </a:highlight>
              </a:rPr>
              <a:t>Java Iterator</a:t>
            </a:r>
            <a:endParaRPr sz="3400" b="1"/>
          </a:p>
        </p:txBody>
      </p:sp>
      <p:sp>
        <p:nvSpPr>
          <p:cNvPr id="1465" name="Google Shape;1465;g27a48828e02_0_133"/>
          <p:cNvSpPr txBox="1">
            <a:spLocks noGrp="1"/>
          </p:cNvSpPr>
          <p:nvPr>
            <p:ph type="body" idx="1"/>
          </p:nvPr>
        </p:nvSpPr>
        <p:spPr>
          <a:xfrm>
            <a:off x="311700" y="761999"/>
            <a:ext cx="8520600" cy="53298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US" sz="2150">
                <a:solidFill>
                  <a:schemeClr val="dk1"/>
                </a:solidFill>
                <a:highlight>
                  <a:srgbClr val="FFFFFF"/>
                </a:highlight>
                <a:latin typeface="Verdana"/>
                <a:ea typeface="Verdana"/>
                <a:cs typeface="Verdana"/>
                <a:sym typeface="Verdana"/>
              </a:rPr>
              <a:t>An </a:t>
            </a:r>
            <a:r>
              <a:rPr lang="en-US" sz="2200">
                <a:solidFill>
                  <a:srgbClr val="DC143C"/>
                </a:solidFill>
                <a:highlight>
                  <a:srgbClr val="FFFFFF"/>
                </a:highlight>
                <a:latin typeface="Courier New"/>
                <a:ea typeface="Courier New"/>
                <a:cs typeface="Courier New"/>
                <a:sym typeface="Courier New"/>
              </a:rPr>
              <a:t>Iterator</a:t>
            </a:r>
            <a:r>
              <a:rPr lang="en-US" sz="2150">
                <a:solidFill>
                  <a:schemeClr val="dk1"/>
                </a:solidFill>
                <a:highlight>
                  <a:srgbClr val="FFFFFF"/>
                </a:highlight>
                <a:latin typeface="Verdana"/>
                <a:ea typeface="Verdana"/>
                <a:cs typeface="Verdana"/>
                <a:sym typeface="Verdana"/>
              </a:rPr>
              <a:t> is an object that can be used to loop through collections, like </a:t>
            </a:r>
            <a:r>
              <a:rPr lang="en-US" sz="2150" u="sng">
                <a:solidFill>
                  <a:schemeClr val="hlink"/>
                </a:solidFill>
                <a:highlight>
                  <a:srgbClr val="FFFFFF"/>
                </a:highlight>
                <a:latin typeface="Verdana"/>
                <a:ea typeface="Verdana"/>
                <a:cs typeface="Verdana"/>
                <a:sym typeface="Verdana"/>
                <a:hlinkClick r:id="rId3"/>
              </a:rPr>
              <a:t>ArrayList</a:t>
            </a:r>
            <a:r>
              <a:rPr lang="en-US" sz="2150">
                <a:solidFill>
                  <a:schemeClr val="dk1"/>
                </a:solidFill>
                <a:highlight>
                  <a:srgbClr val="FFFFFF"/>
                </a:highlight>
                <a:latin typeface="Verdana"/>
                <a:ea typeface="Verdana"/>
                <a:cs typeface="Verdana"/>
                <a:sym typeface="Verdana"/>
              </a:rPr>
              <a:t> and </a:t>
            </a:r>
            <a:r>
              <a:rPr lang="en-US" sz="2150" u="sng">
                <a:solidFill>
                  <a:schemeClr val="hlink"/>
                </a:solidFill>
                <a:highlight>
                  <a:srgbClr val="FFFFFF"/>
                </a:highlight>
                <a:latin typeface="Verdana"/>
                <a:ea typeface="Verdana"/>
                <a:cs typeface="Verdana"/>
                <a:sym typeface="Verdana"/>
                <a:hlinkClick r:id="rId4"/>
              </a:rPr>
              <a:t>HashSet</a:t>
            </a:r>
            <a:r>
              <a:rPr lang="en-US" sz="2150">
                <a:solidFill>
                  <a:schemeClr val="dk1"/>
                </a:solidFill>
                <a:highlight>
                  <a:srgbClr val="FFFFFF"/>
                </a:highlight>
                <a:latin typeface="Verdana"/>
                <a:ea typeface="Verdana"/>
                <a:cs typeface="Verdana"/>
                <a:sym typeface="Verdana"/>
              </a:rPr>
              <a:t>. It is called an "iterator" because "iterating" is the technical term for looping.</a:t>
            </a:r>
            <a:endParaRPr sz="21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None/>
            </a:pPr>
            <a:r>
              <a:rPr lang="en-US" sz="2150">
                <a:solidFill>
                  <a:schemeClr val="dk1"/>
                </a:solidFill>
                <a:highlight>
                  <a:srgbClr val="FFFFFF"/>
                </a:highlight>
                <a:latin typeface="Verdana"/>
                <a:ea typeface="Verdana"/>
                <a:cs typeface="Verdana"/>
                <a:sym typeface="Verdana"/>
              </a:rPr>
              <a:t>To use an Iterator, you must import it from the </a:t>
            </a:r>
            <a:r>
              <a:rPr lang="en-US" sz="2200">
                <a:solidFill>
                  <a:srgbClr val="DC143C"/>
                </a:solidFill>
                <a:highlight>
                  <a:srgbClr val="FFFFFF"/>
                </a:highlight>
                <a:latin typeface="Courier New"/>
                <a:ea typeface="Courier New"/>
                <a:cs typeface="Courier New"/>
                <a:sym typeface="Courier New"/>
              </a:rPr>
              <a:t>java.util</a:t>
            </a:r>
            <a:r>
              <a:rPr lang="en-US" sz="2150">
                <a:solidFill>
                  <a:schemeClr val="dk1"/>
                </a:solidFill>
                <a:highlight>
                  <a:srgbClr val="FFFFFF"/>
                </a:highlight>
                <a:latin typeface="Verdana"/>
                <a:ea typeface="Verdana"/>
                <a:cs typeface="Verdana"/>
                <a:sym typeface="Verdana"/>
              </a:rPr>
              <a:t> package.</a:t>
            </a:r>
            <a:endParaRPr sz="21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None/>
            </a:pPr>
            <a:r>
              <a:rPr lang="en-US" sz="2150">
                <a:solidFill>
                  <a:schemeClr val="dk1"/>
                </a:solidFill>
                <a:highlight>
                  <a:srgbClr val="FFFFFF"/>
                </a:highlight>
                <a:latin typeface="Verdana"/>
                <a:ea typeface="Verdana"/>
                <a:cs typeface="Verdana"/>
                <a:sym typeface="Verdana"/>
              </a:rPr>
              <a:t>The </a:t>
            </a:r>
            <a:r>
              <a:rPr lang="en-US" sz="2200">
                <a:solidFill>
                  <a:srgbClr val="DC143C"/>
                </a:solidFill>
                <a:highlight>
                  <a:srgbClr val="FFFFFF"/>
                </a:highlight>
                <a:latin typeface="Courier New"/>
                <a:ea typeface="Courier New"/>
                <a:cs typeface="Courier New"/>
                <a:sym typeface="Courier New"/>
              </a:rPr>
              <a:t>iterator()</a:t>
            </a:r>
            <a:r>
              <a:rPr lang="en-US" sz="2150">
                <a:solidFill>
                  <a:schemeClr val="dk1"/>
                </a:solidFill>
                <a:highlight>
                  <a:srgbClr val="FFFFFF"/>
                </a:highlight>
                <a:latin typeface="Verdana"/>
                <a:ea typeface="Verdana"/>
                <a:cs typeface="Verdana"/>
                <a:sym typeface="Verdana"/>
              </a:rPr>
              <a:t> method can be used to get an </a:t>
            </a:r>
            <a:r>
              <a:rPr lang="en-US" sz="2200">
                <a:solidFill>
                  <a:srgbClr val="DC143C"/>
                </a:solidFill>
                <a:highlight>
                  <a:srgbClr val="FFFFFF"/>
                </a:highlight>
                <a:latin typeface="Courier New"/>
                <a:ea typeface="Courier New"/>
                <a:cs typeface="Courier New"/>
                <a:sym typeface="Courier New"/>
              </a:rPr>
              <a:t>Iterator</a:t>
            </a:r>
            <a:r>
              <a:rPr lang="en-US" sz="2150">
                <a:solidFill>
                  <a:schemeClr val="dk1"/>
                </a:solidFill>
                <a:highlight>
                  <a:srgbClr val="FFFFFF"/>
                </a:highlight>
                <a:latin typeface="Verdana"/>
                <a:ea typeface="Verdana"/>
                <a:cs typeface="Verdana"/>
                <a:sym typeface="Verdana"/>
              </a:rPr>
              <a:t> for any collection.</a:t>
            </a:r>
            <a:endParaRPr sz="21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Clr>
                <a:schemeClr val="dk1"/>
              </a:buClr>
              <a:buSzPts val="1100"/>
              <a:buFont typeface="Arial"/>
              <a:buNone/>
            </a:pPr>
            <a:endParaRPr sz="2150">
              <a:solidFill>
                <a:schemeClr val="dk1"/>
              </a:solidFill>
              <a:highlight>
                <a:srgbClr val="FFFFFF"/>
              </a:highlight>
              <a:latin typeface="Verdana"/>
              <a:ea typeface="Verdana"/>
              <a:cs typeface="Verdana"/>
              <a:sym typeface="Verdana"/>
            </a:endParaRPr>
          </a:p>
          <a:p>
            <a:pPr marL="0" lvl="0" indent="0" algn="l" rtl="0">
              <a:spcBef>
                <a:spcPts val="1400"/>
              </a:spcBef>
              <a:spcAft>
                <a:spcPts val="1200"/>
              </a:spcAft>
              <a:buNone/>
            </a:pPr>
            <a:endParaRPr sz="2800"/>
          </a:p>
        </p:txBody>
      </p:sp>
      <p:sp>
        <p:nvSpPr>
          <p:cNvPr id="1466" name="Google Shape;1466;g27a48828e02_0_1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136</a:t>
            </a:fld>
            <a:endParaRPr/>
          </a:p>
        </p:txBody>
      </p:sp>
      <p:pic>
        <p:nvPicPr>
          <p:cNvPr id="1467" name="Google Shape;1467;g27a48828e02_0_133"/>
          <p:cNvPicPr preferRelativeResize="0"/>
          <p:nvPr/>
        </p:nvPicPr>
        <p:blipFill rotWithShape="1">
          <a:blip r:embed="rId5">
            <a:alphaModFix/>
          </a:blip>
          <a:srcRect l="21011" t="18770" r="25661" b="44611"/>
          <a:stretch/>
        </p:blipFill>
        <p:spPr>
          <a:xfrm>
            <a:off x="2397275" y="4396900"/>
            <a:ext cx="5296901" cy="204604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g27a48828e02_0_141"/>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137</a:t>
            </a:fld>
            <a:endParaRPr sz="1000"/>
          </a:p>
        </p:txBody>
      </p:sp>
      <p:pic>
        <p:nvPicPr>
          <p:cNvPr id="1474" name="Google Shape;1474;g27a48828e02_0_141"/>
          <p:cNvPicPr preferRelativeResize="0"/>
          <p:nvPr/>
        </p:nvPicPr>
        <p:blipFill rotWithShape="1">
          <a:blip r:embed="rId3">
            <a:alphaModFix/>
          </a:blip>
          <a:srcRect l="21009" t="18773" r="26122" b="15721"/>
          <a:stretch/>
        </p:blipFill>
        <p:spPr>
          <a:xfrm>
            <a:off x="609975" y="667588"/>
            <a:ext cx="7924051" cy="55228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g27a48828e02_0_147"/>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sz="1000"/>
          </a:p>
        </p:txBody>
      </p:sp>
      <p:pic>
        <p:nvPicPr>
          <p:cNvPr id="1481" name="Google Shape;1481;g27a48828e02_0_147"/>
          <p:cNvPicPr preferRelativeResize="0"/>
          <p:nvPr/>
        </p:nvPicPr>
        <p:blipFill rotWithShape="1">
          <a:blip r:embed="rId3">
            <a:alphaModFix/>
          </a:blip>
          <a:srcRect l="1156" t="17958" r="50650" b="14092"/>
          <a:stretch/>
        </p:blipFill>
        <p:spPr>
          <a:xfrm>
            <a:off x="283675" y="161638"/>
            <a:ext cx="8239925" cy="6534726"/>
          </a:xfrm>
          <a:prstGeom prst="rect">
            <a:avLst/>
          </a:prstGeom>
          <a:noFill/>
          <a:ln>
            <a:noFill/>
          </a:ln>
        </p:spPr>
      </p:pic>
      <p:sp>
        <p:nvSpPr>
          <p:cNvPr id="1482" name="Google Shape;1482;g27a48828e02_0_147"/>
          <p:cNvSpPr txBox="1"/>
          <p:nvPr/>
        </p:nvSpPr>
        <p:spPr>
          <a:xfrm>
            <a:off x="5118200" y="51384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008200"/>
                </a:solidFill>
                <a:latin typeface="Roboto"/>
                <a:ea typeface="Roboto"/>
                <a:cs typeface="Roboto"/>
                <a:sym typeface="Roboto"/>
              </a:rPr>
              <a:t>//check if iterator has the elements</a:t>
            </a:r>
            <a:r>
              <a:rPr lang="en-US" sz="1200">
                <a:solidFill>
                  <a:schemeClr val="dk1"/>
                </a:solidFill>
                <a:latin typeface="Roboto"/>
                <a:ea typeface="Roboto"/>
                <a:cs typeface="Roboto"/>
                <a:sym typeface="Roboto"/>
              </a:rPr>
              <a:t> </a:t>
            </a:r>
            <a:endParaRPr/>
          </a:p>
        </p:txBody>
      </p:sp>
      <p:sp>
        <p:nvSpPr>
          <p:cNvPr id="1483" name="Google Shape;1483;g27a48828e02_0_147"/>
          <p:cNvSpPr txBox="1"/>
          <p:nvPr/>
        </p:nvSpPr>
        <p:spPr>
          <a:xfrm>
            <a:off x="4976600" y="54268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008200"/>
                </a:solidFill>
                <a:latin typeface="Roboto"/>
                <a:ea typeface="Roboto"/>
                <a:cs typeface="Roboto"/>
                <a:sym typeface="Roboto"/>
              </a:rPr>
              <a:t>//printing the element and move to next</a:t>
            </a:r>
            <a:r>
              <a:rPr lang="en-US" sz="1200">
                <a:solidFill>
                  <a:schemeClr val="dk1"/>
                </a:solidFill>
                <a:latin typeface="Roboto"/>
                <a:ea typeface="Roboto"/>
                <a:cs typeface="Roboto"/>
                <a:sym typeface="Roboto"/>
              </a:rPr>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g27a48828e02_0_153"/>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sz="1000"/>
          </a:p>
        </p:txBody>
      </p:sp>
      <p:pic>
        <p:nvPicPr>
          <p:cNvPr id="1490" name="Google Shape;1490;g27a48828e02_0_153"/>
          <p:cNvPicPr preferRelativeResize="0"/>
          <p:nvPr/>
        </p:nvPicPr>
        <p:blipFill rotWithShape="1">
          <a:blip r:embed="rId3">
            <a:alphaModFix/>
          </a:blip>
          <a:srcRect l="48702" t="17956" b="45832"/>
          <a:stretch/>
        </p:blipFill>
        <p:spPr>
          <a:xfrm>
            <a:off x="114150" y="1247525"/>
            <a:ext cx="8915698" cy="354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3"/>
          <p:cNvSpPr txBox="1">
            <a:spLocks noGrp="1"/>
          </p:cNvSpPr>
          <p:nvPr>
            <p:ph type="title"/>
          </p:nvPr>
        </p:nvSpPr>
        <p:spPr>
          <a:xfrm>
            <a:off x="457200" y="285728"/>
            <a:ext cx="8329642"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600" b="0" i="0" u="none" strike="noStrike" cap="small">
                <a:solidFill>
                  <a:schemeClr val="dk2"/>
                </a:solidFill>
                <a:latin typeface="Libre Baskerville"/>
                <a:ea typeface="Libre Baskerville"/>
                <a:cs typeface="Libre Baskerville"/>
                <a:sym typeface="Libre Baskerville"/>
              </a:rPr>
              <a:t>Limitations of procedural programming</a:t>
            </a:r>
            <a:endParaRPr sz="2600" b="0" i="0" u="none" strike="noStrike" cap="small">
              <a:solidFill>
                <a:schemeClr val="dk2"/>
              </a:solidFill>
              <a:latin typeface="Libre Baskerville"/>
              <a:ea typeface="Libre Baskerville"/>
              <a:cs typeface="Libre Baskerville"/>
              <a:sym typeface="Libre Baskerville"/>
            </a:endParaRPr>
          </a:p>
        </p:txBody>
      </p:sp>
      <p:sp>
        <p:nvSpPr>
          <p:cNvPr id="539" name="Google Shape;539;p13"/>
          <p:cNvSpPr txBox="1">
            <a:spLocks noGrp="1"/>
          </p:cNvSpPr>
          <p:nvPr>
            <p:ph type="body" idx="1"/>
          </p:nvPr>
        </p:nvSpPr>
        <p:spPr>
          <a:xfrm>
            <a:off x="457200" y="1142975"/>
            <a:ext cx="7983300" cy="45006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Poor real world model.</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No importance to data.</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No privacy.</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No true reuse.</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Functions and data should be treated equally.</a:t>
            </a:r>
            <a:endParaRPr sz="2400" b="0" i="0" u="none" strike="noStrike" cap="none">
              <a:solidFill>
                <a:schemeClr val="dk1"/>
              </a:solidFill>
              <a:latin typeface="Libre Baskerville"/>
              <a:ea typeface="Libre Baskerville"/>
              <a:cs typeface="Libre Baskerville"/>
              <a:sym typeface="Libre Baskerville"/>
            </a:endParaRPr>
          </a:p>
        </p:txBody>
      </p:sp>
      <p:sp>
        <p:nvSpPr>
          <p:cNvPr id="540" name="Google Shape;540;p13"/>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5"/>
        <p:cNvGrpSpPr/>
        <p:nvPr/>
      </p:nvGrpSpPr>
      <p:grpSpPr>
        <a:xfrm>
          <a:off x="0" y="0"/>
          <a:ext cx="0" cy="0"/>
          <a:chOff x="0" y="0"/>
          <a:chExt cx="0" cy="0"/>
        </a:xfrm>
      </p:grpSpPr>
      <p:sp>
        <p:nvSpPr>
          <p:cNvPr id="1496" name="Google Shape;1496;g27a25ee481c_0_1037"/>
          <p:cNvSpPr txBox="1">
            <a:spLocks noGrp="1"/>
          </p:cNvSpPr>
          <p:nvPr>
            <p:ph type="ctrTitle"/>
          </p:nvPr>
        </p:nvSpPr>
        <p:spPr>
          <a:xfrm>
            <a:off x="880900" y="285037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Vectors</a:t>
            </a:r>
            <a:r>
              <a:rPr lang="en-US"/>
              <a:t>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0"/>
        <p:cNvGrpSpPr/>
        <p:nvPr/>
      </p:nvGrpSpPr>
      <p:grpSpPr>
        <a:xfrm>
          <a:off x="0" y="0"/>
          <a:ext cx="0" cy="0"/>
          <a:chOff x="0" y="0"/>
          <a:chExt cx="0" cy="0"/>
        </a:xfrm>
      </p:grpSpPr>
      <p:sp>
        <p:nvSpPr>
          <p:cNvPr id="1501" name="Google Shape;1501;g27a25ee481c_0_1043"/>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A Weakness of Arrays</a:t>
            </a:r>
            <a:endParaRPr/>
          </a:p>
        </p:txBody>
      </p:sp>
      <p:sp>
        <p:nvSpPr>
          <p:cNvPr id="1502" name="Google Shape;1502;g27a25ee481c_0_1043"/>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800"/>
              <a:buFont typeface="Noto Sans Symbols"/>
              <a:buChar char="⬧"/>
            </a:pPr>
            <a:r>
              <a:rPr lang="en-US" sz="2800" b="0" i="0" u="none" strike="noStrike" cap="none">
                <a:solidFill>
                  <a:schemeClr val="dk1"/>
                </a:solidFill>
                <a:latin typeface="Times New Roman"/>
                <a:ea typeface="Times New Roman"/>
                <a:cs typeface="Times New Roman"/>
                <a:sym typeface="Times New Roman"/>
              </a:rPr>
              <a:t>Suppose we declare an array of “Student” objects:</a:t>
            </a:r>
            <a:endParaRPr/>
          </a:p>
          <a:p>
            <a:pPr marL="342900" marR="0" lvl="0" indent="-342900" algn="l" rtl="0">
              <a:lnSpc>
                <a:spcPct val="100000"/>
              </a:lnSpc>
              <a:spcBef>
                <a:spcPts val="560"/>
              </a:spcBef>
              <a:spcAft>
                <a:spcPts val="0"/>
              </a:spcAft>
              <a:buClr>
                <a:srgbClr val="666699"/>
              </a:buClr>
              <a:buSzPts val="2800"/>
              <a:buFont typeface="Noto Sans Symbols"/>
              <a:buNone/>
            </a:pPr>
            <a:endParaRPr sz="2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666699"/>
              </a:buClr>
              <a:buSzPts val="2800"/>
              <a:buFont typeface="Noto Sans Symbols"/>
              <a:buNone/>
            </a:pPr>
            <a:r>
              <a:rPr lang="en-US" sz="2800" b="0" i="0" u="none" strike="noStrike" cap="none">
                <a:solidFill>
                  <a:schemeClr val="dk1"/>
                </a:solidFill>
                <a:latin typeface="Courier New"/>
                <a:ea typeface="Courier New"/>
                <a:cs typeface="Courier New"/>
                <a:sym typeface="Courier New"/>
              </a:rPr>
              <a:t>Student[] students = </a:t>
            </a:r>
            <a:r>
              <a:rPr lang="en-US" sz="2800" b="0" i="0" u="none" strike="noStrike" cap="none">
                <a:solidFill>
                  <a:schemeClr val="accent2"/>
                </a:solidFill>
                <a:latin typeface="Courier New"/>
                <a:ea typeface="Courier New"/>
                <a:cs typeface="Courier New"/>
                <a:sym typeface="Courier New"/>
              </a:rPr>
              <a:t>new </a:t>
            </a:r>
            <a:r>
              <a:rPr lang="en-US" sz="2800" b="0" i="0" u="none" strike="noStrike" cap="none">
                <a:solidFill>
                  <a:schemeClr val="dk1"/>
                </a:solidFill>
                <a:latin typeface="Courier New"/>
                <a:ea typeface="Courier New"/>
                <a:cs typeface="Courier New"/>
                <a:sym typeface="Courier New"/>
              </a:rPr>
              <a:t>Student[10];</a:t>
            </a:r>
            <a:endParaRPr/>
          </a:p>
          <a:p>
            <a:pPr marL="342900" marR="0" lvl="0" indent="-165100" algn="l" rtl="0">
              <a:lnSpc>
                <a:spcPct val="100000"/>
              </a:lnSpc>
              <a:spcBef>
                <a:spcPts val="560"/>
              </a:spcBef>
              <a:spcAft>
                <a:spcPts val="0"/>
              </a:spcAft>
              <a:buClr>
                <a:srgbClr val="666699"/>
              </a:buClr>
              <a:buSzPts val="2800"/>
              <a:buFont typeface="Noto Sans Symbols"/>
              <a:buNone/>
            </a:pPr>
            <a:endParaRPr sz="2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666699"/>
              </a:buClr>
              <a:buSzPts val="2800"/>
              <a:buFont typeface="Noto Sans Symbols"/>
              <a:buChar char="⬧"/>
            </a:pPr>
            <a:r>
              <a:rPr lang="en-US" sz="2800" b="0" i="0" u="none" strike="noStrike" cap="none">
                <a:solidFill>
                  <a:schemeClr val="dk1"/>
                </a:solidFill>
                <a:latin typeface="Times New Roman"/>
                <a:ea typeface="Times New Roman"/>
                <a:cs typeface="Times New Roman"/>
                <a:sym typeface="Times New Roman"/>
              </a:rPr>
              <a:t>What if a new student joins the class?</a:t>
            </a:r>
            <a:endParaRPr/>
          </a:p>
          <a:p>
            <a:pPr marL="342900" marR="0" lvl="0" indent="-342900" algn="l" rtl="0">
              <a:lnSpc>
                <a:spcPct val="100000"/>
              </a:lnSpc>
              <a:spcBef>
                <a:spcPts val="560"/>
              </a:spcBef>
              <a:spcAft>
                <a:spcPts val="0"/>
              </a:spcAft>
              <a:buClr>
                <a:srgbClr val="666699"/>
              </a:buClr>
              <a:buSzPts val="2800"/>
              <a:buFont typeface="Noto Sans Symbols"/>
              <a:buChar char="⬧"/>
            </a:pPr>
            <a:r>
              <a:rPr lang="en-US" sz="2800" b="0" i="0" u="none" strike="noStrike" cap="none">
                <a:solidFill>
                  <a:schemeClr val="dk1"/>
                </a:solidFill>
                <a:latin typeface="Times New Roman"/>
                <a:ea typeface="Times New Roman"/>
                <a:cs typeface="Times New Roman"/>
                <a:sym typeface="Times New Roman"/>
              </a:rPr>
              <a:t>The size of an array </a:t>
            </a:r>
            <a:r>
              <a:rPr lang="en-US" sz="2800" b="0" i="0" u="none" strike="noStrike" cap="none">
                <a:solidFill>
                  <a:srgbClr val="FF0000"/>
                </a:solidFill>
                <a:latin typeface="Times New Roman"/>
                <a:ea typeface="Times New Roman"/>
                <a:cs typeface="Times New Roman"/>
                <a:sym typeface="Times New Roman"/>
              </a:rPr>
              <a:t>cannot </a:t>
            </a:r>
            <a:r>
              <a:rPr lang="en-US" sz="2800" b="0" i="0" u="none" strike="noStrike" cap="none">
                <a:solidFill>
                  <a:schemeClr val="dk1"/>
                </a:solidFill>
                <a:latin typeface="Times New Roman"/>
                <a:ea typeface="Times New Roman"/>
                <a:cs typeface="Times New Roman"/>
                <a:sym typeface="Times New Roman"/>
              </a:rPr>
              <a:t>be increased after it is instantiated</a:t>
            </a:r>
            <a:endParaRPr/>
          </a:p>
        </p:txBody>
      </p:sp>
      <p:sp>
        <p:nvSpPr>
          <p:cNvPr id="1503" name="Google Shape;1503;g27a25ee481c_0_1043"/>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504" name="Google Shape;1504;g27a25ee481c_0_1043"/>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8"/>
        <p:cNvGrpSpPr/>
        <p:nvPr/>
      </p:nvGrpSpPr>
      <p:grpSpPr>
        <a:xfrm>
          <a:off x="0" y="0"/>
          <a:ext cx="0" cy="0"/>
          <a:chOff x="0" y="0"/>
          <a:chExt cx="0" cy="0"/>
        </a:xfrm>
      </p:grpSpPr>
      <p:sp>
        <p:nvSpPr>
          <p:cNvPr id="1509" name="Google Shape;1509;g27a25ee481c_0_1050"/>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Resizing an Array (the hard way)</a:t>
            </a:r>
            <a:endParaRPr/>
          </a:p>
        </p:txBody>
      </p:sp>
      <p:sp>
        <p:nvSpPr>
          <p:cNvPr id="1510" name="Google Shape;1510;g27a25ee481c_0_1050"/>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Student[] students = </a:t>
            </a:r>
            <a:r>
              <a:rPr lang="en-US" sz="2000" b="0" i="0" u="none" strike="noStrike" cap="none">
                <a:solidFill>
                  <a:srgbClr val="3333CC"/>
                </a:solidFill>
                <a:latin typeface="Courier New"/>
                <a:ea typeface="Courier New"/>
                <a:cs typeface="Courier New"/>
                <a:sym typeface="Courier New"/>
              </a:rPr>
              <a:t>new </a:t>
            </a:r>
            <a:r>
              <a:rPr lang="en-US" sz="2000" b="0" i="0" u="none" strike="noStrike" cap="none">
                <a:solidFill>
                  <a:schemeClr val="dk1"/>
                </a:solidFill>
                <a:latin typeface="Courier New"/>
                <a:ea typeface="Courier New"/>
                <a:cs typeface="Courier New"/>
                <a:sym typeface="Courier New"/>
              </a:rPr>
              <a:t>Student[10];</a:t>
            </a:r>
            <a:endParaRPr/>
          </a:p>
          <a:p>
            <a:pPr marL="342900" marR="0" lvl="0" indent="-342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 do some stuff…</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 now we need to add student 11</a:t>
            </a:r>
            <a:endParaRPr/>
          </a:p>
          <a:p>
            <a:pPr marL="342900" marR="0" lvl="0" indent="-342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Student[] students2 = </a:t>
            </a:r>
            <a:r>
              <a:rPr lang="en-US" sz="2000" b="0" i="0" u="none" strike="noStrike" cap="none">
                <a:solidFill>
                  <a:srgbClr val="3333CC"/>
                </a:solidFill>
                <a:latin typeface="Courier New"/>
                <a:ea typeface="Courier New"/>
                <a:cs typeface="Courier New"/>
                <a:sym typeface="Courier New"/>
              </a:rPr>
              <a:t>new </a:t>
            </a:r>
            <a:r>
              <a:rPr lang="en-US" sz="2000" b="0" i="0" u="none" strike="noStrike" cap="none">
                <a:solidFill>
                  <a:schemeClr val="dk1"/>
                </a:solidFill>
                <a:latin typeface="Courier New"/>
                <a:ea typeface="Courier New"/>
                <a:cs typeface="Courier New"/>
                <a:sym typeface="Courier New"/>
              </a:rPr>
              <a:t>Student[11]; </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rgbClr val="3333CC"/>
                </a:solidFill>
                <a:latin typeface="Courier New"/>
                <a:ea typeface="Courier New"/>
                <a:cs typeface="Courier New"/>
                <a:sym typeface="Courier New"/>
              </a:rPr>
              <a:t>for</a:t>
            </a:r>
            <a:r>
              <a:rPr lang="en-US" sz="2000" b="0" i="0" u="none" strike="noStrike" cap="none">
                <a:solidFill>
                  <a:schemeClr val="dk1"/>
                </a:solidFill>
                <a:latin typeface="Courier New"/>
                <a:ea typeface="Courier New"/>
                <a:cs typeface="Courier New"/>
                <a:sym typeface="Courier New"/>
              </a:rPr>
              <a:t>(</a:t>
            </a:r>
            <a:r>
              <a:rPr lang="en-US" sz="2000" b="0" i="0" u="none" strike="noStrike" cap="none">
                <a:solidFill>
                  <a:srgbClr val="3333CC"/>
                </a:solidFill>
                <a:latin typeface="Courier New"/>
                <a:ea typeface="Courier New"/>
                <a:cs typeface="Courier New"/>
                <a:sym typeface="Courier New"/>
              </a:rPr>
              <a:t>int </a:t>
            </a:r>
            <a:r>
              <a:rPr lang="en-US" sz="2000" b="0" i="0" u="none" strike="noStrike" cap="none">
                <a:solidFill>
                  <a:schemeClr val="dk1"/>
                </a:solidFill>
                <a:latin typeface="Courier New"/>
                <a:ea typeface="Courier New"/>
                <a:cs typeface="Courier New"/>
                <a:sym typeface="Courier New"/>
              </a:rPr>
              <a:t>i = 0; i &lt; students.length; i++) {</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  students2[i] = students[i]; </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student[10] = </a:t>
            </a:r>
            <a:r>
              <a:rPr lang="en-US" sz="2000" b="0" i="0" u="none" strike="noStrike" cap="none">
                <a:solidFill>
                  <a:srgbClr val="3333CC"/>
                </a:solidFill>
                <a:latin typeface="Courier New"/>
                <a:ea typeface="Courier New"/>
                <a:cs typeface="Courier New"/>
                <a:sym typeface="Courier New"/>
              </a:rPr>
              <a:t>new </a:t>
            </a:r>
            <a:r>
              <a:rPr lang="en-US" sz="2000" b="0" i="0" u="none" strike="noStrike" cap="none">
                <a:solidFill>
                  <a:schemeClr val="dk1"/>
                </a:solidFill>
                <a:latin typeface="Courier New"/>
                <a:ea typeface="Courier New"/>
                <a:cs typeface="Courier New"/>
                <a:sym typeface="Courier New"/>
              </a:rPr>
              <a:t>Student();</a:t>
            </a:r>
            <a:endParaRPr/>
          </a:p>
        </p:txBody>
      </p:sp>
      <p:sp>
        <p:nvSpPr>
          <p:cNvPr id="1511" name="Google Shape;1511;g27a25ee481c_0_105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512" name="Google Shape;1512;g27a25ee481c_0_105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g27a48828e02_0_15"/>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VECTORS</a:t>
            </a:r>
            <a:endParaRPr sz="4500" b="1" i="0" u="sng" strike="noStrike" cap="none">
              <a:solidFill>
                <a:srgbClr val="FFC700"/>
              </a:solidFill>
              <a:latin typeface="Corbel"/>
              <a:ea typeface="Corbel"/>
              <a:cs typeface="Corbel"/>
              <a:sym typeface="Corbel"/>
            </a:endParaRPr>
          </a:p>
        </p:txBody>
      </p:sp>
      <p:sp>
        <p:nvSpPr>
          <p:cNvPr id="1518" name="Google Shape;1518;g27a48828e02_0_15"/>
          <p:cNvSpPr txBox="1">
            <a:spLocks noGrp="1"/>
          </p:cNvSpPr>
          <p:nvPr>
            <p:ph type="body" idx="1"/>
          </p:nvPr>
        </p:nvSpPr>
        <p:spPr>
          <a:xfrm>
            <a:off x="289975" y="1774825"/>
            <a:ext cx="86787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In Java the concept of variable arguments to a function is achieved by the use of </a:t>
            </a:r>
            <a:r>
              <a:rPr lang="en-US" sz="3200" b="1" i="0" u="none">
                <a:solidFill>
                  <a:schemeClr val="lt1"/>
                </a:solidFill>
                <a:latin typeface="Corbel"/>
                <a:ea typeface="Corbel"/>
                <a:cs typeface="Corbel"/>
                <a:sym typeface="Corbel"/>
              </a:rPr>
              <a:t>Vector </a:t>
            </a:r>
            <a:r>
              <a:rPr lang="en-US" sz="3200" b="0" i="0" u="none">
                <a:solidFill>
                  <a:schemeClr val="lt1"/>
                </a:solidFill>
                <a:latin typeface="Corbel"/>
                <a:ea typeface="Corbel"/>
                <a:cs typeface="Corbel"/>
                <a:sym typeface="Corbel"/>
              </a:rPr>
              <a:t>class contained in the </a:t>
            </a:r>
            <a:r>
              <a:rPr lang="en-US" sz="3200" b="1" i="0" u="none">
                <a:solidFill>
                  <a:schemeClr val="lt1"/>
                </a:solidFill>
              </a:rPr>
              <a:t>java.util package.</a:t>
            </a:r>
            <a:endParaRPr b="1"/>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This class can be used to create a </a:t>
            </a:r>
            <a:r>
              <a:rPr lang="en-US" sz="3200" b="1" i="0" u="none">
                <a:solidFill>
                  <a:schemeClr val="lt1"/>
                </a:solidFill>
              </a:rPr>
              <a:t>generic dynamic array</a:t>
            </a:r>
            <a:r>
              <a:rPr lang="en-US" sz="3200" b="0" i="0" u="none">
                <a:solidFill>
                  <a:schemeClr val="lt1"/>
                </a:solidFill>
                <a:latin typeface="Corbel"/>
                <a:ea typeface="Corbel"/>
                <a:cs typeface="Corbel"/>
                <a:sym typeface="Corbel"/>
              </a:rPr>
              <a:t> known as </a:t>
            </a:r>
            <a:r>
              <a:rPr lang="en-US" sz="3200" b="1" i="1" u="none">
                <a:solidFill>
                  <a:schemeClr val="lt1"/>
                </a:solidFill>
                <a:latin typeface="Corbel"/>
                <a:ea typeface="Corbel"/>
                <a:cs typeface="Corbel"/>
                <a:sym typeface="Corbel"/>
              </a:rPr>
              <a:t>vector </a:t>
            </a:r>
            <a:r>
              <a:rPr lang="en-US" sz="3200" b="0" i="0" u="none">
                <a:solidFill>
                  <a:schemeClr val="lt1"/>
                </a:solidFill>
                <a:latin typeface="Corbel"/>
                <a:ea typeface="Corbel"/>
                <a:cs typeface="Corbel"/>
                <a:sym typeface="Corbel"/>
              </a:rPr>
              <a:t>that can hold </a:t>
            </a:r>
            <a:r>
              <a:rPr lang="en-US" sz="3200" b="0" i="1" u="none">
                <a:solidFill>
                  <a:schemeClr val="lt1"/>
                </a:solidFill>
                <a:latin typeface="Corbel"/>
                <a:ea typeface="Corbel"/>
                <a:cs typeface="Corbel"/>
                <a:sym typeface="Corbel"/>
              </a:rPr>
              <a:t>objects of any type and any number.</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The objects in this do not have to be homogenous.</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Array can be easily implemented as vectors.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g27a48828e02_0_20"/>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fontScale="90000"/>
          </a:bodyPr>
          <a:lstStyle/>
          <a:p>
            <a:pPr marL="0" marR="0" lvl="0" indent="0" algn="l" rtl="0">
              <a:lnSpc>
                <a:spcPct val="100000"/>
              </a:lnSpc>
              <a:spcBef>
                <a:spcPts val="0"/>
              </a:spcBef>
              <a:spcAft>
                <a:spcPts val="0"/>
              </a:spcAft>
              <a:buClr>
                <a:srgbClr val="FFC700"/>
              </a:buClr>
              <a:buSzPct val="100000"/>
              <a:buFont typeface="Corbel"/>
              <a:buNone/>
            </a:pPr>
            <a:r>
              <a:rPr lang="en-US" sz="4500" b="1" i="0" u="none" strike="noStrike" cap="none">
                <a:solidFill>
                  <a:srgbClr val="FFC700"/>
                </a:solidFill>
                <a:latin typeface="Corbel"/>
                <a:ea typeface="Corbel"/>
                <a:cs typeface="Corbel"/>
                <a:sym typeface="Corbel"/>
              </a:rPr>
              <a:t>VECTORS ARE CREATED AS ARRAY AS FOLLOWS:</a:t>
            </a:r>
            <a:endParaRPr sz="4500" b="1" i="0" u="none" strike="noStrike" cap="none">
              <a:solidFill>
                <a:srgbClr val="FFC700"/>
              </a:solidFill>
              <a:latin typeface="Corbel"/>
              <a:ea typeface="Corbel"/>
              <a:cs typeface="Corbel"/>
              <a:sym typeface="Corbel"/>
            </a:endParaRPr>
          </a:p>
        </p:txBody>
      </p:sp>
      <p:sp>
        <p:nvSpPr>
          <p:cNvPr id="1524" name="Google Shape;1524;g27a48828e02_0_20"/>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rmAutofit/>
          </a:bodyPr>
          <a:lstStyle/>
          <a:p>
            <a:pPr marL="438150" marR="0" lvl="0" indent="-166687" algn="l" rtl="0">
              <a:lnSpc>
                <a:spcPct val="9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166687" algn="l" rtl="0">
              <a:lnSpc>
                <a:spcPct val="9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319087" algn="l" rtl="0">
              <a:lnSpc>
                <a:spcPct val="9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319087" algn="l" rtl="0">
              <a:lnSpc>
                <a:spcPct val="9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319087" algn="l" rtl="0">
              <a:lnSpc>
                <a:spcPct val="90000"/>
              </a:lnSpc>
              <a:spcBef>
                <a:spcPts val="0"/>
              </a:spcBef>
              <a:spcAft>
                <a:spcPts val="0"/>
              </a:spcAft>
              <a:buClr>
                <a:schemeClr val="accent1"/>
              </a:buClr>
              <a:buSzPts val="2400"/>
              <a:buFont typeface="Noto Sans Symbols"/>
              <a:buChar char="◼"/>
            </a:pPr>
            <a:r>
              <a:rPr lang="en-US" sz="3000" b="0" i="0" u="none">
                <a:solidFill>
                  <a:schemeClr val="lt1"/>
                </a:solidFill>
                <a:latin typeface="Corbel"/>
                <a:ea typeface="Corbel"/>
                <a:cs typeface="Corbel"/>
                <a:sym typeface="Corbel"/>
              </a:rPr>
              <a:t>A vector can be declared without specifying any size explicitly.</a:t>
            </a:r>
            <a:endParaRPr/>
          </a:p>
          <a:p>
            <a:pPr marL="438150" marR="0" lvl="0" indent="-319087" algn="l" rtl="0">
              <a:lnSpc>
                <a:spcPct val="90000"/>
              </a:lnSpc>
              <a:spcBef>
                <a:spcPts val="0"/>
              </a:spcBef>
              <a:spcAft>
                <a:spcPts val="0"/>
              </a:spcAft>
              <a:buClr>
                <a:schemeClr val="accent1"/>
              </a:buClr>
              <a:buSzPts val="2400"/>
              <a:buFont typeface="Noto Sans Symbols"/>
              <a:buChar char="◼"/>
            </a:pPr>
            <a:r>
              <a:rPr lang="en-US" sz="3000" b="0" i="0" u="none">
                <a:solidFill>
                  <a:schemeClr val="lt1"/>
                </a:solidFill>
                <a:latin typeface="Corbel"/>
                <a:ea typeface="Corbel"/>
                <a:cs typeface="Corbel"/>
                <a:sym typeface="Corbel"/>
              </a:rPr>
              <a:t>A vector can accommodate an unknown number of items. Even, when a size is specified, this can be overlooked and a different number of items may be put into the vector.</a:t>
            </a:r>
            <a:endParaRPr/>
          </a:p>
        </p:txBody>
      </p:sp>
      <p:sp>
        <p:nvSpPr>
          <p:cNvPr id="1525" name="Google Shape;1525;g27a48828e02_0_20"/>
          <p:cNvSpPr/>
          <p:nvPr/>
        </p:nvSpPr>
        <p:spPr>
          <a:xfrm>
            <a:off x="1205132" y="1676400"/>
            <a:ext cx="6629400" cy="12954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3F9FB"/>
              </a:buClr>
              <a:buSzPts val="1800"/>
              <a:buFont typeface="Corbel"/>
              <a:buNone/>
            </a:pPr>
            <a:r>
              <a:rPr lang="en-US" sz="1800" b="1" i="0" u="none" strike="noStrike" cap="none">
                <a:solidFill>
                  <a:schemeClr val="dk1"/>
                </a:solidFill>
                <a:latin typeface="Corbel"/>
                <a:ea typeface="Corbel"/>
                <a:cs typeface="Corbel"/>
                <a:sym typeface="Corbel"/>
              </a:rPr>
              <a:t>Vector intVect  =  new  Vector(  );  // declaring without size</a:t>
            </a:r>
            <a:endParaRPr>
              <a:solidFill>
                <a:schemeClr val="dk1"/>
              </a:solidFill>
            </a:endParaRPr>
          </a:p>
          <a:p>
            <a:pPr marL="0" marR="0" lvl="0" indent="0" algn="ctr" rtl="0">
              <a:lnSpc>
                <a:spcPct val="100000"/>
              </a:lnSpc>
              <a:spcBef>
                <a:spcPts val="0"/>
              </a:spcBef>
              <a:spcAft>
                <a:spcPts val="0"/>
              </a:spcAft>
              <a:buClr>
                <a:srgbClr val="F3F9FB"/>
              </a:buClr>
              <a:buSzPts val="1800"/>
              <a:buFont typeface="Corbel"/>
              <a:buNone/>
            </a:pPr>
            <a:r>
              <a:rPr lang="en-US" sz="1800" b="1" i="0" u="none" strike="noStrike" cap="none">
                <a:solidFill>
                  <a:schemeClr val="dk1"/>
                </a:solidFill>
                <a:latin typeface="Corbel"/>
                <a:ea typeface="Corbel"/>
                <a:cs typeface="Corbel"/>
                <a:sym typeface="Corbel"/>
              </a:rPr>
              <a:t>Vector  list  =  new  Vector(3);  // declaring with size</a:t>
            </a:r>
            <a:endParaRPr>
              <a:solidFill>
                <a:schemeClr val="dk1"/>
              </a:solidFill>
            </a:endParaRPr>
          </a:p>
          <a:p>
            <a:pPr marL="0" marR="0" lvl="0" indent="0" algn="ctr" rtl="0">
              <a:lnSpc>
                <a:spcPct val="100000"/>
              </a:lnSpc>
              <a:spcBef>
                <a:spcPts val="0"/>
              </a:spcBef>
              <a:spcAft>
                <a:spcPts val="0"/>
              </a:spcAft>
              <a:buClr>
                <a:schemeClr val="dk1"/>
              </a:buClr>
              <a:buSzPts val="1800"/>
              <a:buFont typeface="Corbel"/>
              <a:buNone/>
            </a:pPr>
            <a:endParaRPr sz="1800" b="1" i="0" u="none" strike="noStrike" cap="none">
              <a:solidFill>
                <a:schemeClr val="dk1"/>
              </a:solidFill>
              <a:latin typeface="Corbel"/>
              <a:ea typeface="Corbel"/>
              <a:cs typeface="Corbel"/>
              <a:sym typeface="Corbe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g27a48828e02_0_26"/>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3600"/>
              <a:buFont typeface="Corbel"/>
              <a:buNone/>
            </a:pPr>
            <a:r>
              <a:rPr lang="en-US" sz="3600" b="1" i="0" u="sng" strike="noStrike" cap="none">
                <a:solidFill>
                  <a:srgbClr val="FFC700"/>
                </a:solidFill>
                <a:latin typeface="Corbel"/>
                <a:ea typeface="Corbel"/>
                <a:cs typeface="Corbel"/>
                <a:sym typeface="Corbel"/>
              </a:rPr>
              <a:t>ADVANTAGES OF VECTOR OVER ARRAYS</a:t>
            </a:r>
            <a:endParaRPr sz="3600" b="1" i="0" u="sng" strike="noStrike" cap="none">
              <a:solidFill>
                <a:srgbClr val="FFC700"/>
              </a:solidFill>
              <a:latin typeface="Corbel"/>
              <a:ea typeface="Corbel"/>
              <a:cs typeface="Corbel"/>
              <a:sym typeface="Corbel"/>
            </a:endParaRPr>
          </a:p>
        </p:txBody>
      </p:sp>
      <p:sp>
        <p:nvSpPr>
          <p:cNvPr id="1531" name="Google Shape;1531;g27a48828e02_0_26"/>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1" i="0" u="none">
                <a:solidFill>
                  <a:schemeClr val="lt1"/>
                </a:solidFill>
                <a:latin typeface="Corbel"/>
                <a:ea typeface="Corbel"/>
                <a:cs typeface="Corbel"/>
                <a:sym typeface="Corbel"/>
              </a:rPr>
              <a:t> </a:t>
            </a:r>
            <a:r>
              <a:rPr lang="en-US" sz="3200" b="1" i="0" u="sng">
                <a:solidFill>
                  <a:srgbClr val="FFFF00"/>
                </a:solidFill>
                <a:latin typeface="Corbel"/>
                <a:ea typeface="Corbel"/>
                <a:cs typeface="Corbel"/>
                <a:sym typeface="Corbel"/>
              </a:rPr>
              <a:t>DISADVANTAGES OF VECTOR OVER ARRAYS</a:t>
            </a:r>
            <a:endParaRPr/>
          </a:p>
        </p:txBody>
      </p:sp>
      <p:sp>
        <p:nvSpPr>
          <p:cNvPr id="1532" name="Google Shape;1532;g27a48828e02_0_26"/>
          <p:cNvSpPr/>
          <p:nvPr/>
        </p:nvSpPr>
        <p:spPr>
          <a:xfrm>
            <a:off x="838200" y="1371600"/>
            <a:ext cx="7315200" cy="17526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D66463"/>
              </a:buClr>
              <a:buSzPts val="1800"/>
              <a:buFont typeface="Corbel"/>
              <a:buNone/>
            </a:pPr>
            <a:r>
              <a:rPr lang="en-US" sz="1800" b="1" i="0" u="none" strike="noStrike" cap="none">
                <a:solidFill>
                  <a:schemeClr val="dk1"/>
                </a:solidFill>
                <a:latin typeface="Corbel"/>
                <a:ea typeface="Corbel"/>
                <a:cs typeface="Corbel"/>
                <a:sym typeface="Corbel"/>
              </a:rPr>
              <a:t>🡪 It is  convenient to use vectors to store objects.</a:t>
            </a:r>
            <a:endParaRPr>
              <a:solidFill>
                <a:schemeClr val="dk1"/>
              </a:solidFill>
            </a:endParaRPr>
          </a:p>
          <a:p>
            <a:pPr marL="0" marR="0" lvl="0" indent="-114300" algn="ctr"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orbel"/>
                <a:ea typeface="Corbel"/>
                <a:cs typeface="Corbel"/>
                <a:sym typeface="Corbel"/>
              </a:rPr>
              <a:t>A vector can be used to store a list of objects that may vary in size.</a:t>
            </a:r>
            <a:endParaRPr>
              <a:solidFill>
                <a:schemeClr val="dk1"/>
              </a:solidFill>
            </a:endParaRPr>
          </a:p>
          <a:p>
            <a:pPr marL="0" marR="0" lvl="0" indent="-114300" algn="ctr"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orbel"/>
                <a:ea typeface="Corbel"/>
                <a:cs typeface="Corbel"/>
                <a:sym typeface="Corbel"/>
              </a:rPr>
              <a:t>We can add and delete objects from the list as and when required. </a:t>
            </a:r>
            <a:endParaRPr sz="1800" b="1" i="0" u="none" strike="noStrike" cap="none">
              <a:solidFill>
                <a:schemeClr val="dk1"/>
              </a:solidFill>
              <a:latin typeface="Corbel"/>
              <a:ea typeface="Corbel"/>
              <a:cs typeface="Corbel"/>
              <a:sym typeface="Corbel"/>
            </a:endParaRPr>
          </a:p>
        </p:txBody>
      </p:sp>
      <p:sp>
        <p:nvSpPr>
          <p:cNvPr id="1533" name="Google Shape;1533;g27a48828e02_0_26"/>
          <p:cNvSpPr/>
          <p:nvPr/>
        </p:nvSpPr>
        <p:spPr>
          <a:xfrm>
            <a:off x="838200" y="4343400"/>
            <a:ext cx="7162800" cy="19812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C2AC"/>
              </a:buClr>
              <a:buSzPts val="2000"/>
              <a:buFont typeface="Corbel"/>
              <a:buNone/>
            </a:pPr>
            <a:r>
              <a:rPr lang="en-US" sz="2000" b="1" i="0" u="none" strike="noStrike" cap="none">
                <a:solidFill>
                  <a:schemeClr val="dk1"/>
                </a:solidFill>
                <a:latin typeface="Corbel"/>
                <a:ea typeface="Corbel"/>
                <a:cs typeface="Corbel"/>
                <a:sym typeface="Corbel"/>
              </a:rPr>
              <a:t>🡪We </a:t>
            </a:r>
            <a:r>
              <a:rPr lang="en-US" sz="2000" b="1" i="0" u="sng" strike="noStrike" cap="none">
                <a:solidFill>
                  <a:schemeClr val="dk1"/>
                </a:solidFill>
                <a:latin typeface="Corbel"/>
                <a:ea typeface="Corbel"/>
                <a:cs typeface="Corbel"/>
                <a:sym typeface="Corbel"/>
              </a:rPr>
              <a:t>cannot directly store simple data types in a vector.</a:t>
            </a:r>
            <a:endParaRPr u="sng">
              <a:solidFill>
                <a:schemeClr val="dk1"/>
              </a:solidFill>
            </a:endParaRPr>
          </a:p>
          <a:p>
            <a:pPr marL="0" marR="0" lvl="0" indent="0" algn="ctr" rtl="0">
              <a:lnSpc>
                <a:spcPct val="100000"/>
              </a:lnSpc>
              <a:spcBef>
                <a:spcPts val="0"/>
              </a:spcBef>
              <a:spcAft>
                <a:spcPts val="0"/>
              </a:spcAft>
              <a:buClr>
                <a:srgbClr val="FFC2AC"/>
              </a:buClr>
              <a:buSzPts val="2000"/>
              <a:buFont typeface="Corbel"/>
              <a:buNone/>
            </a:pPr>
            <a:r>
              <a:rPr lang="en-US" sz="2000" b="1" i="0" u="none" strike="noStrike" cap="none">
                <a:solidFill>
                  <a:schemeClr val="dk1"/>
                </a:solidFill>
                <a:latin typeface="Corbel"/>
                <a:ea typeface="Corbel"/>
                <a:cs typeface="Corbel"/>
                <a:sym typeface="Corbel"/>
              </a:rPr>
              <a:t>🡪We can only store objects. Therefore , we need to convert </a:t>
            </a:r>
            <a:endParaRPr>
              <a:solidFill>
                <a:schemeClr val="dk1"/>
              </a:solidFill>
            </a:endParaRPr>
          </a:p>
          <a:p>
            <a:pPr marL="0" marR="0" lvl="0" indent="0" algn="ctr" rtl="0">
              <a:lnSpc>
                <a:spcPct val="100000"/>
              </a:lnSpc>
              <a:spcBef>
                <a:spcPts val="0"/>
              </a:spcBef>
              <a:spcAft>
                <a:spcPts val="0"/>
              </a:spcAft>
              <a:buClr>
                <a:srgbClr val="FFC2AC"/>
              </a:buClr>
              <a:buSzPts val="2000"/>
              <a:buFont typeface="Corbel"/>
              <a:buNone/>
            </a:pPr>
            <a:r>
              <a:rPr lang="en-US" sz="2000" b="1" i="0" u="none" strike="noStrike" cap="none">
                <a:solidFill>
                  <a:schemeClr val="dk1"/>
                </a:solidFill>
                <a:latin typeface="Corbel"/>
                <a:ea typeface="Corbel"/>
                <a:cs typeface="Corbel"/>
                <a:sym typeface="Corbel"/>
              </a:rPr>
              <a:t>Simple types to objects. This can be done using the </a:t>
            </a:r>
            <a:r>
              <a:rPr lang="en-US" sz="2000" b="1" i="0" u="none" strike="noStrike" cap="none">
                <a:solidFill>
                  <a:schemeClr val="accent6"/>
                </a:solidFill>
                <a:latin typeface="Corbel"/>
                <a:ea typeface="Corbel"/>
                <a:cs typeface="Corbel"/>
                <a:sym typeface="Corbel"/>
              </a:rPr>
              <a:t>wrapper </a:t>
            </a:r>
            <a:r>
              <a:rPr lang="en-US" sz="2000" b="1" i="0" u="none" strike="noStrike" cap="none">
                <a:solidFill>
                  <a:srgbClr val="980000"/>
                </a:solidFill>
                <a:latin typeface="Corbel"/>
                <a:ea typeface="Corbel"/>
                <a:cs typeface="Corbel"/>
                <a:sym typeface="Corbel"/>
              </a:rPr>
              <a:t>classes</a:t>
            </a:r>
            <a:r>
              <a:rPr lang="en-US" sz="1800" b="1" i="0" u="none" strike="noStrike" cap="none">
                <a:solidFill>
                  <a:srgbClr val="980000"/>
                </a:solidFill>
                <a:latin typeface="Corbel"/>
                <a:ea typeface="Corbel"/>
                <a:cs typeface="Corbel"/>
                <a:sym typeface="Corbel"/>
              </a:rPr>
              <a:t> </a:t>
            </a:r>
            <a:endParaRPr>
              <a:solidFill>
                <a:srgbClr val="980000"/>
              </a:solidFill>
            </a:endParaRPr>
          </a:p>
          <a:p>
            <a:pPr marL="0" marR="0" lvl="0" indent="0" algn="ctr" rtl="0">
              <a:lnSpc>
                <a:spcPct val="100000"/>
              </a:lnSpc>
              <a:spcBef>
                <a:spcPts val="0"/>
              </a:spcBef>
              <a:spcAft>
                <a:spcPts val="0"/>
              </a:spcAft>
              <a:buClr>
                <a:schemeClr val="dk1"/>
              </a:buClr>
              <a:buSzPts val="1800"/>
              <a:buFont typeface="Corbel"/>
              <a:buNone/>
            </a:pPr>
            <a:endParaRPr sz="1800" b="1" i="0" u="none" strike="noStrike" cap="none">
              <a:solidFill>
                <a:schemeClr val="dk1"/>
              </a:solidFill>
              <a:latin typeface="Corbel"/>
              <a:ea typeface="Corbel"/>
              <a:cs typeface="Corbel"/>
              <a:sym typeface="Corbel"/>
            </a:endParaRPr>
          </a:p>
          <a:p>
            <a:pPr marL="0" marR="0" lvl="0" indent="0" algn="ctr" rtl="0">
              <a:lnSpc>
                <a:spcPct val="100000"/>
              </a:lnSpc>
              <a:spcBef>
                <a:spcPts val="0"/>
              </a:spcBef>
              <a:spcAft>
                <a:spcPts val="0"/>
              </a:spcAft>
              <a:buClr>
                <a:schemeClr val="dk1"/>
              </a:buClr>
              <a:buSzPts val="1800"/>
              <a:buFont typeface="Corbel"/>
              <a:buNone/>
            </a:pPr>
            <a:endParaRPr sz="1800" b="1" i="0" u="none" strike="noStrike" cap="none">
              <a:solidFill>
                <a:schemeClr val="dk1"/>
              </a:solidFill>
              <a:latin typeface="Corbel"/>
              <a:ea typeface="Corbel"/>
              <a:cs typeface="Corbel"/>
              <a:sym typeface="Corbe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g27a48828e02_0_33"/>
          <p:cNvSpPr txBox="1">
            <a:spLocks noGrp="1"/>
          </p:cNvSpPr>
          <p:nvPr>
            <p:ph type="sldNum" idx="12"/>
          </p:nvPr>
        </p:nvSpPr>
        <p:spPr>
          <a:xfrm>
            <a:off x="8204200" y="6477000"/>
            <a:ext cx="733500" cy="274500"/>
          </a:xfrm>
          <a:prstGeom prst="rect">
            <a:avLst/>
          </a:prstGeom>
        </p:spPr>
        <p:txBody>
          <a:bodyPr spcFirstLastPara="1" wrap="square" lIns="91425" tIns="45700" rIns="91425" bIns="0" anchor="b" anchorCtr="0">
            <a:noAutofit/>
          </a:bodyPr>
          <a:lstStyle/>
          <a:p>
            <a:pPr marL="0" lvl="0" indent="0" algn="r" rtl="0">
              <a:spcBef>
                <a:spcPts val="0"/>
              </a:spcBef>
              <a:spcAft>
                <a:spcPts val="0"/>
              </a:spcAft>
              <a:buClr>
                <a:srgbClr val="FFFFFF"/>
              </a:buClr>
              <a:buSzPts val="1200"/>
              <a:buFont typeface="Corbel"/>
              <a:buNone/>
            </a:pPr>
            <a:fld id="{00000000-1234-1234-1234-123412341234}" type="slidenum">
              <a:rPr lang="en-US"/>
              <a:t>146</a:t>
            </a:fld>
            <a:endParaRPr/>
          </a:p>
        </p:txBody>
      </p:sp>
      <p:pic>
        <p:nvPicPr>
          <p:cNvPr id="1540" name="Google Shape;1540;g27a48828e02_0_33"/>
          <p:cNvPicPr preferRelativeResize="0"/>
          <p:nvPr/>
        </p:nvPicPr>
        <p:blipFill rotWithShape="1">
          <a:blip r:embed="rId3">
            <a:alphaModFix/>
          </a:blip>
          <a:srcRect l="6681" t="19088" r="34245" b="38846"/>
          <a:stretch/>
        </p:blipFill>
        <p:spPr>
          <a:xfrm>
            <a:off x="159375" y="1898050"/>
            <a:ext cx="8636501" cy="345925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g27a48828e02_0_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147</a:t>
            </a:fld>
            <a:endParaRPr/>
          </a:p>
        </p:txBody>
      </p:sp>
      <p:pic>
        <p:nvPicPr>
          <p:cNvPr id="1547" name="Google Shape;1547;g27a48828e02_0_39"/>
          <p:cNvPicPr preferRelativeResize="0"/>
          <p:nvPr/>
        </p:nvPicPr>
        <p:blipFill rotWithShape="1">
          <a:blip r:embed="rId3">
            <a:alphaModFix/>
          </a:blip>
          <a:srcRect l="21241" t="12260" r="21085" b="12056"/>
          <a:stretch/>
        </p:blipFill>
        <p:spPr>
          <a:xfrm>
            <a:off x="350650" y="151475"/>
            <a:ext cx="8880998" cy="655504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g27a48828e02_0_4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148</a:t>
            </a:fld>
            <a:endParaRPr/>
          </a:p>
        </p:txBody>
      </p:sp>
      <p:pic>
        <p:nvPicPr>
          <p:cNvPr id="1554" name="Google Shape;1554;g27a48828e02_0_45"/>
          <p:cNvPicPr preferRelativeResize="0"/>
          <p:nvPr/>
        </p:nvPicPr>
        <p:blipFill rotWithShape="1">
          <a:blip r:embed="rId3">
            <a:alphaModFix/>
          </a:blip>
          <a:srcRect l="20092" t="13886" r="21086" b="11251"/>
          <a:stretch/>
        </p:blipFill>
        <p:spPr>
          <a:xfrm>
            <a:off x="411350" y="316925"/>
            <a:ext cx="8241758" cy="590069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g27a48828e02_0_5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149</a:t>
            </a:fld>
            <a:endParaRPr/>
          </a:p>
        </p:txBody>
      </p:sp>
      <p:pic>
        <p:nvPicPr>
          <p:cNvPr id="1561" name="Google Shape;1561;g27a48828e02_0_51"/>
          <p:cNvPicPr preferRelativeResize="0"/>
          <p:nvPr/>
        </p:nvPicPr>
        <p:blipFill rotWithShape="1">
          <a:blip r:embed="rId3">
            <a:alphaModFix/>
          </a:blip>
          <a:srcRect l="21696" t="13886" r="20629" b="10435"/>
          <a:stretch/>
        </p:blipFill>
        <p:spPr>
          <a:xfrm>
            <a:off x="657475" y="316950"/>
            <a:ext cx="7829050" cy="577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85786" y="2714620"/>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Times New Roman"/>
              <a:buNone/>
            </a:pPr>
            <a:r>
              <a:rPr lang="en-US" sz="3200" b="0" i="0" u="none" strike="noStrike" cap="small">
                <a:solidFill>
                  <a:schemeClr val="dk2"/>
                </a:solidFill>
                <a:latin typeface="Times New Roman"/>
                <a:ea typeface="Times New Roman"/>
                <a:cs typeface="Times New Roman"/>
                <a:sym typeface="Times New Roman"/>
              </a:rPr>
              <a:t>Procedural v/s object oriented programming</a:t>
            </a:r>
            <a:endParaRPr sz="3000" b="0" i="0" u="none" strike="noStrike" cap="small">
              <a:solidFill>
                <a:schemeClr val="dk2"/>
              </a:solidFill>
              <a:latin typeface="Libre Baskerville"/>
              <a:ea typeface="Libre Baskerville"/>
              <a:cs typeface="Libre Baskerville"/>
              <a:sym typeface="Libre Baskerville"/>
            </a:endParaRPr>
          </a:p>
        </p:txBody>
      </p:sp>
      <p:sp>
        <p:nvSpPr>
          <p:cNvPr id="546" name="Google Shape;546;p14"/>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g27a48828e02_0_5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150</a:t>
            </a:fld>
            <a:endParaRPr/>
          </a:p>
        </p:txBody>
      </p:sp>
      <p:pic>
        <p:nvPicPr>
          <p:cNvPr id="1568" name="Google Shape;1568;g27a48828e02_0_57"/>
          <p:cNvPicPr preferRelativeResize="0"/>
          <p:nvPr/>
        </p:nvPicPr>
        <p:blipFill rotWithShape="1">
          <a:blip r:embed="rId3">
            <a:alphaModFix/>
          </a:blip>
          <a:srcRect l="20554" t="13888" r="21085" b="9212"/>
          <a:stretch/>
        </p:blipFill>
        <p:spPr>
          <a:xfrm>
            <a:off x="667588" y="429925"/>
            <a:ext cx="7808827" cy="578770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g27a48828e02_0_6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151</a:t>
            </a:fld>
            <a:endParaRPr/>
          </a:p>
        </p:txBody>
      </p:sp>
      <p:pic>
        <p:nvPicPr>
          <p:cNvPr id="1575" name="Google Shape;1575;g27a48828e02_0_63"/>
          <p:cNvPicPr preferRelativeResize="0"/>
          <p:nvPr/>
        </p:nvPicPr>
        <p:blipFill rotWithShape="1">
          <a:blip r:embed="rId3">
            <a:alphaModFix/>
          </a:blip>
          <a:srcRect l="20551" t="12660" r="20628" b="9621"/>
          <a:stretch/>
        </p:blipFill>
        <p:spPr>
          <a:xfrm>
            <a:off x="552950" y="256250"/>
            <a:ext cx="8021333" cy="596137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g27a48828e02_0_6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152</a:t>
            </a:fld>
            <a:endParaRPr/>
          </a:p>
        </p:txBody>
      </p:sp>
      <p:pic>
        <p:nvPicPr>
          <p:cNvPr id="1582" name="Google Shape;1582;g27a48828e02_0_69"/>
          <p:cNvPicPr preferRelativeResize="0"/>
          <p:nvPr/>
        </p:nvPicPr>
        <p:blipFill rotWithShape="1">
          <a:blip r:embed="rId3">
            <a:alphaModFix/>
          </a:blip>
          <a:srcRect l="21010" t="15517" r="20400" b="16125"/>
          <a:stretch/>
        </p:blipFill>
        <p:spPr>
          <a:xfrm>
            <a:off x="405750" y="600175"/>
            <a:ext cx="8066712" cy="5293774"/>
          </a:xfrm>
          <a:prstGeom prst="rect">
            <a:avLst/>
          </a:prstGeom>
          <a:noFill/>
          <a:ln>
            <a:noFill/>
          </a:ln>
        </p:spPr>
      </p:pic>
      <p:sp>
        <p:nvSpPr>
          <p:cNvPr id="1583" name="Google Shape;1583;g27a48828e02_0_69"/>
          <p:cNvSpPr txBox="1"/>
          <p:nvPr/>
        </p:nvSpPr>
        <p:spPr>
          <a:xfrm>
            <a:off x="202300" y="5401425"/>
            <a:ext cx="8503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examples</a:t>
            </a:r>
            <a:r>
              <a:rPr lang="en-US" sz="1800"/>
              <a:t>: https://www.programiz.com/java-programming/vector#google_vignette</a:t>
            </a:r>
            <a:endParaRPr sz="18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g27aa3ed59fb_0_52"/>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a:t>More on Vectors:</a:t>
            </a:r>
            <a:endParaRPr/>
          </a:p>
          <a:p>
            <a:pPr marL="0" lvl="0" indent="0" algn="ctr" rtl="0">
              <a:spcBef>
                <a:spcPts val="0"/>
              </a:spcBef>
              <a:spcAft>
                <a:spcPts val="0"/>
              </a:spcAft>
              <a:buNone/>
            </a:pPr>
            <a:endParaRPr/>
          </a:p>
          <a:p>
            <a:pPr marL="0" lvl="0" indent="0" algn="ctr" rtl="0">
              <a:spcBef>
                <a:spcPts val="0"/>
              </a:spcBef>
              <a:spcAft>
                <a:spcPts val="0"/>
              </a:spcAft>
              <a:buNone/>
            </a:pPr>
            <a:r>
              <a:rPr lang="en-US" u="sng">
                <a:solidFill>
                  <a:schemeClr val="hlink"/>
                </a:solidFill>
                <a:hlinkClick r:id="rId3"/>
              </a:rPr>
              <a:t>https://www.upgrad.com/blog/vector-in-java/</a:t>
            </a:r>
            <a:endParaRPr/>
          </a:p>
          <a:p>
            <a:pPr marL="0" lvl="0" indent="0" algn="ctr" rtl="0">
              <a:spcBef>
                <a:spcPts val="0"/>
              </a:spcBef>
              <a:spcAft>
                <a:spcPts val="0"/>
              </a:spcAft>
              <a:buNone/>
            </a:pPr>
            <a:endParaRPr/>
          </a:p>
          <a:p>
            <a:pPr marL="0" lvl="0" indent="0" algn="ctr" rtl="0">
              <a:spcBef>
                <a:spcPts val="0"/>
              </a:spcBef>
              <a:spcAft>
                <a:spcPts val="0"/>
              </a:spcAft>
              <a:buNone/>
            </a:pPr>
            <a:r>
              <a:rPr lang="en-US" u="sng">
                <a:solidFill>
                  <a:schemeClr val="hlink"/>
                </a:solidFill>
                <a:hlinkClick r:id="rId4"/>
              </a:rPr>
              <a:t>https://www.scaler.com/topics/java/vector-in-java/</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590" name="Google Shape;1590;g27aa3ed59fb_0_5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g27a48828e02_0_7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154</a:t>
            </a:fld>
            <a:endParaRPr/>
          </a:p>
        </p:txBody>
      </p:sp>
      <p:pic>
        <p:nvPicPr>
          <p:cNvPr id="1597" name="Google Shape;1597;g27a48828e02_0_75"/>
          <p:cNvPicPr preferRelativeResize="0"/>
          <p:nvPr/>
        </p:nvPicPr>
        <p:blipFill rotWithShape="1">
          <a:blip r:embed="rId3">
            <a:alphaModFix/>
          </a:blip>
          <a:srcRect l="21469" t="13073" r="22001" b="9617"/>
          <a:stretch/>
        </p:blipFill>
        <p:spPr>
          <a:xfrm>
            <a:off x="916413" y="316925"/>
            <a:ext cx="7311173" cy="5623976"/>
          </a:xfrm>
          <a:prstGeom prst="rect">
            <a:avLst/>
          </a:prstGeom>
          <a:noFill/>
          <a:ln>
            <a:noFill/>
          </a:ln>
        </p:spPr>
      </p:pic>
      <p:sp>
        <p:nvSpPr>
          <p:cNvPr id="1598" name="Google Shape;1598;g27a48828e02_0_75"/>
          <p:cNvSpPr txBox="1"/>
          <p:nvPr/>
        </p:nvSpPr>
        <p:spPr>
          <a:xfrm>
            <a:off x="357300" y="6048800"/>
            <a:ext cx="8786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t>Code</a:t>
            </a:r>
            <a:r>
              <a:rPr lang="en-US" sz="1700"/>
              <a:t>: https://www.geeksforgeeks.org/java-program-to-iterate-vector-using-enumeration/</a:t>
            </a:r>
            <a:endParaRPr sz="17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g27aa3ed59fb_0_18"/>
          <p:cNvSpPr txBox="1">
            <a:spLocks noGrp="1"/>
          </p:cNvSpPr>
          <p:nvPr>
            <p:ph type="body" idx="1"/>
          </p:nvPr>
        </p:nvSpPr>
        <p:spPr>
          <a:xfrm>
            <a:off x="348000" y="447175"/>
            <a:ext cx="84480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900" b="1"/>
              <a:t>Using Iterator to Iterate over Vector Elements</a:t>
            </a:r>
            <a:endParaRPr sz="2900" b="1"/>
          </a:p>
        </p:txBody>
      </p:sp>
      <p:sp>
        <p:nvSpPr>
          <p:cNvPr id="1605" name="Google Shape;1605;g27aa3ed59fb_0_1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155</a:t>
            </a:fld>
            <a:endParaRPr/>
          </a:p>
        </p:txBody>
      </p:sp>
      <p:sp>
        <p:nvSpPr>
          <p:cNvPr id="1606" name="Google Shape;1606;g27aa3ed59fb_0_18"/>
          <p:cNvSpPr txBox="1"/>
          <p:nvPr/>
        </p:nvSpPr>
        <p:spPr>
          <a:xfrm>
            <a:off x="310200" y="1456975"/>
            <a:ext cx="85572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Code</a:t>
            </a:r>
            <a:r>
              <a:rPr lang="en-US" sz="1800"/>
              <a:t>: </a:t>
            </a:r>
            <a:r>
              <a:rPr lang="en-US" sz="1800" u="sng">
                <a:solidFill>
                  <a:schemeClr val="hlink"/>
                </a:solidFill>
                <a:hlinkClick r:id="rId3"/>
              </a:rPr>
              <a:t>https://www.geeksforgeeks.org/iterate-over-vector-elements-in-java/</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u="sng">
                <a:solidFill>
                  <a:schemeClr val="hlink"/>
                </a:solidFill>
                <a:hlinkClick r:id="rId4"/>
              </a:rPr>
              <a:t>https://www.geeksforgeeks.org/difference-between-iterator-and-enumeration-in-java-with-examples/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u="sng">
                <a:solidFill>
                  <a:schemeClr val="hlink"/>
                </a:solidFill>
                <a:hlinkClick r:id="rId5"/>
              </a:rPr>
              <a:t>https://www.geeksforgeeks.org/java-util-vector-class-java/</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u="sng">
                <a:solidFill>
                  <a:schemeClr val="hlink"/>
                </a:solidFill>
                <a:hlinkClick r:id="rId6"/>
              </a:rPr>
              <a:t>https://www.geeksforgeeks.org/java-program-to-iterate-vector-using-enumeration/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https://www.geeksforgeeks.org/enumeration-interface-in-java/</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Comparator Interface for Sorting: </a:t>
            </a:r>
            <a:r>
              <a:rPr lang="en-US" sz="1800" u="sng">
                <a:solidFill>
                  <a:schemeClr val="hlink"/>
                </a:solidFill>
                <a:hlinkClick r:id="rId7"/>
              </a:rPr>
              <a:t>https://www.geeksforgeeks.org/comparator-interface-java/</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g27aa3ed59fb_0_6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Codes Link</a:t>
            </a:r>
            <a:endParaRPr/>
          </a:p>
        </p:txBody>
      </p:sp>
      <p:sp>
        <p:nvSpPr>
          <p:cNvPr id="1613" name="Google Shape;1613;g27aa3ed59fb_0_6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u="sng">
                <a:solidFill>
                  <a:schemeClr val="hlink"/>
                </a:solidFill>
                <a:hlinkClick r:id="rId3"/>
              </a:rPr>
              <a:t>https://docs.google.com/document/d/1tM6La9VpnZNpBbQ9tcV11IMaogQTkrpxjKrWp1_O1EU/edit?usp=sharing</a:t>
            </a:r>
            <a:endParaRPr/>
          </a:p>
          <a:p>
            <a:pPr marL="0" lvl="0" indent="0" algn="l" rtl="0">
              <a:spcBef>
                <a:spcPts val="1200"/>
              </a:spcBef>
              <a:spcAft>
                <a:spcPts val="1200"/>
              </a:spcAft>
              <a:buNone/>
            </a:pPr>
            <a:endParaRPr/>
          </a:p>
        </p:txBody>
      </p:sp>
      <p:sp>
        <p:nvSpPr>
          <p:cNvPr id="1614" name="Google Shape;1614;g27aa3ed59fb_0_6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g27a48828e02_0_93"/>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WRAPPER CLASSES </a:t>
            </a:r>
            <a:endParaRPr sz="4500" b="1" i="0" u="sng" strike="noStrike" cap="none">
              <a:solidFill>
                <a:srgbClr val="FFC700"/>
              </a:solidFill>
              <a:latin typeface="Corbel"/>
              <a:ea typeface="Corbel"/>
              <a:cs typeface="Corbel"/>
              <a:sym typeface="Corbel"/>
            </a:endParaRPr>
          </a:p>
        </p:txBody>
      </p:sp>
      <p:sp>
        <p:nvSpPr>
          <p:cNvPr id="1620" name="Google Shape;1620;g27a48828e02_0_93"/>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Since, vectors cannot handle primitive data types like </a:t>
            </a:r>
            <a:r>
              <a:rPr lang="en-US" sz="3200" b="1" i="0" u="none">
                <a:solidFill>
                  <a:schemeClr val="lt1"/>
                </a:solidFill>
                <a:latin typeface="Corbel"/>
                <a:ea typeface="Corbel"/>
                <a:cs typeface="Corbel"/>
                <a:sym typeface="Corbel"/>
              </a:rPr>
              <a:t>int</a:t>
            </a:r>
            <a:r>
              <a:rPr lang="en-US" sz="3200" b="0" i="0" u="none">
                <a:solidFill>
                  <a:schemeClr val="lt1"/>
                </a:solidFill>
                <a:latin typeface="Corbel"/>
                <a:ea typeface="Corbel"/>
                <a:cs typeface="Corbel"/>
                <a:sym typeface="Corbel"/>
              </a:rPr>
              <a:t>, </a:t>
            </a:r>
            <a:r>
              <a:rPr lang="en-US" sz="3200" b="1" i="0" u="none">
                <a:solidFill>
                  <a:schemeClr val="lt1"/>
                </a:solidFill>
                <a:latin typeface="Corbel"/>
                <a:ea typeface="Corbel"/>
                <a:cs typeface="Corbel"/>
                <a:sym typeface="Corbel"/>
              </a:rPr>
              <a:t>float</a:t>
            </a:r>
            <a:r>
              <a:rPr lang="en-US" sz="3200" b="0" i="0" u="none">
                <a:solidFill>
                  <a:schemeClr val="lt1"/>
                </a:solidFill>
                <a:latin typeface="Corbel"/>
                <a:ea typeface="Corbel"/>
                <a:cs typeface="Corbel"/>
                <a:sym typeface="Corbel"/>
              </a:rPr>
              <a:t>, </a:t>
            </a:r>
            <a:r>
              <a:rPr lang="en-US" sz="3200" b="1" i="0" u="none">
                <a:solidFill>
                  <a:schemeClr val="lt1"/>
                </a:solidFill>
                <a:latin typeface="Corbel"/>
                <a:ea typeface="Corbel"/>
                <a:cs typeface="Corbel"/>
                <a:sym typeface="Corbel"/>
              </a:rPr>
              <a:t>long </a:t>
            </a:r>
            <a:r>
              <a:rPr lang="en-US" sz="3200" b="0" i="0" u="none">
                <a:solidFill>
                  <a:schemeClr val="lt1"/>
                </a:solidFill>
                <a:latin typeface="Corbel"/>
                <a:ea typeface="Corbel"/>
                <a:cs typeface="Corbel"/>
                <a:sym typeface="Corbel"/>
              </a:rPr>
              <a:t>,</a:t>
            </a:r>
            <a:r>
              <a:rPr lang="en-US" sz="3200" b="1" i="0" u="none">
                <a:solidFill>
                  <a:schemeClr val="lt1"/>
                </a:solidFill>
                <a:latin typeface="Corbel"/>
                <a:ea typeface="Corbel"/>
                <a:cs typeface="Corbel"/>
                <a:sym typeface="Corbel"/>
              </a:rPr>
              <a:t>char</a:t>
            </a:r>
            <a:r>
              <a:rPr lang="en-US" sz="3200" b="0" i="0" u="none">
                <a:solidFill>
                  <a:schemeClr val="lt1"/>
                </a:solidFill>
                <a:latin typeface="Corbel"/>
                <a:ea typeface="Corbel"/>
                <a:cs typeface="Corbel"/>
                <a:sym typeface="Corbel"/>
              </a:rPr>
              <a:t>, and </a:t>
            </a:r>
            <a:r>
              <a:rPr lang="en-US" sz="3200" b="1" i="0" u="none">
                <a:solidFill>
                  <a:schemeClr val="lt1"/>
                </a:solidFill>
                <a:latin typeface="Corbel"/>
                <a:ea typeface="Corbel"/>
                <a:cs typeface="Corbel"/>
                <a:sym typeface="Corbel"/>
              </a:rPr>
              <a:t>double</a:t>
            </a:r>
            <a:r>
              <a:rPr lang="en-US" sz="3200" b="0" i="0" u="none">
                <a:solidFill>
                  <a:schemeClr val="lt1"/>
                </a:solidFill>
                <a:latin typeface="Corbel"/>
                <a:ea typeface="Corbel"/>
                <a:cs typeface="Corbel"/>
                <a:sym typeface="Corbel"/>
              </a:rPr>
              <a:t>. </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Primitive data types may be converted into object types by using the wrapper classes contained in the </a:t>
            </a:r>
            <a:r>
              <a:rPr lang="en-US" sz="3200" b="1" i="0" u="none">
                <a:solidFill>
                  <a:schemeClr val="lt1"/>
                </a:solidFill>
                <a:latin typeface="Corbel"/>
                <a:ea typeface="Corbel"/>
                <a:cs typeface="Corbel"/>
                <a:sym typeface="Corbel"/>
              </a:rPr>
              <a:t>java.lang</a:t>
            </a:r>
            <a:r>
              <a:rPr lang="en-US" sz="3200" b="0" i="0" u="none">
                <a:solidFill>
                  <a:schemeClr val="lt1"/>
                </a:solidFill>
                <a:latin typeface="Corbel"/>
                <a:ea typeface="Corbel"/>
                <a:cs typeface="Corbel"/>
                <a:sym typeface="Corbel"/>
              </a:rPr>
              <a:t> packages.</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The wrapper classes have a number of unique methods for handling primitive data types and objects.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g27a48828e02_0_98"/>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fontScale="90000"/>
          </a:bodyPr>
          <a:lstStyle/>
          <a:p>
            <a:pPr marL="0" marR="0" lvl="0" indent="0" algn="l" rtl="0">
              <a:lnSpc>
                <a:spcPct val="100000"/>
              </a:lnSpc>
              <a:spcBef>
                <a:spcPts val="0"/>
              </a:spcBef>
              <a:spcAft>
                <a:spcPts val="0"/>
              </a:spcAft>
              <a:buClr>
                <a:srgbClr val="FFC700"/>
              </a:buClr>
              <a:buSzPct val="100000"/>
              <a:buFont typeface="Corbel"/>
              <a:buNone/>
            </a:pPr>
            <a:r>
              <a:rPr lang="en-US" sz="4500" b="1" i="0" u="sng" strike="noStrike" cap="none">
                <a:solidFill>
                  <a:srgbClr val="FFC700"/>
                </a:solidFill>
                <a:latin typeface="Corbel"/>
                <a:ea typeface="Corbel"/>
                <a:cs typeface="Corbel"/>
                <a:sym typeface="Corbel"/>
              </a:rPr>
              <a:t>WRAPPER CLASSES FOR CONVERTING  SIMPLE TYPES</a:t>
            </a:r>
            <a:endParaRPr sz="4500" b="1" i="0" u="sng" strike="noStrike" cap="none">
              <a:solidFill>
                <a:srgbClr val="FFC700"/>
              </a:solidFill>
              <a:latin typeface="Corbel"/>
              <a:ea typeface="Corbel"/>
              <a:cs typeface="Corbel"/>
              <a:sym typeface="Corbel"/>
            </a:endParaRPr>
          </a:p>
        </p:txBody>
      </p:sp>
      <p:sp>
        <p:nvSpPr>
          <p:cNvPr id="1626" name="Google Shape;1626;g27a48828e02_0_98"/>
          <p:cNvSpPr txBox="1"/>
          <p:nvPr/>
        </p:nvSpPr>
        <p:spPr>
          <a:xfrm>
            <a:off x="609600" y="20574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Simple Type   </a:t>
            </a:r>
            <a:endParaRPr/>
          </a:p>
        </p:txBody>
      </p:sp>
      <p:sp>
        <p:nvSpPr>
          <p:cNvPr id="1627" name="Google Shape;1627;g27a48828e02_0_98"/>
          <p:cNvSpPr txBox="1"/>
          <p:nvPr/>
        </p:nvSpPr>
        <p:spPr>
          <a:xfrm>
            <a:off x="4648200" y="20574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Wrapper Class   </a:t>
            </a:r>
            <a:endParaRPr/>
          </a:p>
        </p:txBody>
      </p:sp>
      <p:sp>
        <p:nvSpPr>
          <p:cNvPr id="1628" name="Google Shape;1628;g27a48828e02_0_98"/>
          <p:cNvSpPr txBox="1"/>
          <p:nvPr/>
        </p:nvSpPr>
        <p:spPr>
          <a:xfrm>
            <a:off x="609600" y="25146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b</a:t>
            </a:r>
            <a:r>
              <a:rPr lang="en-US" sz="1800" b="0" i="0" u="none">
                <a:solidFill>
                  <a:srgbClr val="000000"/>
                </a:solidFill>
                <a:latin typeface="Corbel"/>
                <a:ea typeface="Corbel"/>
                <a:cs typeface="Corbel"/>
                <a:sym typeface="Corbel"/>
              </a:rPr>
              <a:t>oolean </a:t>
            </a:r>
            <a:endParaRPr/>
          </a:p>
        </p:txBody>
      </p:sp>
      <p:sp>
        <p:nvSpPr>
          <p:cNvPr id="1629" name="Google Shape;1629;g27a48828e02_0_98"/>
          <p:cNvSpPr txBox="1"/>
          <p:nvPr/>
        </p:nvSpPr>
        <p:spPr>
          <a:xfrm>
            <a:off x="4648200" y="25146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none">
                <a:solidFill>
                  <a:srgbClr val="000000"/>
                </a:solidFill>
                <a:latin typeface="Corbel"/>
                <a:ea typeface="Corbel"/>
                <a:cs typeface="Corbel"/>
                <a:sym typeface="Corbel"/>
              </a:rPr>
              <a:t>B</a:t>
            </a:r>
            <a:r>
              <a:rPr lang="en-US" sz="1800" b="0" i="0" u="none">
                <a:solidFill>
                  <a:srgbClr val="000000"/>
                </a:solidFill>
                <a:latin typeface="Corbel"/>
                <a:ea typeface="Corbel"/>
                <a:cs typeface="Corbel"/>
                <a:sym typeface="Corbel"/>
              </a:rPr>
              <a:t>oolean  </a:t>
            </a:r>
            <a:endParaRPr/>
          </a:p>
        </p:txBody>
      </p:sp>
      <p:sp>
        <p:nvSpPr>
          <p:cNvPr id="1630" name="Google Shape;1630;g27a48828e02_0_98"/>
          <p:cNvSpPr txBox="1"/>
          <p:nvPr/>
        </p:nvSpPr>
        <p:spPr>
          <a:xfrm>
            <a:off x="4648200" y="34290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none">
                <a:solidFill>
                  <a:srgbClr val="000000"/>
                </a:solidFill>
                <a:latin typeface="Corbel"/>
                <a:ea typeface="Corbel"/>
                <a:cs typeface="Corbel"/>
                <a:sym typeface="Corbel"/>
              </a:rPr>
              <a:t>D</a:t>
            </a:r>
            <a:r>
              <a:rPr lang="en-US" sz="1800" b="0" i="0" u="none">
                <a:solidFill>
                  <a:srgbClr val="000000"/>
                </a:solidFill>
                <a:latin typeface="Corbel"/>
                <a:ea typeface="Corbel"/>
                <a:cs typeface="Corbel"/>
                <a:sym typeface="Corbel"/>
              </a:rPr>
              <a:t>ouble</a:t>
            </a:r>
            <a:endParaRPr/>
          </a:p>
        </p:txBody>
      </p:sp>
      <p:sp>
        <p:nvSpPr>
          <p:cNvPr id="1631" name="Google Shape;1631;g27a48828e02_0_98"/>
          <p:cNvSpPr txBox="1"/>
          <p:nvPr/>
        </p:nvSpPr>
        <p:spPr>
          <a:xfrm>
            <a:off x="609600" y="34290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d</a:t>
            </a:r>
            <a:r>
              <a:rPr lang="en-US" sz="1800" b="0" i="0" u="none">
                <a:solidFill>
                  <a:srgbClr val="000000"/>
                </a:solidFill>
                <a:latin typeface="Corbel"/>
                <a:ea typeface="Corbel"/>
                <a:cs typeface="Corbel"/>
                <a:sym typeface="Corbel"/>
              </a:rPr>
              <a:t>ouble</a:t>
            </a:r>
            <a:endParaRPr/>
          </a:p>
        </p:txBody>
      </p:sp>
      <p:sp>
        <p:nvSpPr>
          <p:cNvPr id="1632" name="Google Shape;1632;g27a48828e02_0_98"/>
          <p:cNvSpPr txBox="1"/>
          <p:nvPr/>
        </p:nvSpPr>
        <p:spPr>
          <a:xfrm>
            <a:off x="4648200" y="29718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none">
                <a:solidFill>
                  <a:srgbClr val="000000"/>
                </a:solidFill>
                <a:latin typeface="Corbel"/>
                <a:ea typeface="Corbel"/>
                <a:cs typeface="Corbel"/>
                <a:sym typeface="Corbel"/>
              </a:rPr>
              <a:t>C</a:t>
            </a:r>
            <a:r>
              <a:rPr lang="en-US" sz="1800" b="0" i="0" u="none">
                <a:solidFill>
                  <a:srgbClr val="000000"/>
                </a:solidFill>
                <a:latin typeface="Corbel"/>
                <a:ea typeface="Corbel"/>
                <a:cs typeface="Corbel"/>
                <a:sym typeface="Corbel"/>
              </a:rPr>
              <a:t>haracter </a:t>
            </a:r>
            <a:endParaRPr/>
          </a:p>
        </p:txBody>
      </p:sp>
      <p:sp>
        <p:nvSpPr>
          <p:cNvPr id="1633" name="Google Shape;1633;g27a48828e02_0_98"/>
          <p:cNvSpPr txBox="1"/>
          <p:nvPr/>
        </p:nvSpPr>
        <p:spPr>
          <a:xfrm>
            <a:off x="609600" y="29718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c</a:t>
            </a:r>
            <a:r>
              <a:rPr lang="en-US" sz="1800" b="0" i="0" u="none">
                <a:solidFill>
                  <a:srgbClr val="000000"/>
                </a:solidFill>
                <a:latin typeface="Corbel"/>
                <a:ea typeface="Corbel"/>
                <a:cs typeface="Corbel"/>
                <a:sym typeface="Corbel"/>
              </a:rPr>
              <a:t>har   </a:t>
            </a:r>
            <a:endParaRPr/>
          </a:p>
        </p:txBody>
      </p:sp>
      <p:sp>
        <p:nvSpPr>
          <p:cNvPr id="1634" name="Google Shape;1634;g27a48828e02_0_98"/>
          <p:cNvSpPr txBox="1"/>
          <p:nvPr/>
        </p:nvSpPr>
        <p:spPr>
          <a:xfrm>
            <a:off x="609600" y="38862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f</a:t>
            </a:r>
            <a:r>
              <a:rPr lang="en-US" sz="1800" b="0" i="0" u="none">
                <a:solidFill>
                  <a:srgbClr val="000000"/>
                </a:solidFill>
                <a:latin typeface="Corbel"/>
                <a:ea typeface="Corbel"/>
                <a:cs typeface="Corbel"/>
                <a:sym typeface="Corbel"/>
              </a:rPr>
              <a:t>loat   </a:t>
            </a:r>
            <a:endParaRPr/>
          </a:p>
        </p:txBody>
      </p:sp>
      <p:sp>
        <p:nvSpPr>
          <p:cNvPr id="1635" name="Google Shape;1635;g27a48828e02_0_98"/>
          <p:cNvSpPr txBox="1"/>
          <p:nvPr/>
        </p:nvSpPr>
        <p:spPr>
          <a:xfrm>
            <a:off x="4648200" y="38862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F</a:t>
            </a:r>
            <a:r>
              <a:rPr lang="en-US" sz="1800" b="0" i="0" u="none">
                <a:solidFill>
                  <a:srgbClr val="000000"/>
                </a:solidFill>
                <a:latin typeface="Corbel"/>
                <a:ea typeface="Corbel"/>
                <a:cs typeface="Corbel"/>
                <a:sym typeface="Corbel"/>
              </a:rPr>
              <a:t>loat</a:t>
            </a:r>
            <a:endParaRPr/>
          </a:p>
        </p:txBody>
      </p:sp>
      <p:sp>
        <p:nvSpPr>
          <p:cNvPr id="1636" name="Google Shape;1636;g27a48828e02_0_98"/>
          <p:cNvSpPr txBox="1"/>
          <p:nvPr/>
        </p:nvSpPr>
        <p:spPr>
          <a:xfrm>
            <a:off x="4648200" y="43434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I</a:t>
            </a:r>
            <a:r>
              <a:rPr lang="en-US" sz="1800" b="0" i="0" u="none">
                <a:solidFill>
                  <a:srgbClr val="000000"/>
                </a:solidFill>
                <a:latin typeface="Corbel"/>
                <a:ea typeface="Corbel"/>
                <a:cs typeface="Corbel"/>
                <a:sym typeface="Corbel"/>
              </a:rPr>
              <a:t>nteger</a:t>
            </a:r>
            <a:endParaRPr/>
          </a:p>
        </p:txBody>
      </p:sp>
      <p:sp>
        <p:nvSpPr>
          <p:cNvPr id="1637" name="Google Shape;1637;g27a48828e02_0_98"/>
          <p:cNvSpPr txBox="1"/>
          <p:nvPr/>
        </p:nvSpPr>
        <p:spPr>
          <a:xfrm>
            <a:off x="609600" y="43434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i</a:t>
            </a:r>
            <a:r>
              <a:rPr lang="en-US" sz="1800" b="0" i="0" u="none">
                <a:solidFill>
                  <a:srgbClr val="000000"/>
                </a:solidFill>
                <a:latin typeface="Corbel"/>
                <a:ea typeface="Corbel"/>
                <a:cs typeface="Corbel"/>
                <a:sym typeface="Corbel"/>
              </a:rPr>
              <a:t>nt   </a:t>
            </a:r>
            <a:endParaRPr/>
          </a:p>
        </p:txBody>
      </p:sp>
      <p:sp>
        <p:nvSpPr>
          <p:cNvPr id="1638" name="Google Shape;1638;g27a48828e02_0_98"/>
          <p:cNvSpPr txBox="1"/>
          <p:nvPr/>
        </p:nvSpPr>
        <p:spPr>
          <a:xfrm>
            <a:off x="4648200" y="48006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L</a:t>
            </a:r>
            <a:r>
              <a:rPr lang="en-US" sz="1800" b="0" i="0" u="none">
                <a:solidFill>
                  <a:srgbClr val="000000"/>
                </a:solidFill>
                <a:latin typeface="Corbel"/>
                <a:ea typeface="Corbel"/>
                <a:cs typeface="Corbel"/>
                <a:sym typeface="Corbel"/>
              </a:rPr>
              <a:t>ong   </a:t>
            </a:r>
            <a:endParaRPr/>
          </a:p>
        </p:txBody>
      </p:sp>
      <p:sp>
        <p:nvSpPr>
          <p:cNvPr id="1639" name="Google Shape;1639;g27a48828e02_0_98"/>
          <p:cNvSpPr txBox="1"/>
          <p:nvPr/>
        </p:nvSpPr>
        <p:spPr>
          <a:xfrm>
            <a:off x="609600" y="48006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l</a:t>
            </a:r>
            <a:r>
              <a:rPr lang="en-US" sz="1800" b="0" i="0" u="none">
                <a:solidFill>
                  <a:srgbClr val="000000"/>
                </a:solidFill>
                <a:latin typeface="Corbel"/>
                <a:ea typeface="Corbel"/>
                <a:cs typeface="Corbel"/>
                <a:sym typeface="Corbel"/>
              </a:rPr>
              <a:t>ong   </a:t>
            </a:r>
            <a:endParaRPr/>
          </a:p>
        </p:txBody>
      </p:sp>
      <p:sp>
        <p:nvSpPr>
          <p:cNvPr id="1640" name="Google Shape;1640;g27a48828e02_0_98"/>
          <p:cNvSpPr txBox="1"/>
          <p:nvPr/>
        </p:nvSpPr>
        <p:spPr>
          <a:xfrm>
            <a:off x="1128900" y="5406725"/>
            <a:ext cx="640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https://www.geeksforgeeks.org/wrapper-classes-java/</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g27a48828e02_0_166"/>
          <p:cNvSpPr txBox="1">
            <a:spLocks noGrp="1"/>
          </p:cNvSpPr>
          <p:nvPr>
            <p:ph type="body" idx="1"/>
          </p:nvPr>
        </p:nvSpPr>
        <p:spPr>
          <a:xfrm>
            <a:off x="330425" y="1774825"/>
            <a:ext cx="8607300" cy="4626000"/>
          </a:xfrm>
          <a:prstGeom prst="rect">
            <a:avLst/>
          </a:prstGeom>
        </p:spPr>
        <p:txBody>
          <a:bodyPr spcFirstLastPara="1" wrap="square" lIns="54850" tIns="91425" rIns="91425" bIns="45700" anchor="t" anchorCtr="0">
            <a:noAutofit/>
          </a:bodyPr>
          <a:lstStyle/>
          <a:p>
            <a:pPr marL="0" lvl="0" indent="0" algn="just" rtl="0">
              <a:spcBef>
                <a:spcPts val="0"/>
              </a:spcBef>
              <a:spcAft>
                <a:spcPts val="0"/>
              </a:spcAft>
              <a:buClr>
                <a:schemeClr val="dk1"/>
              </a:buClr>
              <a:buSzPts val="1100"/>
              <a:buFont typeface="Arial"/>
              <a:buNone/>
            </a:pPr>
            <a:r>
              <a:rPr lang="en-US" sz="3300"/>
              <a:t>1. WAJP using a for-each loop to print the lowest marks in an array storing marks of 10 students. </a:t>
            </a:r>
            <a:endParaRPr sz="3300"/>
          </a:p>
          <a:p>
            <a:pPr marL="0" lvl="0" indent="0" algn="just" rtl="0">
              <a:spcBef>
                <a:spcPts val="0"/>
              </a:spcBef>
              <a:spcAft>
                <a:spcPts val="0"/>
              </a:spcAft>
              <a:buClr>
                <a:schemeClr val="dk1"/>
              </a:buClr>
              <a:buSzPts val="1100"/>
              <a:buFont typeface="Arial"/>
              <a:buNone/>
            </a:pPr>
            <a:endParaRPr sz="3300"/>
          </a:p>
          <a:p>
            <a:pPr marL="0" lvl="0" indent="0" algn="just" rtl="0">
              <a:spcBef>
                <a:spcPts val="0"/>
              </a:spcBef>
              <a:spcAft>
                <a:spcPts val="0"/>
              </a:spcAft>
              <a:buClr>
                <a:schemeClr val="dk1"/>
              </a:buClr>
              <a:buSzPts val="1100"/>
              <a:buFont typeface="Arial"/>
              <a:buNone/>
            </a:pPr>
            <a:r>
              <a:rPr lang="en-US" sz="3300"/>
              <a:t>2. WAJP to traverse ArrayList elements (store names of 5 fruits) using the Iterator interface. Also demonstrate the use of add(), get() and set() methods.</a:t>
            </a:r>
            <a:endParaRPr sz="3300"/>
          </a:p>
          <a:p>
            <a:pPr marL="0" lvl="0" indent="0" algn="just" rtl="0">
              <a:spcBef>
                <a:spcPts val="0"/>
              </a:spcBef>
              <a:spcAft>
                <a:spcPts val="0"/>
              </a:spcAft>
              <a:buClr>
                <a:schemeClr val="dk1"/>
              </a:buClr>
              <a:buSzPts val="1100"/>
              <a:buFont typeface="Arial"/>
              <a:buNone/>
            </a:pPr>
            <a:endParaRPr sz="3300"/>
          </a:p>
          <a:p>
            <a:pPr marL="0" lvl="0" indent="0" algn="just" rtl="0">
              <a:spcBef>
                <a:spcPts val="0"/>
              </a:spcBef>
              <a:spcAft>
                <a:spcPts val="0"/>
              </a:spcAft>
              <a:buNone/>
            </a:pPr>
            <a:endParaRPr sz="3300"/>
          </a:p>
        </p:txBody>
      </p:sp>
      <p:sp>
        <p:nvSpPr>
          <p:cNvPr id="1647" name="Google Shape;1647;g27a48828e02_0_166"/>
          <p:cNvSpPr txBox="1">
            <a:spLocks noGrp="1"/>
          </p:cNvSpPr>
          <p:nvPr>
            <p:ph type="sldNum" idx="12"/>
          </p:nvPr>
        </p:nvSpPr>
        <p:spPr>
          <a:xfrm>
            <a:off x="8204200" y="6477000"/>
            <a:ext cx="733500" cy="274500"/>
          </a:xfrm>
          <a:prstGeom prst="rect">
            <a:avLst/>
          </a:prstGeom>
        </p:spPr>
        <p:txBody>
          <a:bodyPr spcFirstLastPara="1" wrap="square" lIns="91425" tIns="45700" rIns="91425" bIns="0" anchor="b" anchorCtr="0">
            <a:noAutofit/>
          </a:bodyPr>
          <a:lstStyle/>
          <a:p>
            <a:pPr marL="0" lvl="0" indent="0" algn="r" rtl="0">
              <a:spcBef>
                <a:spcPts val="0"/>
              </a:spcBef>
              <a:spcAft>
                <a:spcPts val="0"/>
              </a:spcAft>
              <a:buClr>
                <a:srgbClr val="FFFFFF"/>
              </a:buClr>
              <a:buSzPts val="1200"/>
              <a:buFont typeface="Corbel"/>
              <a:buNone/>
            </a:pPr>
            <a:fld id="{00000000-1234-1234-1234-123412341234}" type="slidenum">
              <a:rPr lang="en-US"/>
              <a:t>159</a:t>
            </a:fld>
            <a:endParaRPr/>
          </a:p>
        </p:txBody>
      </p:sp>
      <p:sp>
        <p:nvSpPr>
          <p:cNvPr id="1648" name="Google Shape;1648;g27a48828e02_0_166"/>
          <p:cNvSpPr txBox="1">
            <a:spLocks noGrp="1"/>
          </p:cNvSpPr>
          <p:nvPr>
            <p:ph type="title"/>
          </p:nvPr>
        </p:nvSpPr>
        <p:spPr>
          <a:xfrm>
            <a:off x="79500" y="155450"/>
            <a:ext cx="9455700" cy="1252800"/>
          </a:xfrm>
          <a:prstGeom prst="rect">
            <a:avLst/>
          </a:prstGeom>
        </p:spPr>
        <p:txBody>
          <a:bodyPr spcFirstLastPara="1" wrap="square" lIns="91425" tIns="45700" rIns="45700" bIns="45700" anchor="ctr" anchorCtr="0">
            <a:noAutofit/>
          </a:bodyPr>
          <a:lstStyle/>
          <a:p>
            <a:pPr marL="0" lvl="0" indent="0" algn="l" rtl="0">
              <a:spcBef>
                <a:spcPts val="0"/>
              </a:spcBef>
              <a:spcAft>
                <a:spcPts val="0"/>
              </a:spcAft>
              <a:buSzPts val="990"/>
              <a:buNone/>
            </a:pPr>
            <a:r>
              <a:rPr lang="en-US" sz="3650"/>
              <a:t>Tutorial Activity : for-each loop, ArrayList, Iterator, Vectors, 'super' keyword</a:t>
            </a:r>
            <a:endParaRPr sz="365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graphicFrame>
        <p:nvGraphicFramePr>
          <p:cNvPr id="551" name="Google Shape;551;p15"/>
          <p:cNvGraphicFramePr/>
          <p:nvPr/>
        </p:nvGraphicFramePr>
        <p:xfrm>
          <a:off x="285721" y="86122"/>
          <a:ext cx="8643975" cy="6700401"/>
        </p:xfrm>
        <a:graphic>
          <a:graphicData uri="http://schemas.openxmlformats.org/drawingml/2006/table">
            <a:tbl>
              <a:tblPr firstRow="1" bandRow="1">
                <a:noFill/>
                <a:tableStyleId>{A0F48EDF-C2BC-49F5-A3DD-18718C02911A}</a:tableStyleId>
              </a:tblPr>
              <a:tblGrid>
                <a:gridCol w="2881325">
                  <a:extLst>
                    <a:ext uri="{9D8B030D-6E8A-4147-A177-3AD203B41FA5}">
                      <a16:colId xmlns:a16="http://schemas.microsoft.com/office/drawing/2014/main" val="20000"/>
                    </a:ext>
                  </a:extLst>
                </a:gridCol>
                <a:gridCol w="2881325">
                  <a:extLst>
                    <a:ext uri="{9D8B030D-6E8A-4147-A177-3AD203B41FA5}">
                      <a16:colId xmlns:a16="http://schemas.microsoft.com/office/drawing/2014/main" val="20001"/>
                    </a:ext>
                  </a:extLst>
                </a:gridCol>
                <a:gridCol w="2881325">
                  <a:extLst>
                    <a:ext uri="{9D8B030D-6E8A-4147-A177-3AD203B41FA5}">
                      <a16:colId xmlns:a16="http://schemas.microsoft.com/office/drawing/2014/main" val="20002"/>
                    </a:ext>
                  </a:extLst>
                </a:gridCol>
              </a:tblGrid>
              <a:tr h="529725">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Feature</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Procedure oriented  Programming</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Object oriented Programming</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612725">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Times New Roman"/>
                          <a:ea typeface="Times New Roman"/>
                          <a:cs typeface="Times New Roman"/>
                          <a:sym typeface="Times New Roman"/>
                        </a:rPr>
                        <a:t>Divided Into</a:t>
                      </a:r>
                      <a:endParaRPr sz="1200" u="none" strike="noStrike" cap="none">
                        <a:latin typeface="Times New Roman"/>
                        <a:ea typeface="Times New Roman"/>
                        <a:cs typeface="Times New Roman"/>
                        <a:sym typeface="Times New Roman"/>
                      </a:endParaRPr>
                    </a:p>
                  </a:txBody>
                  <a:tcPr marL="9525" marR="9525" marT="9525" marB="9525" anchor="ct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POP </a:t>
                      </a:r>
                      <a:r>
                        <a:rPr lang="en-US" sz="1300" u="none" strike="noStrike" cap="none">
                          <a:solidFill>
                            <a:schemeClr val="dk1"/>
                          </a:solidFill>
                          <a:latin typeface="Times New Roman"/>
                          <a:ea typeface="Times New Roman"/>
                          <a:cs typeface="Times New Roman"/>
                          <a:sym typeface="Times New Roman"/>
                        </a:rPr>
                        <a:t>Program is divided into small parts called </a:t>
                      </a:r>
                      <a:r>
                        <a:rPr lang="en-US" sz="1300" b="1" u="none" strike="noStrike" cap="none">
                          <a:solidFill>
                            <a:schemeClr val="dk1"/>
                          </a:solidFill>
                          <a:latin typeface="Times New Roman"/>
                          <a:ea typeface="Times New Roman"/>
                          <a:cs typeface="Times New Roman"/>
                          <a:sym typeface="Times New Roman"/>
                        </a:rPr>
                        <a:t>functions</a:t>
                      </a:r>
                      <a:endParaRPr sz="1300" u="none" strike="noStrike" cap="none">
                        <a:latin typeface="Times New Roman"/>
                        <a:ea typeface="Times New Roman"/>
                        <a:cs typeface="Times New Roman"/>
                        <a:sym typeface="Times New Roman"/>
                      </a:endParaRPr>
                    </a:p>
                  </a:txBody>
                  <a:tcPr marL="9525" marR="9525" marT="9525" marB="9525" anchor="ct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In OOP, program is divided into parts called </a:t>
                      </a:r>
                      <a:r>
                        <a:rPr lang="en-US" sz="1300" b="1" u="none" strike="noStrike" cap="none">
                          <a:solidFill>
                            <a:schemeClr val="dk1"/>
                          </a:solidFill>
                          <a:latin typeface="Times New Roman"/>
                          <a:ea typeface="Times New Roman"/>
                          <a:cs typeface="Times New Roman"/>
                          <a:sym typeface="Times New Roman"/>
                        </a:rPr>
                        <a:t>objects</a:t>
                      </a:r>
                      <a:r>
                        <a:rPr lang="en-US" sz="1300" u="none" strike="noStrike" cap="none">
                          <a:solidFill>
                            <a:schemeClr val="dk1"/>
                          </a:solidFill>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9525" marR="9525" marT="9525" marB="9525" anchor="ctr"/>
                </a:tc>
                <a:extLst>
                  <a:ext uri="{0D108BD9-81ED-4DB2-BD59-A6C34878D82A}">
                    <a16:rowId xmlns:a16="http://schemas.microsoft.com/office/drawing/2014/main" val="10001"/>
                  </a:ext>
                </a:extLst>
              </a:tr>
              <a:tr h="6303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Importance</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In POP, Importance is not given to </a:t>
                      </a:r>
                      <a:r>
                        <a:rPr lang="en-US" sz="1300" b="1" u="none" strike="noStrike" cap="none">
                          <a:solidFill>
                            <a:schemeClr val="dk1"/>
                          </a:solidFill>
                          <a:latin typeface="Times New Roman"/>
                          <a:ea typeface="Times New Roman"/>
                          <a:cs typeface="Times New Roman"/>
                          <a:sym typeface="Times New Roman"/>
                        </a:rPr>
                        <a:t>data</a:t>
                      </a:r>
                      <a:r>
                        <a:rPr lang="en-US" sz="1300" u="none" strike="noStrike" cap="none">
                          <a:solidFill>
                            <a:schemeClr val="dk1"/>
                          </a:solidFill>
                          <a:latin typeface="Times New Roman"/>
                          <a:ea typeface="Times New Roman"/>
                          <a:cs typeface="Times New Roman"/>
                          <a:sym typeface="Times New Roman"/>
                        </a:rPr>
                        <a:t> but to functions as well as </a:t>
                      </a:r>
                      <a:r>
                        <a:rPr lang="en-US" sz="1300" b="1" u="none" strike="noStrike" cap="none">
                          <a:solidFill>
                            <a:schemeClr val="dk1"/>
                          </a:solidFill>
                          <a:latin typeface="Times New Roman"/>
                          <a:ea typeface="Times New Roman"/>
                          <a:cs typeface="Times New Roman"/>
                          <a:sym typeface="Times New Roman"/>
                        </a:rPr>
                        <a:t>sequence</a:t>
                      </a:r>
                      <a:r>
                        <a:rPr lang="en-US" sz="1300" u="none" strike="noStrike" cap="none">
                          <a:solidFill>
                            <a:schemeClr val="dk1"/>
                          </a:solidFill>
                          <a:latin typeface="Times New Roman"/>
                          <a:ea typeface="Times New Roman"/>
                          <a:cs typeface="Times New Roman"/>
                          <a:sym typeface="Times New Roman"/>
                        </a:rPr>
                        <a:t> of actions  to be done.</a:t>
                      </a:r>
                      <a:endParaRPr sz="13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OOP, Importance is given to the data rather than procedures or functions because it works as a </a:t>
                      </a:r>
                      <a:r>
                        <a:rPr lang="en-US" sz="1300" b="1" u="none" strike="noStrike" cap="none">
                          <a:latin typeface="Times New Roman"/>
                          <a:ea typeface="Times New Roman"/>
                          <a:cs typeface="Times New Roman"/>
                          <a:sym typeface="Times New Roman"/>
                        </a:rPr>
                        <a:t>real world</a:t>
                      </a:r>
                      <a:r>
                        <a:rPr lang="en-US" sz="1300" u="none" strike="noStrike" cap="none">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Approach</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POP follows</a:t>
                      </a:r>
                      <a:r>
                        <a:rPr lang="en-US" sz="1300" b="1" u="none" strike="noStrike" cap="none">
                          <a:solidFill>
                            <a:schemeClr val="dk1"/>
                          </a:solidFill>
                          <a:latin typeface="Times New Roman"/>
                          <a:ea typeface="Times New Roman"/>
                          <a:cs typeface="Times New Roman"/>
                          <a:sym typeface="Times New Roman"/>
                        </a:rPr>
                        <a:t> Top Down approach</a:t>
                      </a:r>
                      <a:r>
                        <a:rPr lang="en-US" sz="1300" u="none" strike="noStrike" cap="none">
                          <a:solidFill>
                            <a:schemeClr val="dk1"/>
                          </a:solidFill>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OOP follows </a:t>
                      </a:r>
                      <a:r>
                        <a:rPr lang="en-US" sz="1300" b="1" u="none" strike="noStrike" cap="none">
                          <a:solidFill>
                            <a:schemeClr val="dk1"/>
                          </a:solidFill>
                          <a:latin typeface="Times New Roman"/>
                          <a:ea typeface="Times New Roman"/>
                          <a:cs typeface="Times New Roman"/>
                          <a:sym typeface="Times New Roman"/>
                        </a:rPr>
                        <a:t>Bottom Up approach</a:t>
                      </a:r>
                      <a:endParaRPr sz="13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Access Specifiers</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POP does not have any access specifier</a:t>
                      </a:r>
                      <a:endParaRPr sz="13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OOP has access specifiers named Public, Private, Protected, etc.</a:t>
                      </a:r>
                      <a:endParaRPr sz="13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Data Moving</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POP, Data can  move freely from function to function in the system.</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OOP, objects can move and communicate with each other through member functions.</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Expansion</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To add new data and function in POP is not so easy.</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OOP provides an easy way to add new data and function</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6"/>
                  </a:ext>
                </a:extLst>
              </a:tr>
              <a:tr h="591275">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Times New Roman"/>
                          <a:ea typeface="Times New Roman"/>
                          <a:cs typeface="Times New Roman"/>
                          <a:sym typeface="Times New Roman"/>
                        </a:rPr>
                        <a:t>Data Access</a:t>
                      </a:r>
                      <a:endParaRPr sz="1200" u="none" strike="noStrike" cap="none">
                        <a:latin typeface="Times New Roman"/>
                        <a:ea typeface="Times New Roman"/>
                        <a:cs typeface="Times New Roman"/>
                        <a:sym typeface="Times New Roman"/>
                      </a:endParaRPr>
                    </a:p>
                  </a:txBody>
                  <a:tcPr marL="9525" marR="9525" marT="9525" marB="9525" anchor="ct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POP, Most function uses Global data for sharing that can be accessed freely from function to function in the system.</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OOP, data can not move easily from function to function, it can be kept public or private so we can control the access of data.</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7"/>
                  </a:ext>
                </a:extLst>
              </a:tr>
              <a:tr h="529725">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Times New Roman"/>
                          <a:ea typeface="Times New Roman"/>
                          <a:cs typeface="Times New Roman"/>
                          <a:sym typeface="Times New Roman"/>
                        </a:rPr>
                        <a:t>Data Hiding</a:t>
                      </a:r>
                      <a:endParaRPr sz="1200" u="none" strike="noStrike" cap="none">
                        <a:latin typeface="Times New Roman"/>
                        <a:ea typeface="Times New Roman"/>
                        <a:cs typeface="Times New Roman"/>
                        <a:sym typeface="Times New Roman"/>
                      </a:endParaRPr>
                    </a:p>
                  </a:txBody>
                  <a:tcPr marL="9525" marR="9525" marT="9525" marB="9525" anchor="ct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POP does not have any proper way for hiding data so it is </a:t>
                      </a:r>
                      <a:r>
                        <a:rPr lang="en-US" sz="1300" b="1" u="none" strike="noStrike" cap="none">
                          <a:latin typeface="Times New Roman"/>
                          <a:ea typeface="Times New Roman"/>
                          <a:cs typeface="Times New Roman"/>
                          <a:sym typeface="Times New Roman"/>
                        </a:rPr>
                        <a:t>less secure</a:t>
                      </a:r>
                      <a:r>
                        <a:rPr lang="en-US" sz="1300" u="none" strike="noStrike" cap="none">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OOP provides Data Hiding so provides </a:t>
                      </a:r>
                      <a:r>
                        <a:rPr lang="en-US" sz="1300" b="1" u="none" strike="noStrike" cap="none">
                          <a:latin typeface="Times New Roman"/>
                          <a:ea typeface="Times New Roman"/>
                          <a:cs typeface="Times New Roman"/>
                          <a:sym typeface="Times New Roman"/>
                        </a:rPr>
                        <a:t>more security</a:t>
                      </a:r>
                      <a:r>
                        <a:rPr lang="en-US" sz="1300" u="none" strike="noStrike" cap="none">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8"/>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Overloading</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POP, Overloading is not possible.</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OOP, overloading is possible in the form of Function Overloading and Operator Overloading.</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9"/>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Examples</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Example of POP are : C, VB, FORTRAN, Pascal.</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Example of OOP are : C++, JAVA, VB.NET, C#.NET.</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10"/>
                  </a:ext>
                </a:extLst>
              </a:tr>
            </a:tbl>
          </a:graphicData>
        </a:graphic>
      </p:graphicFrame>
      <p:sp>
        <p:nvSpPr>
          <p:cNvPr id="552" name="Google Shape;552;p15"/>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g27a48828e02_0_174"/>
          <p:cNvSpPr txBox="1">
            <a:spLocks noGrp="1"/>
          </p:cNvSpPr>
          <p:nvPr>
            <p:ph type="title"/>
          </p:nvPr>
        </p:nvSpPr>
        <p:spPr>
          <a:xfrm>
            <a:off x="79500" y="155450"/>
            <a:ext cx="9455700" cy="1252800"/>
          </a:xfrm>
          <a:prstGeom prst="rect">
            <a:avLst/>
          </a:prstGeom>
        </p:spPr>
        <p:txBody>
          <a:bodyPr spcFirstLastPara="1" wrap="square" lIns="91425" tIns="45700" rIns="45700" bIns="45700" anchor="ctr" anchorCtr="0">
            <a:noAutofit/>
          </a:bodyPr>
          <a:lstStyle/>
          <a:p>
            <a:pPr marL="0" lvl="0" indent="0" algn="l" rtl="0">
              <a:spcBef>
                <a:spcPts val="0"/>
              </a:spcBef>
              <a:spcAft>
                <a:spcPts val="0"/>
              </a:spcAft>
              <a:buSzPts val="990"/>
              <a:buNone/>
            </a:pPr>
            <a:r>
              <a:rPr lang="en-US" sz="3650"/>
              <a:t>Tutorial Activity : for-each loop, ArrayList, Iterator, Vectors, 'super' keyword</a:t>
            </a:r>
            <a:endParaRPr sz="3650"/>
          </a:p>
        </p:txBody>
      </p:sp>
      <p:sp>
        <p:nvSpPr>
          <p:cNvPr id="1655" name="Google Shape;1655;g27a48828e02_0_174"/>
          <p:cNvSpPr txBox="1">
            <a:spLocks noGrp="1"/>
          </p:cNvSpPr>
          <p:nvPr>
            <p:ph type="body" idx="1"/>
          </p:nvPr>
        </p:nvSpPr>
        <p:spPr>
          <a:xfrm>
            <a:off x="103200" y="1446325"/>
            <a:ext cx="8937600" cy="4992600"/>
          </a:xfrm>
          <a:prstGeom prst="rect">
            <a:avLst/>
          </a:prstGeom>
        </p:spPr>
        <p:txBody>
          <a:bodyPr spcFirstLastPara="1" wrap="square" lIns="54850" tIns="91425" rIns="91425" bIns="45700" anchor="t" anchorCtr="0">
            <a:noAutofit/>
          </a:bodyPr>
          <a:lstStyle/>
          <a:p>
            <a:pPr marL="0" lvl="0" indent="0" algn="just" rtl="0">
              <a:spcBef>
                <a:spcPts val="0"/>
              </a:spcBef>
              <a:spcAft>
                <a:spcPts val="0"/>
              </a:spcAft>
              <a:buNone/>
            </a:pPr>
            <a:r>
              <a:rPr lang="en-US" sz="2400"/>
              <a:t>3. WAJP that accepts a shopping list of 5 items from the command line and stores them in a vector. Modify the program to accomplish the following:</a:t>
            </a:r>
            <a:endParaRPr sz="2400"/>
          </a:p>
          <a:p>
            <a:pPr marL="0" lvl="0" indent="0" algn="just" rtl="0">
              <a:spcBef>
                <a:spcPts val="0"/>
              </a:spcBef>
              <a:spcAft>
                <a:spcPts val="0"/>
              </a:spcAft>
              <a:buNone/>
            </a:pPr>
            <a:r>
              <a:rPr lang="en-US" sz="2400"/>
              <a:t>a. delete an item in the list</a:t>
            </a:r>
            <a:endParaRPr sz="2400"/>
          </a:p>
          <a:p>
            <a:pPr marL="0" lvl="0" indent="0" algn="just" rtl="0">
              <a:spcBef>
                <a:spcPts val="0"/>
              </a:spcBef>
              <a:spcAft>
                <a:spcPts val="0"/>
              </a:spcAft>
              <a:buNone/>
            </a:pPr>
            <a:r>
              <a:rPr lang="en-US" sz="2400"/>
              <a:t>b.  add an item at a specified position in list</a:t>
            </a:r>
            <a:endParaRPr sz="2400"/>
          </a:p>
          <a:p>
            <a:pPr marL="0" lvl="0" indent="0" algn="just" rtl="0">
              <a:spcBef>
                <a:spcPts val="0"/>
              </a:spcBef>
              <a:spcAft>
                <a:spcPts val="0"/>
              </a:spcAft>
              <a:buNone/>
            </a:pPr>
            <a:r>
              <a:rPr lang="en-US" sz="2400"/>
              <a:t>c. add an item at the end of list</a:t>
            </a:r>
            <a:endParaRPr sz="2400"/>
          </a:p>
          <a:p>
            <a:pPr marL="0" lvl="0" indent="0" algn="just" rtl="0">
              <a:spcBef>
                <a:spcPts val="0"/>
              </a:spcBef>
              <a:spcAft>
                <a:spcPts val="0"/>
              </a:spcAft>
              <a:buNone/>
            </a:pPr>
            <a:r>
              <a:rPr lang="en-US" sz="2400"/>
              <a:t>d. print the contents of the vector</a:t>
            </a:r>
            <a:endParaRPr sz="2400"/>
          </a:p>
          <a:p>
            <a:pPr marL="0" lvl="0" indent="0" algn="just" rtl="0">
              <a:spcBef>
                <a:spcPts val="0"/>
              </a:spcBef>
              <a:spcAft>
                <a:spcPts val="0"/>
              </a:spcAft>
              <a:buNone/>
            </a:pPr>
            <a:endParaRPr sz="2400"/>
          </a:p>
          <a:p>
            <a:pPr marL="0" lvl="0" indent="0" algn="just" rtl="0">
              <a:spcBef>
                <a:spcPts val="0"/>
              </a:spcBef>
              <a:spcAft>
                <a:spcPts val="0"/>
              </a:spcAft>
              <a:buNone/>
            </a:pPr>
            <a:r>
              <a:rPr lang="en-US" sz="2400"/>
              <a:t>4. Demonstrate the use of 'super' keyword using a Java program. Here, Employee class (store 'salary' here) should inherit Person class, so all the properties (id, name) of Person should be inherited to Employee by default. To initialize all the properties, use parent class constructor from child class. Display id, name and salary of 3 employees as an output.</a:t>
            </a:r>
            <a:endParaRPr sz="2400"/>
          </a:p>
          <a:p>
            <a:pPr marL="0" lvl="0" indent="0" algn="just" rtl="0">
              <a:spcBef>
                <a:spcPts val="0"/>
              </a:spcBef>
              <a:spcAft>
                <a:spcPts val="0"/>
              </a:spcAft>
              <a:buNone/>
            </a:pPr>
            <a:endParaRPr sz="2400"/>
          </a:p>
          <a:p>
            <a:pPr marL="0" lvl="0" indent="0" algn="just" rtl="0">
              <a:spcBef>
                <a:spcPts val="0"/>
              </a:spcBef>
              <a:spcAft>
                <a:spcPts val="0"/>
              </a:spcAft>
              <a:buNone/>
            </a:pPr>
            <a:endParaRPr sz="2400"/>
          </a:p>
          <a:p>
            <a:pPr marL="0" lvl="0" indent="0" algn="just" rtl="0">
              <a:spcBef>
                <a:spcPts val="0"/>
              </a:spcBef>
              <a:spcAft>
                <a:spcPts val="0"/>
              </a:spcAft>
              <a:buNone/>
            </a:pPr>
            <a:endParaRPr sz="2400"/>
          </a:p>
        </p:txBody>
      </p:sp>
      <p:sp>
        <p:nvSpPr>
          <p:cNvPr id="1656" name="Google Shape;1656;g27a48828e02_0_174"/>
          <p:cNvSpPr txBox="1">
            <a:spLocks noGrp="1"/>
          </p:cNvSpPr>
          <p:nvPr>
            <p:ph type="sldNum" idx="12"/>
          </p:nvPr>
        </p:nvSpPr>
        <p:spPr>
          <a:xfrm>
            <a:off x="8204200" y="6477000"/>
            <a:ext cx="733500" cy="274500"/>
          </a:xfrm>
          <a:prstGeom prst="rect">
            <a:avLst/>
          </a:prstGeom>
        </p:spPr>
        <p:txBody>
          <a:bodyPr spcFirstLastPara="1" wrap="square" lIns="91425" tIns="45700" rIns="91425" bIns="0" anchor="b" anchorCtr="0">
            <a:noAutofit/>
          </a:bodyPr>
          <a:lstStyle/>
          <a:p>
            <a:pPr marL="0" lvl="0" indent="0" algn="r" rtl="0">
              <a:spcBef>
                <a:spcPts val="0"/>
              </a:spcBef>
              <a:spcAft>
                <a:spcPts val="0"/>
              </a:spcAft>
              <a:buNone/>
            </a:pPr>
            <a:fld id="{00000000-1234-1234-1234-123412341234}" type="slidenum">
              <a:rPr lang="en-US"/>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g240c10d2417_0_0"/>
          <p:cNvSpPr txBox="1">
            <a:spLocks noGrp="1"/>
          </p:cNvSpPr>
          <p:nvPr>
            <p:ph type="title"/>
          </p:nvPr>
        </p:nvSpPr>
        <p:spPr>
          <a:xfrm>
            <a:off x="685800" y="609600"/>
            <a:ext cx="80772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Sample Solutions to Tutorial Questions</a:t>
            </a:r>
            <a:endParaRPr/>
          </a:p>
        </p:txBody>
      </p:sp>
      <p:sp>
        <p:nvSpPr>
          <p:cNvPr id="1663" name="Google Shape;1663;g240c10d2417_0_0"/>
          <p:cNvSpPr txBox="1">
            <a:spLocks noGrp="1"/>
          </p:cNvSpPr>
          <p:nvPr>
            <p:ph type="body" idx="1"/>
          </p:nvPr>
        </p:nvSpPr>
        <p:spPr>
          <a:xfrm>
            <a:off x="685800" y="1981200"/>
            <a:ext cx="8153400" cy="41148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AutoNum type="arabicPeriod"/>
            </a:pPr>
            <a:endParaRPr/>
          </a:p>
        </p:txBody>
      </p:sp>
      <p:sp>
        <p:nvSpPr>
          <p:cNvPr id="1664" name="Google Shape;1664;g240c10d2417_0_0"/>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9"/>
        <p:cNvGrpSpPr/>
        <p:nvPr/>
      </p:nvGrpSpPr>
      <p:grpSpPr>
        <a:xfrm>
          <a:off x="0" y="0"/>
          <a:ext cx="0" cy="0"/>
          <a:chOff x="0" y="0"/>
          <a:chExt cx="0" cy="0"/>
        </a:xfrm>
      </p:grpSpPr>
      <p:sp>
        <p:nvSpPr>
          <p:cNvPr id="1670" name="Google Shape;1670;g27a25ee481c_0_1057"/>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671" name="Google Shape;1671;g27a25ee481c_0_1057"/>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162</a:t>
            </a:fld>
            <a:endParaRPr/>
          </a:p>
        </p:txBody>
      </p:sp>
      <p:sp>
        <p:nvSpPr>
          <p:cNvPr id="1672" name="Google Shape;1672;g27a25ee481c_0_1057"/>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Courier New"/>
              <a:buNone/>
            </a:pP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a:t>
            </a:r>
            <a:endParaRPr/>
          </a:p>
        </p:txBody>
      </p:sp>
      <p:sp>
        <p:nvSpPr>
          <p:cNvPr id="1673" name="Google Shape;1673;g27a25ee481c_0_1057"/>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The </a:t>
            </a:r>
            <a:r>
              <a:rPr lang="en-US" sz="2800" b="0" i="0" u="none">
                <a:solidFill>
                  <a:schemeClr val="accent2"/>
                </a:solidFill>
                <a:latin typeface="Courier New"/>
                <a:ea typeface="Courier New"/>
                <a:cs typeface="Courier New"/>
                <a:sym typeface="Courier New"/>
              </a:rPr>
              <a:t>class</a:t>
            </a:r>
            <a:r>
              <a:rPr lang="en-US" sz="2800" b="0" i="0" u="none">
                <a:solidFill>
                  <a:schemeClr val="dk1"/>
                </a:solidFill>
                <a:latin typeface="Times New Roman"/>
                <a:ea typeface="Times New Roman"/>
                <a:cs typeface="Times New Roman"/>
                <a:sym typeface="Times New Roman"/>
              </a:rPr>
              <a:t>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can be used to implement a list, replacing a simple array</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The size of a Vector object can grow/shrink during program execution</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The Vector will automatically grow to accommodate the number of elements you put in it</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8"/>
        <p:cNvGrpSpPr/>
        <p:nvPr/>
      </p:nvGrpSpPr>
      <p:grpSpPr>
        <a:xfrm>
          <a:off x="0" y="0"/>
          <a:ext cx="0" cy="0"/>
          <a:chOff x="0" y="0"/>
          <a:chExt cx="0" cy="0"/>
        </a:xfrm>
      </p:grpSpPr>
      <p:sp>
        <p:nvSpPr>
          <p:cNvPr id="1679" name="Google Shape;1679;g27a25ee481c_0_1065"/>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680" name="Google Shape;1680;g27a25ee481c_0_1065"/>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163</a:t>
            </a:fld>
            <a:endParaRPr/>
          </a:p>
        </p:txBody>
      </p:sp>
      <p:sp>
        <p:nvSpPr>
          <p:cNvPr id="1681" name="Google Shape;1681;g27a25ee481c_0_1065"/>
          <p:cNvSpPr txBox="1">
            <a:spLocks noGrp="1"/>
          </p:cNvSpPr>
          <p:nvPr>
            <p:ph type="title"/>
          </p:nvPr>
        </p:nvSpPr>
        <p:spPr>
          <a:xfrm>
            <a:off x="685800" y="4572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Courier New"/>
              <a:buNone/>
            </a:pP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a:t>
            </a:r>
            <a:r>
              <a:rPr lang="en-US" sz="4400" b="0" i="0" u="none">
                <a:solidFill>
                  <a:srgbClr val="333399"/>
                </a:solidFill>
                <a:latin typeface="Times New Roman"/>
                <a:ea typeface="Times New Roman"/>
                <a:cs typeface="Times New Roman"/>
                <a:sym typeface="Times New Roman"/>
              </a:rPr>
              <a:t> (continued)</a:t>
            </a:r>
            <a:endParaRPr/>
          </a:p>
        </p:txBody>
      </p:sp>
      <p:sp>
        <p:nvSpPr>
          <p:cNvPr id="1682" name="Google Shape;1682;g27a25ee481c_0_1065"/>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The </a:t>
            </a:r>
            <a:r>
              <a:rPr lang="en-US" sz="2800" b="0" i="0" u="none">
                <a:solidFill>
                  <a:schemeClr val="accent2"/>
                </a:solidFill>
                <a:latin typeface="Courier New"/>
                <a:ea typeface="Courier New"/>
                <a:cs typeface="Courier New"/>
                <a:sym typeface="Courier New"/>
              </a:rPr>
              <a:t>class</a:t>
            </a:r>
            <a:r>
              <a:rPr lang="en-US" sz="2800" b="0" i="0" u="none">
                <a:solidFill>
                  <a:schemeClr val="dk1"/>
                </a:solidFill>
                <a:latin typeface="Times New Roman"/>
                <a:ea typeface="Times New Roman"/>
                <a:cs typeface="Times New Roman"/>
                <a:sym typeface="Times New Roman"/>
              </a:rPr>
              <a:t>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is contained in the package </a:t>
            </a:r>
            <a:r>
              <a:rPr lang="en-US" sz="2800" b="0" i="0" u="none">
                <a:solidFill>
                  <a:schemeClr val="dk1"/>
                </a:solidFill>
                <a:latin typeface="Courier New"/>
                <a:ea typeface="Courier New"/>
                <a:cs typeface="Courier New"/>
                <a:sym typeface="Courier New"/>
              </a:rPr>
              <a:t>java.util</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Programs must include either:</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accent2"/>
                </a:solidFill>
                <a:latin typeface="Courier New"/>
                <a:ea typeface="Courier New"/>
                <a:cs typeface="Courier New"/>
                <a:sym typeface="Courier New"/>
              </a:rPr>
              <a:t>import</a:t>
            </a:r>
            <a:r>
              <a:rPr lang="en-US" sz="2600" b="0" i="0" u="none">
                <a:solidFill>
                  <a:schemeClr val="dk1"/>
                </a:solidFill>
                <a:latin typeface="Courier New"/>
                <a:ea typeface="Courier New"/>
                <a:cs typeface="Courier New"/>
                <a:sym typeface="Courier New"/>
              </a:rPr>
              <a:t> java.util.*;</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accent2"/>
                </a:solidFill>
                <a:latin typeface="Courier New"/>
                <a:ea typeface="Courier New"/>
                <a:cs typeface="Courier New"/>
                <a:sym typeface="Courier New"/>
              </a:rPr>
              <a:t>import</a:t>
            </a:r>
            <a:r>
              <a:rPr lang="en-US" sz="2600" b="0" i="0" u="none">
                <a:solidFill>
                  <a:schemeClr val="dk1"/>
                </a:solidFill>
                <a:latin typeface="Courier New"/>
                <a:ea typeface="Courier New"/>
                <a:cs typeface="Courier New"/>
                <a:sym typeface="Courier New"/>
              </a:rPr>
              <a:t> java.util.Vector;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6"/>
        <p:cNvGrpSpPr/>
        <p:nvPr/>
      </p:nvGrpSpPr>
      <p:grpSpPr>
        <a:xfrm>
          <a:off x="0" y="0"/>
          <a:ext cx="0" cy="0"/>
          <a:chOff x="0" y="0"/>
          <a:chExt cx="0" cy="0"/>
        </a:xfrm>
      </p:grpSpPr>
      <p:sp>
        <p:nvSpPr>
          <p:cNvPr id="1687" name="Google Shape;1687;g27a25ee481c_0_1073"/>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Vector Declaration</a:t>
            </a:r>
            <a:endParaRPr/>
          </a:p>
        </p:txBody>
      </p:sp>
      <p:sp>
        <p:nvSpPr>
          <p:cNvPr id="1688" name="Google Shape;1688;g27a25ee481c_0_1073"/>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Declare/initialize</a:t>
            </a:r>
            <a:endParaRPr/>
          </a:p>
          <a:p>
            <a:pPr marL="342900" marR="0" lvl="0" indent="-342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Vector&lt;Student&gt; students = </a:t>
            </a:r>
            <a:r>
              <a:rPr lang="en-US" sz="2000" b="0" i="0" u="none" strike="noStrike" cap="none">
                <a:solidFill>
                  <a:schemeClr val="accent2"/>
                </a:solidFill>
                <a:latin typeface="Courier New"/>
                <a:ea typeface="Courier New"/>
                <a:cs typeface="Courier New"/>
                <a:sym typeface="Courier New"/>
              </a:rPr>
              <a:t>new </a:t>
            </a:r>
            <a:r>
              <a:rPr lang="en-US" sz="2000" b="0" i="0" u="none" strike="noStrike" cap="none">
                <a:solidFill>
                  <a:schemeClr val="dk1"/>
                </a:solidFill>
                <a:latin typeface="Courier New"/>
                <a:ea typeface="Courier New"/>
                <a:cs typeface="Courier New"/>
                <a:sym typeface="Courier New"/>
              </a:rPr>
              <a:t>Vector&lt;Student&gt;();</a:t>
            </a:r>
            <a:endParaRPr/>
          </a:p>
          <a:p>
            <a:pPr marL="342900" marR="0" lvl="0" indent="-342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syntax &lt;…&gt; is used to declare the type of object that will be stored in the Vector</a:t>
            </a:r>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If you add a different type of object, an exception is thrown</a:t>
            </a:r>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Not strictly necessary, but highly recommended (compiler warning)</a:t>
            </a:r>
            <a:endParaRPr/>
          </a:p>
        </p:txBody>
      </p:sp>
      <p:sp>
        <p:nvSpPr>
          <p:cNvPr id="1689" name="Google Shape;1689;g27a25ee481c_0_1073"/>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690" name="Google Shape;1690;g27a25ee481c_0_1073"/>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4"/>
        <p:cNvGrpSpPr/>
        <p:nvPr/>
      </p:nvGrpSpPr>
      <p:grpSpPr>
        <a:xfrm>
          <a:off x="0" y="0"/>
          <a:ext cx="0" cy="0"/>
          <a:chOff x="0" y="0"/>
          <a:chExt cx="0" cy="0"/>
        </a:xfrm>
      </p:grpSpPr>
      <p:sp>
        <p:nvSpPr>
          <p:cNvPr id="1695" name="Google Shape;1695;g27a25ee481c_0_1080"/>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Vector Size/Capacity</a:t>
            </a:r>
            <a:endParaRPr/>
          </a:p>
        </p:txBody>
      </p:sp>
      <p:sp>
        <p:nvSpPr>
          <p:cNvPr id="1696" name="Google Shape;1696;g27a25ee481c_0_1080"/>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a:t>
            </a:r>
            <a:r>
              <a:rPr lang="en-US" sz="2400" b="0" i="1" u="none" strike="noStrike" cap="none">
                <a:solidFill>
                  <a:srgbClr val="FF0000"/>
                </a:solidFill>
                <a:latin typeface="Times New Roman"/>
                <a:ea typeface="Times New Roman"/>
                <a:cs typeface="Times New Roman"/>
                <a:sym typeface="Times New Roman"/>
              </a:rPr>
              <a:t>size </a:t>
            </a:r>
            <a:r>
              <a:rPr lang="en-US" sz="2400" b="0" i="0" u="none" strike="noStrike" cap="none">
                <a:solidFill>
                  <a:schemeClr val="dk1"/>
                </a:solidFill>
                <a:latin typeface="Times New Roman"/>
                <a:ea typeface="Times New Roman"/>
                <a:cs typeface="Times New Roman"/>
                <a:sym typeface="Times New Roman"/>
              </a:rPr>
              <a:t>of a vector is the number of elements</a:t>
            </a:r>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a:t>
            </a:r>
            <a:r>
              <a:rPr lang="en-US" sz="2400" b="0" i="1" u="none" strike="noStrike" cap="none">
                <a:solidFill>
                  <a:srgbClr val="FF0000"/>
                </a:solidFill>
                <a:latin typeface="Times New Roman"/>
                <a:ea typeface="Times New Roman"/>
                <a:cs typeface="Times New Roman"/>
                <a:sym typeface="Times New Roman"/>
              </a:rPr>
              <a:t>capacity </a:t>
            </a:r>
            <a:r>
              <a:rPr lang="en-US" sz="2400" b="0" i="0" u="none" strike="noStrike" cap="none">
                <a:solidFill>
                  <a:schemeClr val="dk1"/>
                </a:solidFill>
                <a:latin typeface="Times New Roman"/>
                <a:ea typeface="Times New Roman"/>
                <a:cs typeface="Times New Roman"/>
                <a:sym typeface="Times New Roman"/>
              </a:rPr>
              <a:t>of a vector is the maximum number of elements before more memory is needed</a:t>
            </a:r>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If size exceeds capacity when adding an element, the capacity is automatically increased</a:t>
            </a:r>
            <a:endParaRPr/>
          </a:p>
          <a:p>
            <a:pPr marL="742950" marR="0" lvl="1" indent="-28575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Declares a larger storage array</a:t>
            </a:r>
            <a:endParaRPr/>
          </a:p>
          <a:p>
            <a:pPr marL="742950" marR="0" lvl="1" indent="-28575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Copies existing elements, if necessary</a:t>
            </a:r>
            <a:endParaRPr/>
          </a:p>
          <a:p>
            <a:pPr marL="742950" marR="0" lvl="1" indent="-28575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Growing the capacity is expensive!</a:t>
            </a:r>
            <a:endParaRPr sz="26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By default, the capacity doubles each time</a:t>
            </a:r>
            <a:endParaRPr/>
          </a:p>
        </p:txBody>
      </p:sp>
      <p:sp>
        <p:nvSpPr>
          <p:cNvPr id="1697" name="Google Shape;1697;g27a25ee481c_0_108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698" name="Google Shape;1698;g27a25ee481c_0_108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2"/>
        <p:cNvGrpSpPr/>
        <p:nvPr/>
      </p:nvGrpSpPr>
      <p:grpSpPr>
        <a:xfrm>
          <a:off x="0" y="0"/>
          <a:ext cx="0" cy="0"/>
          <a:chOff x="0" y="0"/>
          <a:chExt cx="0" cy="0"/>
        </a:xfrm>
      </p:grpSpPr>
      <p:sp>
        <p:nvSpPr>
          <p:cNvPr id="1703" name="Google Shape;1703;g27a25ee481c_0_1087"/>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Setting Initial Capacity</a:t>
            </a:r>
            <a:endParaRPr/>
          </a:p>
        </p:txBody>
      </p:sp>
      <p:sp>
        <p:nvSpPr>
          <p:cNvPr id="1704" name="Google Shape;1704;g27a25ee481c_0_1087"/>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800"/>
              <a:buFont typeface="Noto Sans Symbols"/>
              <a:buChar char="⬧"/>
            </a:pPr>
            <a:r>
              <a:rPr lang="en-US" sz="2800" b="0" i="0" u="none" strike="noStrike" cap="none">
                <a:solidFill>
                  <a:schemeClr val="dk1"/>
                </a:solidFill>
                <a:latin typeface="Times New Roman"/>
                <a:ea typeface="Times New Roman"/>
                <a:cs typeface="Times New Roman"/>
                <a:sym typeface="Times New Roman"/>
              </a:rPr>
              <a:t>If you know you will need a large vector, it may be faster to set the initial capacity to something large</a:t>
            </a:r>
            <a:endParaRPr/>
          </a:p>
          <a:p>
            <a:pPr marL="342900" marR="0" lvl="0" indent="-215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strike="noStrike" cap="none">
                <a:solidFill>
                  <a:schemeClr val="dk1"/>
                </a:solidFill>
                <a:latin typeface="Courier New"/>
                <a:ea typeface="Courier New"/>
                <a:cs typeface="Courier New"/>
                <a:sym typeface="Courier New"/>
              </a:rPr>
              <a:t>Vector&lt;Student&gt; students = </a:t>
            </a:r>
            <a:r>
              <a:rPr lang="en-US" sz="1800" b="0" i="0" u="none" strike="noStrike" cap="none">
                <a:solidFill>
                  <a:schemeClr val="accent2"/>
                </a:solidFill>
                <a:latin typeface="Courier New"/>
                <a:ea typeface="Courier New"/>
                <a:cs typeface="Courier New"/>
                <a:sym typeface="Courier New"/>
              </a:rPr>
              <a:t>new </a:t>
            </a:r>
            <a:r>
              <a:rPr lang="en-US" sz="1800" b="0" i="0" u="none" strike="noStrike" cap="none">
                <a:solidFill>
                  <a:schemeClr val="dk1"/>
                </a:solidFill>
                <a:latin typeface="Courier New"/>
                <a:ea typeface="Courier New"/>
                <a:cs typeface="Courier New"/>
                <a:sym typeface="Courier New"/>
              </a:rPr>
              <a:t>Vector&lt;Student&gt;(1000);</a:t>
            </a:r>
            <a:endParaRPr sz="2400" b="0" i="0" u="none" strike="noStrike" cap="none">
              <a:solidFill>
                <a:schemeClr val="dk1"/>
              </a:solidFill>
              <a:latin typeface="Times New Roman"/>
              <a:ea typeface="Times New Roman"/>
              <a:cs typeface="Times New Roman"/>
              <a:sym typeface="Times New Roman"/>
            </a:endParaRPr>
          </a:p>
          <a:p>
            <a:pPr marL="342900" marR="0" lvl="0" indent="-190500" algn="l" rtl="0">
              <a:spcBef>
                <a:spcPts val="480"/>
              </a:spcBef>
              <a:spcAft>
                <a:spcPts val="0"/>
              </a:spcAft>
              <a:buClr>
                <a:srgbClr val="666699"/>
              </a:buClr>
              <a:buSzPts val="2400"/>
              <a:buFont typeface="Noto Sans Symbols"/>
              <a:buNone/>
            </a:pPr>
            <a:endParaRPr sz="2400" b="0" i="0" u="none">
              <a:solidFill>
                <a:schemeClr val="dk1"/>
              </a:solidFill>
              <a:latin typeface="Times New Roman"/>
              <a:ea typeface="Times New Roman"/>
              <a:cs typeface="Times New Roman"/>
              <a:sym typeface="Times New Roman"/>
            </a:endParaRPr>
          </a:p>
        </p:txBody>
      </p:sp>
      <p:sp>
        <p:nvSpPr>
          <p:cNvPr id="1705" name="Google Shape;1705;g27a25ee481c_0_1087"/>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06" name="Google Shape;1706;g27a25ee481c_0_1087"/>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0"/>
        <p:cNvGrpSpPr/>
        <p:nvPr/>
      </p:nvGrpSpPr>
      <p:grpSpPr>
        <a:xfrm>
          <a:off x="0" y="0"/>
          <a:ext cx="0" cy="0"/>
          <a:chOff x="0" y="0"/>
          <a:chExt cx="0" cy="0"/>
        </a:xfrm>
      </p:grpSpPr>
      <p:sp>
        <p:nvSpPr>
          <p:cNvPr id="1711" name="Google Shape;1711;g27a25ee481c_0_1094"/>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Size and capacity</a:t>
            </a:r>
            <a:endParaRPr/>
          </a:p>
        </p:txBody>
      </p:sp>
      <p:sp>
        <p:nvSpPr>
          <p:cNvPr id="1712" name="Google Shape;1712;g27a25ee481c_0_1094"/>
          <p:cNvSpPr txBox="1">
            <a:spLocks noGrp="1"/>
          </p:cNvSpPr>
          <p:nvPr>
            <p:ph type="body" idx="1"/>
          </p:nvPr>
        </p:nvSpPr>
        <p:spPr>
          <a:xfrm>
            <a:off x="762000" y="19050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Get the current size and capacity:</a:t>
            </a:r>
            <a:endParaRPr sz="20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Vector&lt;Student&gt; students = </a:t>
            </a:r>
            <a:r>
              <a:rPr lang="en-US" sz="1800" b="0" i="0" u="none">
                <a:solidFill>
                  <a:schemeClr val="accent2"/>
                </a:solidFill>
                <a:latin typeface="Courier New"/>
                <a:ea typeface="Courier New"/>
                <a:cs typeface="Courier New"/>
                <a:sym typeface="Courier New"/>
              </a:rPr>
              <a:t>new </a:t>
            </a:r>
            <a:r>
              <a:rPr lang="en-US" sz="1800" b="0" i="0" u="none">
                <a:solidFill>
                  <a:schemeClr val="dk1"/>
                </a:solidFill>
                <a:latin typeface="Courier New"/>
                <a:ea typeface="Courier New"/>
                <a:cs typeface="Courier New"/>
                <a:sym typeface="Courier New"/>
              </a:rPr>
              <a:t>Vector&lt;Student&gt;(1000);</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students.size();      // returns 0</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students.capacity();  // returns 1000</a:t>
            </a:r>
            <a:endParaRPr sz="24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666699"/>
              </a:buClr>
              <a:buSzPts val="2800"/>
              <a:buFont typeface="Noto Sans Symbols"/>
              <a:buNone/>
            </a:pPr>
            <a:endParaRPr sz="28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Setting size and capacity:</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 adds null elements or deletes elements if necessary</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students.setSize(10);   </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 increases capacity if necessary  </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students.ensureCapacity(10000);  </a:t>
            </a:r>
            <a:endParaRPr sz="1800" b="0" i="0" u="none">
              <a:solidFill>
                <a:schemeClr val="dk1"/>
              </a:solidFill>
              <a:latin typeface="Times New Roman"/>
              <a:ea typeface="Times New Roman"/>
              <a:cs typeface="Times New Roman"/>
              <a:sym typeface="Times New Roman"/>
            </a:endParaRPr>
          </a:p>
          <a:p>
            <a:pPr marL="342900" marR="0" lvl="0" indent="-165100" algn="l" rtl="0">
              <a:lnSpc>
                <a:spcPct val="100000"/>
              </a:lnSpc>
              <a:spcBef>
                <a:spcPts val="560"/>
              </a:spcBef>
              <a:spcAft>
                <a:spcPts val="0"/>
              </a:spcAft>
              <a:buClr>
                <a:srgbClr val="666699"/>
              </a:buClr>
              <a:buSzPts val="2800"/>
              <a:buFont typeface="Noto Sans Symbols"/>
              <a:buNone/>
            </a:pPr>
            <a:endParaRPr sz="2800" b="0" i="0" u="none">
              <a:solidFill>
                <a:schemeClr val="dk1"/>
              </a:solidFill>
              <a:latin typeface="Times New Roman"/>
              <a:ea typeface="Times New Roman"/>
              <a:cs typeface="Times New Roman"/>
              <a:sym typeface="Times New Roman"/>
            </a:endParaRPr>
          </a:p>
          <a:p>
            <a:pPr marL="342900" marR="0" lvl="0" indent="-165100" algn="l" rtl="0">
              <a:spcBef>
                <a:spcPts val="560"/>
              </a:spcBef>
              <a:spcAft>
                <a:spcPts val="0"/>
              </a:spcAft>
              <a:buClr>
                <a:srgbClr val="666699"/>
              </a:buClr>
              <a:buSzPts val="2800"/>
              <a:buFont typeface="Noto Sans Symbols"/>
              <a:buNone/>
            </a:pPr>
            <a:endParaRPr sz="2800" b="0" i="0" u="none">
              <a:solidFill>
                <a:schemeClr val="dk1"/>
              </a:solidFill>
              <a:latin typeface="Times New Roman"/>
              <a:ea typeface="Times New Roman"/>
              <a:cs typeface="Times New Roman"/>
              <a:sym typeface="Times New Roman"/>
            </a:endParaRPr>
          </a:p>
        </p:txBody>
      </p:sp>
      <p:sp>
        <p:nvSpPr>
          <p:cNvPr id="1713" name="Google Shape;1713;g27a25ee481c_0_1094"/>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14" name="Google Shape;1714;g27a25ee481c_0_1094"/>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9"/>
        <p:cNvGrpSpPr/>
        <p:nvPr/>
      </p:nvGrpSpPr>
      <p:grpSpPr>
        <a:xfrm>
          <a:off x="0" y="0"/>
          <a:ext cx="0" cy="0"/>
          <a:chOff x="0" y="0"/>
          <a:chExt cx="0" cy="0"/>
        </a:xfrm>
      </p:grpSpPr>
      <p:sp>
        <p:nvSpPr>
          <p:cNvPr id="1720" name="Google Shape;1720;g27a25ee481c_0_1101"/>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21" name="Google Shape;1721;g27a25ee481c_0_1101"/>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168</a:t>
            </a:fld>
            <a:endParaRPr/>
          </a:p>
        </p:txBody>
      </p:sp>
      <p:sp>
        <p:nvSpPr>
          <p:cNvPr id="1722" name="Google Shape;1722;g27a25ee481c_0_1101"/>
          <p:cNvSpPr txBox="1"/>
          <p:nvPr/>
        </p:nvSpPr>
        <p:spPr>
          <a:xfrm>
            <a:off x="609600" y="865187"/>
            <a:ext cx="8305800" cy="187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Vector&lt;String&gt; stringList = </a:t>
            </a:r>
            <a:r>
              <a:rPr lang="en-US" sz="1800" b="0" i="0" u="none" strike="noStrike" cap="none">
                <a:solidFill>
                  <a:schemeClr val="accent2"/>
                </a:solidFill>
                <a:latin typeface="Courier New"/>
                <a:ea typeface="Courier New"/>
                <a:cs typeface="Courier New"/>
                <a:sym typeface="Courier New"/>
              </a:rPr>
              <a:t>new</a:t>
            </a:r>
            <a:r>
              <a:rPr lang="en-US" sz="1800" b="0" i="0" u="none" strike="noStrike" cap="none">
                <a:solidFill>
                  <a:schemeClr val="dk1"/>
                </a:solidFill>
                <a:latin typeface="Courier New"/>
                <a:ea typeface="Courier New"/>
                <a:cs typeface="Courier New"/>
                <a:sym typeface="Courier New"/>
              </a:rPr>
              <a:t> Vector&lt;String&gt;();</a:t>
            </a:r>
            <a:endParaRPr/>
          </a:p>
          <a:p>
            <a:pPr marL="0" marR="0" lvl="0" indent="0" algn="l" rtl="0">
              <a:lnSpc>
                <a:spcPct val="100000"/>
              </a:lnSpc>
              <a:spcBef>
                <a:spcPts val="900"/>
              </a:spcBef>
              <a:spcAft>
                <a:spcPts val="0"/>
              </a:spcAft>
              <a:buClr>
                <a:schemeClr val="dk1"/>
              </a:buClr>
              <a:buSzPts val="1800"/>
              <a:buFont typeface="Times New Roman"/>
              <a:buNone/>
            </a:pPr>
            <a:endParaRPr sz="18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stringList.add("Spring");</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stringList.add("Summer");</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stringList.addElement("Fall");</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stringList.addElement("Winter"); </a:t>
            </a:r>
            <a:endParaRPr/>
          </a:p>
        </p:txBody>
      </p:sp>
      <p:sp>
        <p:nvSpPr>
          <p:cNvPr id="1723" name="Google Shape;1723;g27a25ee481c_0_1101"/>
          <p:cNvSpPr txBox="1"/>
          <p:nvPr/>
        </p:nvSpPr>
        <p:spPr>
          <a:xfrm>
            <a:off x="914400" y="76200"/>
            <a:ext cx="77724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SzPts val="4400"/>
              <a:buFont typeface="Times New Roman"/>
              <a:buNone/>
            </a:pPr>
            <a:r>
              <a:rPr lang="en-US" sz="4400" b="0" i="0" u="none" strike="noStrike" cap="none">
                <a:solidFill>
                  <a:schemeClr val="accent2"/>
                </a:solidFill>
                <a:latin typeface="Times New Roman"/>
                <a:ea typeface="Times New Roman"/>
                <a:cs typeface="Times New Roman"/>
                <a:sym typeface="Times New Roman"/>
              </a:rPr>
              <a:t>Adding Elements</a:t>
            </a:r>
            <a:endParaRPr/>
          </a:p>
        </p:txBody>
      </p:sp>
      <p:pic>
        <p:nvPicPr>
          <p:cNvPr id="1724" name="Google Shape;1724;g27a25ee481c_0_1101"/>
          <p:cNvPicPr preferRelativeResize="0"/>
          <p:nvPr/>
        </p:nvPicPr>
        <p:blipFill rotWithShape="1">
          <a:blip r:embed="rId3">
            <a:alphaModFix/>
          </a:blip>
          <a:srcRect/>
          <a:stretch/>
        </p:blipFill>
        <p:spPr>
          <a:xfrm>
            <a:off x="1063625" y="2754312"/>
            <a:ext cx="7013575" cy="3749675"/>
          </a:xfrm>
          <a:prstGeom prst="rect">
            <a:avLst/>
          </a:prstGeom>
          <a:noFill/>
          <a:ln>
            <a:noFill/>
          </a:ln>
        </p:spPr>
      </p:pic>
      <p:sp>
        <p:nvSpPr>
          <p:cNvPr id="1725" name="Google Shape;1725;g27a25ee481c_0_1101"/>
          <p:cNvSpPr txBox="1"/>
          <p:nvPr/>
        </p:nvSpPr>
        <p:spPr>
          <a:xfrm>
            <a:off x="5410200" y="1676400"/>
            <a:ext cx="3557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add and addElement</a:t>
            </a:r>
            <a:endParaRPr/>
          </a:p>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have identical functionality</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0"/>
        <p:cNvGrpSpPr/>
        <p:nvPr/>
      </p:nvGrpSpPr>
      <p:grpSpPr>
        <a:xfrm>
          <a:off x="0" y="0"/>
          <a:ext cx="0" cy="0"/>
          <a:chOff x="0" y="0"/>
          <a:chExt cx="0" cy="0"/>
        </a:xfrm>
      </p:grpSpPr>
      <p:sp>
        <p:nvSpPr>
          <p:cNvPr id="1731" name="Google Shape;1731;g27a25ee481c_0_1111"/>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32" name="Google Shape;1732;g27a25ee481c_0_1111"/>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169</a:t>
            </a:fld>
            <a:endParaRPr/>
          </a:p>
        </p:txBody>
      </p:sp>
      <p:sp>
        <p:nvSpPr>
          <p:cNvPr id="1733" name="Google Shape;1733;g27a25ee481c_0_1111"/>
          <p:cNvSpPr txBox="1"/>
          <p:nvPr/>
        </p:nvSpPr>
        <p:spPr>
          <a:xfrm>
            <a:off x="1143000" y="1066800"/>
            <a:ext cx="76962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stringList.get(0);  // “Spring”</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stringList.get(3);  // “Winter”</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stringList.get(4);  // ArrayIndexOutOfBounds Exception</a:t>
            </a:r>
            <a:endParaRPr/>
          </a:p>
        </p:txBody>
      </p:sp>
      <p:sp>
        <p:nvSpPr>
          <p:cNvPr id="1734" name="Google Shape;1734;g27a25ee481c_0_1111"/>
          <p:cNvSpPr txBox="1"/>
          <p:nvPr/>
        </p:nvSpPr>
        <p:spPr>
          <a:xfrm>
            <a:off x="914400" y="76200"/>
            <a:ext cx="77724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SzPts val="4400"/>
              <a:buFont typeface="Times New Roman"/>
              <a:buNone/>
            </a:pPr>
            <a:r>
              <a:rPr lang="en-US" sz="4400" b="0" i="0" u="none" strike="noStrike" cap="none">
                <a:solidFill>
                  <a:schemeClr val="accent2"/>
                </a:solidFill>
                <a:latin typeface="Times New Roman"/>
                <a:ea typeface="Times New Roman"/>
                <a:cs typeface="Times New Roman"/>
                <a:sym typeface="Times New Roman"/>
              </a:rPr>
              <a:t>Accessing Elements</a:t>
            </a:r>
            <a:endParaRPr/>
          </a:p>
        </p:txBody>
      </p:sp>
      <p:pic>
        <p:nvPicPr>
          <p:cNvPr id="1735" name="Google Shape;1735;g27a25ee481c_0_1111"/>
          <p:cNvPicPr preferRelativeResize="0"/>
          <p:nvPr/>
        </p:nvPicPr>
        <p:blipFill rotWithShape="1">
          <a:blip r:embed="rId3">
            <a:alphaModFix/>
          </a:blip>
          <a:srcRect/>
          <a:stretch/>
        </p:blipFill>
        <p:spPr>
          <a:xfrm>
            <a:off x="1063625" y="2754312"/>
            <a:ext cx="7013575" cy="3749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6"/>
          <p:cNvSpPr txBox="1">
            <a:spLocks noGrp="1"/>
          </p:cNvSpPr>
          <p:nvPr>
            <p:ph type="title"/>
          </p:nvPr>
        </p:nvSpPr>
        <p:spPr>
          <a:xfrm>
            <a:off x="819176" y="2643190"/>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Object oriented features</a:t>
            </a:r>
            <a:endParaRPr sz="3000" b="0" i="0" u="none" strike="noStrike" cap="small">
              <a:solidFill>
                <a:schemeClr val="dk2"/>
              </a:solidFill>
              <a:latin typeface="Libre Baskerville"/>
              <a:ea typeface="Libre Baskerville"/>
              <a:cs typeface="Libre Baskerville"/>
              <a:sym typeface="Libre Baskerville"/>
            </a:endParaRPr>
          </a:p>
        </p:txBody>
      </p:sp>
      <p:sp>
        <p:nvSpPr>
          <p:cNvPr id="558" name="Google Shape;558;p16"/>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0"/>
        <p:cNvGrpSpPr/>
        <p:nvPr/>
      </p:nvGrpSpPr>
      <p:grpSpPr>
        <a:xfrm>
          <a:off x="0" y="0"/>
          <a:ext cx="0" cy="0"/>
          <a:chOff x="0" y="0"/>
          <a:chExt cx="0" cy="0"/>
        </a:xfrm>
      </p:grpSpPr>
      <p:sp>
        <p:nvSpPr>
          <p:cNvPr id="1741" name="Google Shape;1741;g27a25ee481c_0_112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42" name="Google Shape;1742;g27a25ee481c_0_112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170</a:t>
            </a:fld>
            <a:endParaRPr/>
          </a:p>
        </p:txBody>
      </p:sp>
      <p:sp>
        <p:nvSpPr>
          <p:cNvPr id="1743" name="Google Shape;1743;g27a25ee481c_0_1120"/>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Primitive Data Types and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Courier New"/>
                <a:ea typeface="Courier New"/>
                <a:cs typeface="Courier New"/>
                <a:sym typeface="Courier New"/>
              </a:rPr>
              <a:t> Vector</a:t>
            </a:r>
            <a:endParaRPr/>
          </a:p>
        </p:txBody>
      </p:sp>
      <p:sp>
        <p:nvSpPr>
          <p:cNvPr id="1744" name="Google Shape;1744;g27a25ee481c_0_1120"/>
          <p:cNvSpPr txBox="1">
            <a:spLocks noGrp="1"/>
          </p:cNvSpPr>
          <p:nvPr>
            <p:ph type="body" idx="1"/>
          </p:nvPr>
        </p:nvSpPr>
        <p:spPr>
          <a:xfrm>
            <a:off x="685800" y="21336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Every component of a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object is a reference</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dk1"/>
                </a:solidFill>
                <a:latin typeface="Times New Roman"/>
                <a:ea typeface="Times New Roman"/>
                <a:cs typeface="Times New Roman"/>
                <a:sym typeface="Times New Roman"/>
              </a:rPr>
              <a:t>Primitive data types are not objects</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Corresponding to each primitive data type, Java provides a wrapper class</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JDK 5.0 provides </a:t>
            </a:r>
            <a:r>
              <a:rPr lang="en-US" sz="2800" b="1" i="1" u="none">
                <a:solidFill>
                  <a:schemeClr val="dk1"/>
                </a:solidFill>
              </a:rPr>
              <a:t>autoboxing</a:t>
            </a:r>
            <a:r>
              <a:rPr lang="en-US" sz="2800" b="1" i="0" u="none">
                <a:solidFill>
                  <a:schemeClr val="dk1"/>
                </a:solidFill>
              </a:rPr>
              <a:t> </a:t>
            </a:r>
            <a:r>
              <a:rPr lang="en-US" sz="2800" b="0" i="0" u="none">
                <a:solidFill>
                  <a:schemeClr val="dk1"/>
                </a:solidFill>
                <a:latin typeface="Times New Roman"/>
                <a:ea typeface="Times New Roman"/>
                <a:cs typeface="Times New Roman"/>
                <a:sym typeface="Times New Roman"/>
              </a:rPr>
              <a:t>and </a:t>
            </a:r>
            <a:r>
              <a:rPr lang="en-US" sz="2800" b="1" i="1" u="none">
                <a:solidFill>
                  <a:schemeClr val="dk1"/>
                </a:solidFill>
              </a:rPr>
              <a:t>auto-unboxing</a:t>
            </a:r>
            <a:r>
              <a:rPr lang="en-US" sz="2800" b="0" i="0" u="none">
                <a:solidFill>
                  <a:schemeClr val="dk1"/>
                </a:solidFill>
                <a:latin typeface="Times New Roman"/>
                <a:ea typeface="Times New Roman"/>
                <a:cs typeface="Times New Roman"/>
                <a:sym typeface="Times New Roman"/>
              </a:rPr>
              <a:t> of primitive data types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g27aa3ed59fb_0_30"/>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171</a:t>
            </a:fld>
            <a:endParaRPr/>
          </a:p>
        </p:txBody>
      </p:sp>
      <p:sp>
        <p:nvSpPr>
          <p:cNvPr id="1751" name="Google Shape;1751;g27aa3ed59fb_0_30"/>
          <p:cNvSpPr txBox="1"/>
          <p:nvPr/>
        </p:nvSpPr>
        <p:spPr>
          <a:xfrm>
            <a:off x="667600" y="330425"/>
            <a:ext cx="8324100" cy="64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700" b="1">
                <a:solidFill>
                  <a:srgbClr val="273239"/>
                </a:solidFill>
                <a:highlight>
                  <a:srgbClr val="FFFFFF"/>
                </a:highlight>
              </a:rPr>
              <a:t>Autoboxing and Unboxing</a:t>
            </a:r>
            <a:endParaRPr sz="2700" b="1">
              <a:solidFill>
                <a:srgbClr val="273239"/>
              </a:solidFill>
              <a:highlight>
                <a:srgbClr val="FFFFFF"/>
              </a:highlight>
            </a:endParaRPr>
          </a:p>
          <a:p>
            <a:pPr marL="0" lvl="0" indent="0" algn="l" rtl="0">
              <a:lnSpc>
                <a:spcPct val="115000"/>
              </a:lnSpc>
              <a:spcBef>
                <a:spcPts val="1800"/>
              </a:spcBef>
              <a:spcAft>
                <a:spcPts val="0"/>
              </a:spcAft>
              <a:buNone/>
            </a:pPr>
            <a:r>
              <a:rPr lang="en-US" sz="2300" b="1">
                <a:solidFill>
                  <a:srgbClr val="273239"/>
                </a:solidFill>
                <a:highlight>
                  <a:srgbClr val="FFFFFF"/>
                </a:highlight>
              </a:rPr>
              <a:t>1. Autoboxing</a:t>
            </a:r>
            <a:endParaRPr sz="2300" b="1">
              <a:solidFill>
                <a:srgbClr val="273239"/>
              </a:solidFill>
              <a:highlight>
                <a:srgbClr val="FFFFFF"/>
              </a:highlight>
            </a:endParaRPr>
          </a:p>
          <a:p>
            <a:pPr marL="0" lvl="0" indent="0" algn="l" rtl="0">
              <a:lnSpc>
                <a:spcPct val="115000"/>
              </a:lnSpc>
              <a:spcBef>
                <a:spcPts val="1800"/>
              </a:spcBef>
              <a:spcAft>
                <a:spcPts val="0"/>
              </a:spcAft>
              <a:buNone/>
            </a:pPr>
            <a:r>
              <a:rPr lang="en-US" sz="2200">
                <a:solidFill>
                  <a:srgbClr val="273239"/>
                </a:solidFill>
                <a:highlight>
                  <a:srgbClr val="FFFFFF"/>
                </a:highlight>
              </a:rPr>
              <a:t>The automatic conversion of primitive types to the object of their corresponding wrapper classes is known as autoboxing. For example – conversion of int to Integer, long to Long, double to Double, etc. </a:t>
            </a:r>
            <a:endParaRPr sz="2200">
              <a:solidFill>
                <a:srgbClr val="273239"/>
              </a:solidFill>
              <a:highlight>
                <a:srgbClr val="FFFFFF"/>
              </a:highlight>
            </a:endParaRPr>
          </a:p>
          <a:p>
            <a:pPr marL="0" lvl="0" indent="0" algn="l" rtl="0">
              <a:lnSpc>
                <a:spcPct val="115000"/>
              </a:lnSpc>
              <a:spcBef>
                <a:spcPts val="800"/>
              </a:spcBef>
              <a:spcAft>
                <a:spcPts val="0"/>
              </a:spcAft>
              <a:buNone/>
            </a:pPr>
            <a:endParaRPr sz="2200">
              <a:solidFill>
                <a:srgbClr val="273239"/>
              </a:solidFill>
              <a:highlight>
                <a:srgbClr val="FFFFFF"/>
              </a:highlight>
            </a:endParaRPr>
          </a:p>
          <a:p>
            <a:pPr marL="0" lvl="0" indent="0" algn="l" rtl="0">
              <a:lnSpc>
                <a:spcPct val="115000"/>
              </a:lnSpc>
              <a:spcBef>
                <a:spcPts val="1800"/>
              </a:spcBef>
              <a:spcAft>
                <a:spcPts val="0"/>
              </a:spcAft>
              <a:buNone/>
            </a:pPr>
            <a:r>
              <a:rPr lang="en-US" sz="2300" b="1">
                <a:solidFill>
                  <a:srgbClr val="273239"/>
                </a:solidFill>
                <a:highlight>
                  <a:srgbClr val="FFFFFF"/>
                </a:highlight>
              </a:rPr>
              <a:t>2. Unboxing</a:t>
            </a:r>
            <a:endParaRPr sz="2300" b="1">
              <a:solidFill>
                <a:srgbClr val="273239"/>
              </a:solidFill>
              <a:highlight>
                <a:srgbClr val="FFFFFF"/>
              </a:highlight>
            </a:endParaRPr>
          </a:p>
          <a:p>
            <a:pPr marL="0" lvl="0" indent="0" algn="l" rtl="0">
              <a:lnSpc>
                <a:spcPct val="115000"/>
              </a:lnSpc>
              <a:spcBef>
                <a:spcPts val="1800"/>
              </a:spcBef>
              <a:spcAft>
                <a:spcPts val="0"/>
              </a:spcAft>
              <a:buNone/>
            </a:pPr>
            <a:r>
              <a:rPr lang="en-US" sz="2200">
                <a:solidFill>
                  <a:srgbClr val="273239"/>
                </a:solidFill>
                <a:highlight>
                  <a:srgbClr val="FFFFFF"/>
                </a:highlight>
              </a:rPr>
              <a:t>It is just the reverse process of autoboxing. Automatically converting an object of a wrapper class to its corresponding primitive type is known as unboxing. For example – conversion of Integer to int, Long to long, Double to double, etc. </a:t>
            </a:r>
            <a:endParaRPr sz="2200">
              <a:solidFill>
                <a:srgbClr val="273239"/>
              </a:solidFill>
              <a:highlight>
                <a:srgbClr val="FFFFFF"/>
              </a:highlight>
            </a:endParaRPr>
          </a:p>
          <a:p>
            <a:pPr marL="0" lvl="0" indent="0" algn="l" rtl="0">
              <a:lnSpc>
                <a:spcPct val="115000"/>
              </a:lnSpc>
              <a:spcBef>
                <a:spcPts val="800"/>
              </a:spcBef>
              <a:spcAft>
                <a:spcPts val="800"/>
              </a:spcAft>
              <a:buNone/>
            </a:pPr>
            <a:endParaRPr sz="2200">
              <a:solidFill>
                <a:srgbClr val="273239"/>
              </a:solidFill>
              <a:highlight>
                <a:srgbClr val="FFFFFF"/>
              </a:highlight>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g27aa3ed59fb_0_39"/>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172</a:t>
            </a:fld>
            <a:endParaRPr/>
          </a:p>
        </p:txBody>
      </p:sp>
      <p:pic>
        <p:nvPicPr>
          <p:cNvPr id="1758" name="Google Shape;1758;g27aa3ed59fb_0_39"/>
          <p:cNvPicPr preferRelativeResize="0"/>
          <p:nvPr/>
        </p:nvPicPr>
        <p:blipFill rotWithShape="1">
          <a:blip r:embed="rId3">
            <a:alphaModFix/>
          </a:blip>
          <a:srcRect l="22382" t="16333" r="31844" b="10976"/>
          <a:stretch/>
        </p:blipFill>
        <p:spPr>
          <a:xfrm>
            <a:off x="1065450" y="125038"/>
            <a:ext cx="7397477" cy="660792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g27aa3ed59fb_0_45"/>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173</a:t>
            </a:fld>
            <a:endParaRPr/>
          </a:p>
        </p:txBody>
      </p:sp>
      <p:pic>
        <p:nvPicPr>
          <p:cNvPr id="1765" name="Google Shape;1765;g27aa3ed59fb_0_45"/>
          <p:cNvPicPr preferRelativeResize="0"/>
          <p:nvPr/>
        </p:nvPicPr>
        <p:blipFill rotWithShape="1">
          <a:blip r:embed="rId3">
            <a:alphaModFix/>
          </a:blip>
          <a:srcRect l="21923" t="15518" r="35735" b="10015"/>
          <a:stretch/>
        </p:blipFill>
        <p:spPr>
          <a:xfrm>
            <a:off x="1483575" y="174725"/>
            <a:ext cx="6601440" cy="653087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0"/>
        <p:cNvGrpSpPr/>
        <p:nvPr/>
      </p:nvGrpSpPr>
      <p:grpSpPr>
        <a:xfrm>
          <a:off x="0" y="0"/>
          <a:ext cx="0" cy="0"/>
          <a:chOff x="0" y="0"/>
          <a:chExt cx="0" cy="0"/>
        </a:xfrm>
      </p:grpSpPr>
      <p:sp>
        <p:nvSpPr>
          <p:cNvPr id="1771" name="Google Shape;1771;g27a25ee481c_0_1128"/>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72" name="Google Shape;1772;g27a25ee481c_0_1128"/>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174</a:t>
            </a:fld>
            <a:endParaRPr/>
          </a:p>
        </p:txBody>
      </p:sp>
      <p:sp>
        <p:nvSpPr>
          <p:cNvPr id="1773" name="Google Shape;1773;g27a25ee481c_0_1128"/>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Primitive Data Types and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Courier New"/>
                <a:ea typeface="Courier New"/>
                <a:cs typeface="Courier New"/>
                <a:sym typeface="Courier New"/>
              </a:rPr>
              <a:t> Vector</a:t>
            </a:r>
            <a:r>
              <a:rPr lang="en-US" sz="4400" b="0" i="0" u="none">
                <a:solidFill>
                  <a:srgbClr val="333399"/>
                </a:solidFill>
                <a:latin typeface="Times New Roman"/>
                <a:ea typeface="Times New Roman"/>
                <a:cs typeface="Times New Roman"/>
                <a:sym typeface="Times New Roman"/>
              </a:rPr>
              <a:t> (continued)</a:t>
            </a:r>
            <a:endParaRPr/>
          </a:p>
        </p:txBody>
      </p:sp>
      <p:sp>
        <p:nvSpPr>
          <p:cNvPr id="1774" name="Google Shape;1774;g27a25ee481c_0_1128"/>
          <p:cNvSpPr txBox="1">
            <a:spLocks noGrp="1"/>
          </p:cNvSpPr>
          <p:nvPr>
            <p:ph type="body" idx="1"/>
          </p:nvPr>
        </p:nvSpPr>
        <p:spPr>
          <a:xfrm>
            <a:off x="685800" y="21336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Creating a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of </a:t>
            </a:r>
            <a:r>
              <a:rPr lang="en-US" sz="2800" b="0" i="0" u="none">
                <a:solidFill>
                  <a:schemeClr val="dk1"/>
                </a:solidFill>
                <a:latin typeface="Courier New"/>
                <a:ea typeface="Courier New"/>
                <a:cs typeface="Courier New"/>
                <a:sym typeface="Courier New"/>
              </a:rPr>
              <a:t>Integer</a:t>
            </a:r>
            <a:r>
              <a:rPr lang="en-US" sz="2800" b="0" i="0" u="none">
                <a:solidFill>
                  <a:schemeClr val="dk1"/>
                </a:solidFill>
                <a:latin typeface="Times New Roman"/>
                <a:ea typeface="Times New Roman"/>
                <a:cs typeface="Times New Roman"/>
                <a:sym typeface="Times New Roman"/>
              </a:rPr>
              <a:t> objects</a:t>
            </a:r>
            <a:endParaRPr/>
          </a:p>
          <a:p>
            <a:pPr marL="342900" lvl="0" indent="-342900" algn="l" rtl="0">
              <a:lnSpc>
                <a:spcPct val="100000"/>
              </a:lnSpc>
              <a:spcBef>
                <a:spcPts val="560"/>
              </a:spcBef>
              <a:spcAft>
                <a:spcPts val="0"/>
              </a:spcAft>
              <a:buSzPts val="2800"/>
              <a:buNone/>
            </a:pPr>
            <a:endParaRPr sz="2800" b="0" i="0" u="none">
              <a:solidFill>
                <a:schemeClr val="dk1"/>
              </a:solidFill>
              <a:latin typeface="Times New Roman"/>
              <a:ea typeface="Times New Roman"/>
              <a:cs typeface="Times New Roman"/>
              <a:sym typeface="Times New Roman"/>
            </a:endParaRPr>
          </a:p>
          <a:p>
            <a:pPr marL="742950" lvl="1" indent="-285750" algn="l" rtl="0">
              <a:lnSpc>
                <a:spcPct val="100000"/>
              </a:lnSpc>
              <a:spcBef>
                <a:spcPts val="1000"/>
              </a:spcBef>
              <a:spcAft>
                <a:spcPts val="0"/>
              </a:spcAft>
              <a:buSzPts val="2000"/>
              <a:buNone/>
            </a:pPr>
            <a:r>
              <a:rPr lang="en-US" sz="2000" b="0" i="0" u="none">
                <a:solidFill>
                  <a:schemeClr val="dk1"/>
                </a:solidFill>
                <a:latin typeface="Courier New"/>
                <a:ea typeface="Courier New"/>
                <a:cs typeface="Courier New"/>
                <a:sym typeface="Courier New"/>
              </a:rPr>
              <a:t>Vector&lt;Integer&gt; list = </a:t>
            </a:r>
            <a:r>
              <a:rPr lang="en-US" sz="2000" b="0" i="0" u="none">
                <a:solidFill>
                  <a:schemeClr val="accent2"/>
                </a:solidFill>
                <a:latin typeface="Courier New"/>
                <a:ea typeface="Courier New"/>
                <a:cs typeface="Courier New"/>
                <a:sym typeface="Courier New"/>
              </a:rPr>
              <a:t>new</a:t>
            </a:r>
            <a:r>
              <a:rPr lang="en-US" sz="2000" b="0" i="0" u="none">
                <a:solidFill>
                  <a:schemeClr val="dk1"/>
                </a:solidFill>
                <a:latin typeface="Courier New"/>
                <a:ea typeface="Courier New"/>
                <a:cs typeface="Courier New"/>
                <a:sym typeface="Courier New"/>
              </a:rPr>
              <a:t> Vector&lt;Integer&gt;();</a:t>
            </a:r>
            <a:endParaRPr/>
          </a:p>
          <a:p>
            <a:pPr marL="742950" lvl="1" indent="-285750" algn="l" rtl="0">
              <a:lnSpc>
                <a:spcPct val="100000"/>
              </a:lnSpc>
              <a:spcBef>
                <a:spcPts val="1000"/>
              </a:spcBef>
              <a:spcAft>
                <a:spcPts val="0"/>
              </a:spcAft>
              <a:buSzPts val="2000"/>
              <a:buNone/>
            </a:pPr>
            <a:endParaRPr sz="2000" b="0" i="0" u="none">
              <a:solidFill>
                <a:schemeClr val="dk1"/>
              </a:solidFill>
              <a:latin typeface="Courier New"/>
              <a:ea typeface="Courier New"/>
              <a:cs typeface="Courier New"/>
              <a:sym typeface="Courier New"/>
            </a:endParaRPr>
          </a:p>
          <a:p>
            <a:pPr marL="742950" lvl="1" indent="-285750" algn="l" rtl="0">
              <a:lnSpc>
                <a:spcPct val="100000"/>
              </a:lnSpc>
              <a:spcBef>
                <a:spcPts val="0"/>
              </a:spcBef>
              <a:spcAft>
                <a:spcPts val="0"/>
              </a:spcAft>
              <a:buSzPts val="2000"/>
              <a:buNone/>
            </a:pPr>
            <a:r>
              <a:rPr lang="en-US" sz="2000" b="0" i="0" u="none">
                <a:solidFill>
                  <a:schemeClr val="dk1"/>
                </a:solidFill>
                <a:latin typeface="Courier New"/>
                <a:ea typeface="Courier New"/>
                <a:cs typeface="Courier New"/>
                <a:sym typeface="Courier New"/>
              </a:rPr>
              <a:t>list.add(13);              // with autoboxing</a:t>
            </a:r>
            <a:endParaRPr/>
          </a:p>
          <a:p>
            <a:pPr marL="742950" lvl="1" indent="-285750" algn="l" rtl="0">
              <a:lnSpc>
                <a:spcPct val="100000"/>
              </a:lnSpc>
              <a:spcBef>
                <a:spcPts val="0"/>
              </a:spcBef>
              <a:spcAft>
                <a:spcPts val="0"/>
              </a:spcAft>
              <a:buSzPts val="2000"/>
              <a:buNone/>
            </a:pPr>
            <a:r>
              <a:rPr lang="en-US" sz="2000" b="0" i="0" u="none">
                <a:solidFill>
                  <a:schemeClr val="dk1"/>
                </a:solidFill>
                <a:latin typeface="Courier New"/>
                <a:ea typeface="Courier New"/>
                <a:cs typeface="Courier New"/>
                <a:sym typeface="Courier New"/>
              </a:rPr>
              <a:t>list.add(new Integer(25)); // without autoboxing</a:t>
            </a:r>
            <a:endParaRPr/>
          </a:p>
          <a:p>
            <a:pPr marL="742950" lvl="1" indent="-285750" algn="l" rtl="0">
              <a:lnSpc>
                <a:spcPct val="100000"/>
              </a:lnSpc>
              <a:spcBef>
                <a:spcPts val="0"/>
              </a:spcBef>
              <a:spcAft>
                <a:spcPts val="0"/>
              </a:spcAft>
              <a:buSzPts val="2000"/>
              <a:buNone/>
            </a:pPr>
            <a:endParaRPr sz="2000" b="0" i="0" u="none">
              <a:solidFill>
                <a:schemeClr val="dk1"/>
              </a:solidFill>
              <a:latin typeface="Courier New"/>
              <a:ea typeface="Courier New"/>
              <a:cs typeface="Courier New"/>
              <a:sym typeface="Courier New"/>
            </a:endParaRPr>
          </a:p>
          <a:p>
            <a:pPr marL="742950" lvl="1" indent="-285750" algn="l" rtl="0">
              <a:lnSpc>
                <a:spcPct val="100000"/>
              </a:lnSpc>
              <a:spcBef>
                <a:spcPts val="0"/>
              </a:spcBef>
              <a:spcAft>
                <a:spcPts val="0"/>
              </a:spcAft>
              <a:buSzPts val="2000"/>
              <a:buNone/>
            </a:pPr>
            <a:r>
              <a:rPr lang="en-US" sz="2000" b="0" i="0" u="none">
                <a:solidFill>
                  <a:schemeClr val="dk1"/>
                </a:solidFill>
                <a:latin typeface="Courier New"/>
                <a:ea typeface="Courier New"/>
                <a:cs typeface="Courier New"/>
                <a:sym typeface="Courier New"/>
              </a:rPr>
              <a:t>int tmp = list.get(0);     // with autounboxing</a:t>
            </a:r>
            <a:endParaRPr/>
          </a:p>
          <a:p>
            <a:pPr marL="742950" lvl="1" indent="-285750" algn="l" rtl="0">
              <a:lnSpc>
                <a:spcPct val="100000"/>
              </a:lnSpc>
              <a:spcBef>
                <a:spcPts val="0"/>
              </a:spcBef>
              <a:spcAft>
                <a:spcPts val="0"/>
              </a:spcAft>
              <a:buSzPts val="2000"/>
              <a:buNone/>
            </a:pPr>
            <a:r>
              <a:rPr lang="en-US" sz="2000" b="0" i="0" u="none">
                <a:solidFill>
                  <a:schemeClr val="dk1"/>
                </a:solidFill>
                <a:latin typeface="Courier New"/>
                <a:ea typeface="Courier New"/>
                <a:cs typeface="Courier New"/>
                <a:sym typeface="Courier New"/>
              </a:rPr>
              <a:t>int tmp2 = list.get(0).intValue()   //without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9"/>
        <p:cNvGrpSpPr/>
        <p:nvPr/>
      </p:nvGrpSpPr>
      <p:grpSpPr>
        <a:xfrm>
          <a:off x="0" y="0"/>
          <a:ext cx="0" cy="0"/>
          <a:chOff x="0" y="0"/>
          <a:chExt cx="0" cy="0"/>
        </a:xfrm>
      </p:grpSpPr>
      <p:sp>
        <p:nvSpPr>
          <p:cNvPr id="1780" name="Google Shape;1780;g27a25ee481c_0_1136"/>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81" name="Google Shape;1781;g27a25ee481c_0_1136"/>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175</a:t>
            </a:fld>
            <a:endParaRPr/>
          </a:p>
        </p:txBody>
      </p:sp>
      <p:sp>
        <p:nvSpPr>
          <p:cNvPr id="1782" name="Google Shape;1782;g27a25ee481c_0_1136"/>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Vector</a:t>
            </a:r>
            <a:r>
              <a:rPr lang="en-US" sz="4400" b="0" i="0" u="none">
                <a:solidFill>
                  <a:srgbClr val="333399"/>
                </a:solidFill>
                <a:latin typeface="Times New Roman"/>
                <a:ea typeface="Times New Roman"/>
                <a:cs typeface="Times New Roman"/>
                <a:sym typeface="Times New Roman"/>
              </a:rPr>
              <a:t> and the foreach loop</a:t>
            </a:r>
            <a:endParaRPr/>
          </a:p>
        </p:txBody>
      </p:sp>
      <p:sp>
        <p:nvSpPr>
          <p:cNvPr id="1783" name="Google Shape;1783;g27a25ee481c_0_1136"/>
          <p:cNvSpPr txBox="1">
            <a:spLocks noGrp="1"/>
          </p:cNvSpPr>
          <p:nvPr>
            <p:ph type="body" idx="1"/>
          </p:nvPr>
        </p:nvSpPr>
        <p:spPr>
          <a:xfrm>
            <a:off x="685800" y="21336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Each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object is a collection of elements</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dk1"/>
                </a:solidFill>
                <a:latin typeface="Times New Roman"/>
                <a:ea typeface="Times New Roman"/>
                <a:cs typeface="Times New Roman"/>
                <a:sym typeface="Times New Roman"/>
              </a:rPr>
              <a:t>You can use a foreach loop to process its elements</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dk1"/>
                </a:solidFill>
                <a:latin typeface="Times New Roman"/>
                <a:ea typeface="Times New Roman"/>
                <a:cs typeface="Times New Roman"/>
                <a:sym typeface="Times New Roman"/>
              </a:rPr>
              <a:t>Exactly like using a foreach loop with an array</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Syntax:</a:t>
            </a:r>
            <a:endParaRPr/>
          </a:p>
          <a:p>
            <a:pPr marL="742950" lvl="1" indent="-285750" algn="l" rtl="0">
              <a:lnSpc>
                <a:spcPct val="100000"/>
              </a:lnSpc>
              <a:spcBef>
                <a:spcPts val="520"/>
              </a:spcBef>
              <a:spcAft>
                <a:spcPts val="0"/>
              </a:spcAft>
              <a:buSzPts val="2600"/>
              <a:buNone/>
            </a:pPr>
            <a:r>
              <a:rPr lang="en-US" sz="2600" b="0" i="0" u="none">
                <a:solidFill>
                  <a:schemeClr val="accent2"/>
                </a:solidFill>
                <a:latin typeface="Courier New"/>
                <a:ea typeface="Courier New"/>
                <a:cs typeface="Courier New"/>
                <a:sym typeface="Courier New"/>
              </a:rPr>
              <a:t>for</a:t>
            </a:r>
            <a:r>
              <a:rPr lang="en-US" sz="2600" b="0" i="0" u="none">
                <a:solidFill>
                  <a:schemeClr val="dk1"/>
                </a:solidFill>
                <a:latin typeface="Courier New"/>
                <a:ea typeface="Courier New"/>
                <a:cs typeface="Courier New"/>
                <a:sym typeface="Courier New"/>
              </a:rPr>
              <a:t> (type identifier : vectorObject)</a:t>
            </a:r>
            <a:endParaRPr/>
          </a:p>
          <a:p>
            <a:pPr marL="742950" lvl="1" indent="-285750" algn="l" rtl="0">
              <a:lnSpc>
                <a:spcPct val="100000"/>
              </a:lnSpc>
              <a:spcBef>
                <a:spcPts val="520"/>
              </a:spcBef>
              <a:spcAft>
                <a:spcPts val="0"/>
              </a:spcAft>
              <a:buSzPts val="2600"/>
              <a:buNone/>
            </a:pPr>
            <a:r>
              <a:rPr lang="en-US" sz="2600" b="0" i="0" u="none">
                <a:solidFill>
                  <a:schemeClr val="dk1"/>
                </a:solidFill>
                <a:latin typeface="Courier New"/>
                <a:ea typeface="Courier New"/>
                <a:cs typeface="Courier New"/>
                <a:sym typeface="Courier New"/>
              </a:rPr>
              <a:t>	statements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8"/>
        <p:cNvGrpSpPr/>
        <p:nvPr/>
      </p:nvGrpSpPr>
      <p:grpSpPr>
        <a:xfrm>
          <a:off x="0" y="0"/>
          <a:ext cx="0" cy="0"/>
          <a:chOff x="0" y="0"/>
          <a:chExt cx="0" cy="0"/>
        </a:xfrm>
      </p:grpSpPr>
      <p:sp>
        <p:nvSpPr>
          <p:cNvPr id="1789" name="Google Shape;1789;g27a25ee481c_0_1144"/>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90" name="Google Shape;1790;g27a25ee481c_0_1144"/>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176</a:t>
            </a:fld>
            <a:endParaRPr/>
          </a:p>
        </p:txBody>
      </p:sp>
      <p:sp>
        <p:nvSpPr>
          <p:cNvPr id="1791" name="Google Shape;1791;g27a25ee481c_0_1144"/>
          <p:cNvSpPr txBox="1">
            <a:spLocks noGrp="1"/>
          </p:cNvSpPr>
          <p:nvPr>
            <p:ph type="title"/>
          </p:nvPr>
        </p:nvSpPr>
        <p:spPr>
          <a:xfrm>
            <a:off x="990600" y="228600"/>
            <a:ext cx="77724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Members of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a:t>
            </a:r>
            <a:endParaRPr/>
          </a:p>
        </p:txBody>
      </p:sp>
      <p:pic>
        <p:nvPicPr>
          <p:cNvPr id="1792" name="Google Shape;1792;g27a25ee481c_0_1144"/>
          <p:cNvPicPr preferRelativeResize="0">
            <a:picLocks noGrp="1"/>
          </p:cNvPicPr>
          <p:nvPr>
            <p:ph type="body" idx="1"/>
          </p:nvPr>
        </p:nvPicPr>
        <p:blipFill rotWithShape="1">
          <a:blip r:embed="rId3">
            <a:alphaModFix/>
          </a:blip>
          <a:srcRect/>
          <a:stretch/>
        </p:blipFill>
        <p:spPr>
          <a:xfrm>
            <a:off x="685800" y="1247775"/>
            <a:ext cx="8305800" cy="46197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7"/>
        <p:cNvGrpSpPr/>
        <p:nvPr/>
      </p:nvGrpSpPr>
      <p:grpSpPr>
        <a:xfrm>
          <a:off x="0" y="0"/>
          <a:ext cx="0" cy="0"/>
          <a:chOff x="0" y="0"/>
          <a:chExt cx="0" cy="0"/>
        </a:xfrm>
      </p:grpSpPr>
      <p:sp>
        <p:nvSpPr>
          <p:cNvPr id="1798" name="Google Shape;1798;g27a25ee481c_0_1152"/>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99" name="Google Shape;1799;g27a25ee481c_0_1152"/>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177</a:t>
            </a:fld>
            <a:endParaRPr/>
          </a:p>
        </p:txBody>
      </p:sp>
      <p:pic>
        <p:nvPicPr>
          <p:cNvPr id="1800" name="Google Shape;1800;g27a25ee481c_0_1152"/>
          <p:cNvPicPr preferRelativeResize="0">
            <a:picLocks noGrp="1"/>
          </p:cNvPicPr>
          <p:nvPr>
            <p:ph type="body" idx="1"/>
          </p:nvPr>
        </p:nvPicPr>
        <p:blipFill rotWithShape="1">
          <a:blip r:embed="rId3">
            <a:alphaModFix/>
          </a:blip>
          <a:srcRect/>
          <a:stretch/>
        </p:blipFill>
        <p:spPr>
          <a:xfrm>
            <a:off x="609600" y="1752600"/>
            <a:ext cx="8382000" cy="4572000"/>
          </a:xfrm>
          <a:prstGeom prst="rect">
            <a:avLst/>
          </a:prstGeom>
          <a:noFill/>
          <a:ln>
            <a:noFill/>
          </a:ln>
        </p:spPr>
      </p:pic>
      <p:sp>
        <p:nvSpPr>
          <p:cNvPr id="1801" name="Google Shape;1801;g27a25ee481c_0_1152"/>
          <p:cNvSpPr txBox="1">
            <a:spLocks noGrp="1"/>
          </p:cNvSpPr>
          <p:nvPr>
            <p:ph type="title"/>
          </p:nvPr>
        </p:nvSpPr>
        <p:spPr>
          <a:xfrm>
            <a:off x="990600" y="533400"/>
            <a:ext cx="77724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Members of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 (continued)</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6"/>
        <p:cNvGrpSpPr/>
        <p:nvPr/>
      </p:nvGrpSpPr>
      <p:grpSpPr>
        <a:xfrm>
          <a:off x="0" y="0"/>
          <a:ext cx="0" cy="0"/>
          <a:chOff x="0" y="0"/>
          <a:chExt cx="0" cy="0"/>
        </a:xfrm>
      </p:grpSpPr>
      <p:sp>
        <p:nvSpPr>
          <p:cNvPr id="1807" name="Google Shape;1807;g27a25ee481c_0_116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808" name="Google Shape;1808;g27a25ee481c_0_116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178</a:t>
            </a:fld>
            <a:endParaRPr/>
          </a:p>
        </p:txBody>
      </p:sp>
      <p:pic>
        <p:nvPicPr>
          <p:cNvPr id="1809" name="Google Shape;1809;g27a25ee481c_0_1160"/>
          <p:cNvPicPr preferRelativeResize="0">
            <a:picLocks noGrp="1"/>
          </p:cNvPicPr>
          <p:nvPr>
            <p:ph type="body" idx="1"/>
          </p:nvPr>
        </p:nvPicPr>
        <p:blipFill rotWithShape="1">
          <a:blip r:embed="rId3">
            <a:alphaModFix/>
          </a:blip>
          <a:srcRect/>
          <a:stretch/>
        </p:blipFill>
        <p:spPr>
          <a:xfrm>
            <a:off x="685800" y="1676400"/>
            <a:ext cx="8229600" cy="4572000"/>
          </a:xfrm>
          <a:prstGeom prst="rect">
            <a:avLst/>
          </a:prstGeom>
          <a:noFill/>
          <a:ln>
            <a:noFill/>
          </a:ln>
        </p:spPr>
      </p:pic>
      <p:sp>
        <p:nvSpPr>
          <p:cNvPr id="1810" name="Google Shape;1810;g27a25ee481c_0_1160"/>
          <p:cNvSpPr txBox="1">
            <a:spLocks noGrp="1"/>
          </p:cNvSpPr>
          <p:nvPr>
            <p:ph type="title"/>
          </p:nvPr>
        </p:nvSpPr>
        <p:spPr>
          <a:xfrm>
            <a:off x="914400" y="533400"/>
            <a:ext cx="77724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Members of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 (continued)</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5"/>
        <p:cNvGrpSpPr/>
        <p:nvPr/>
      </p:nvGrpSpPr>
      <p:grpSpPr>
        <a:xfrm>
          <a:off x="0" y="0"/>
          <a:ext cx="0" cy="0"/>
          <a:chOff x="0" y="0"/>
          <a:chExt cx="0" cy="0"/>
        </a:xfrm>
      </p:grpSpPr>
      <p:sp>
        <p:nvSpPr>
          <p:cNvPr id="1816" name="Google Shape;1816;g27a25ee481c_0_1168"/>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817" name="Google Shape;1817;g27a25ee481c_0_1168"/>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179</a:t>
            </a:fld>
            <a:endParaRPr/>
          </a:p>
        </p:txBody>
      </p:sp>
      <p:pic>
        <p:nvPicPr>
          <p:cNvPr id="1818" name="Google Shape;1818;g27a25ee481c_0_1168"/>
          <p:cNvPicPr preferRelativeResize="0">
            <a:picLocks noGrp="1"/>
          </p:cNvPicPr>
          <p:nvPr>
            <p:ph type="body" idx="1"/>
          </p:nvPr>
        </p:nvPicPr>
        <p:blipFill rotWithShape="1">
          <a:blip r:embed="rId3">
            <a:alphaModFix/>
          </a:blip>
          <a:srcRect/>
          <a:stretch/>
        </p:blipFill>
        <p:spPr>
          <a:xfrm>
            <a:off x="685800" y="1676400"/>
            <a:ext cx="8229600" cy="3962400"/>
          </a:xfrm>
          <a:prstGeom prst="rect">
            <a:avLst/>
          </a:prstGeom>
          <a:noFill/>
          <a:ln>
            <a:noFill/>
          </a:ln>
        </p:spPr>
      </p:pic>
      <p:sp>
        <p:nvSpPr>
          <p:cNvPr id="1819" name="Google Shape;1819;g27a25ee481c_0_1168"/>
          <p:cNvSpPr txBox="1"/>
          <p:nvPr/>
        </p:nvSpPr>
        <p:spPr>
          <a:xfrm>
            <a:off x="914400" y="228600"/>
            <a:ext cx="7848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99"/>
              </a:buClr>
              <a:buSzPts val="4400"/>
              <a:buFont typeface="Times New Roman"/>
              <a:buNone/>
            </a:pPr>
            <a:r>
              <a:rPr lang="en-US" sz="4400" b="0" i="0" u="none" strike="noStrike" cap="none">
                <a:solidFill>
                  <a:srgbClr val="333399"/>
                </a:solidFill>
                <a:latin typeface="Times New Roman"/>
                <a:ea typeface="Times New Roman"/>
                <a:cs typeface="Times New Roman"/>
                <a:sym typeface="Times New Roman"/>
              </a:rPr>
              <a:t>Members of the </a:t>
            </a:r>
            <a:r>
              <a:rPr lang="en-US" sz="4400" b="0" i="0" u="none" strike="noStrike" cap="none">
                <a:solidFill>
                  <a:schemeClr val="accent2"/>
                </a:solidFill>
                <a:latin typeface="Courier New"/>
                <a:ea typeface="Courier New"/>
                <a:cs typeface="Courier New"/>
                <a:sym typeface="Courier New"/>
              </a:rPr>
              <a:t>class</a:t>
            </a:r>
            <a:r>
              <a:rPr lang="en-US" sz="4400" b="0" i="0" u="none" strike="noStrike" cap="none">
                <a:solidFill>
                  <a:srgbClr val="333399"/>
                </a:solidFill>
                <a:latin typeface="Times New Roman"/>
                <a:ea typeface="Times New Roman"/>
                <a:cs typeface="Times New Roman"/>
                <a:sym typeface="Times New Roman"/>
              </a:rPr>
              <a:t> </a:t>
            </a:r>
            <a:r>
              <a:rPr lang="en-US" sz="4400" b="0" i="0" u="none" strike="noStrike" cap="none">
                <a:solidFill>
                  <a:srgbClr val="333399"/>
                </a:solidFill>
                <a:latin typeface="Courier New"/>
                <a:ea typeface="Courier New"/>
                <a:cs typeface="Courier New"/>
                <a:sym typeface="Courier New"/>
              </a:rPr>
              <a:t>Vector (continued)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7"/>
          <p:cNvSpPr txBox="1">
            <a:spLocks noGrp="1"/>
          </p:cNvSpPr>
          <p:nvPr>
            <p:ph type="title"/>
          </p:nvPr>
        </p:nvSpPr>
        <p:spPr>
          <a:xfrm>
            <a:off x="457200" y="500042"/>
            <a:ext cx="7467600" cy="642942"/>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introduction</a:t>
            </a:r>
            <a:endParaRPr sz="3000" b="0" i="0" u="none" strike="noStrike" cap="small">
              <a:solidFill>
                <a:schemeClr val="dk2"/>
              </a:solidFill>
              <a:latin typeface="Libre Baskerville"/>
              <a:ea typeface="Libre Baskerville"/>
              <a:cs typeface="Libre Baskerville"/>
              <a:sym typeface="Libre Baskerville"/>
            </a:endParaRPr>
          </a:p>
        </p:txBody>
      </p:sp>
      <p:sp>
        <p:nvSpPr>
          <p:cNvPr id="564" name="Google Shape;564;p17"/>
          <p:cNvSpPr txBox="1">
            <a:spLocks noGrp="1"/>
          </p:cNvSpPr>
          <p:nvPr>
            <p:ph type="body" idx="1"/>
          </p:nvPr>
        </p:nvSpPr>
        <p:spPr>
          <a:xfrm>
            <a:off x="319725" y="1600200"/>
            <a:ext cx="8324400" cy="48738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is a statically typed, compiled, general-purpose, case-sensitive, free-form programming language that supports procedural, object-oriented</a:t>
            </a:r>
            <a:r>
              <a:rPr lang="en-US"/>
              <a:t> </a:t>
            </a:r>
            <a:r>
              <a:rPr lang="en-US" sz="2400" b="0" i="0" u="none" strike="noStrike" cap="none">
                <a:solidFill>
                  <a:schemeClr val="dk1"/>
                </a:solidFill>
                <a:latin typeface="Libre Baskerville"/>
                <a:ea typeface="Libre Baskerville"/>
                <a:cs typeface="Libre Baskerville"/>
                <a:sym typeface="Libre Baskerville"/>
              </a:rPr>
              <a:t>programming.</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is regarded as a </a:t>
            </a:r>
            <a:r>
              <a:rPr lang="en-US" sz="2400" b="1" i="0" u="none" strike="noStrike" cap="none">
                <a:solidFill>
                  <a:schemeClr val="dk1"/>
                </a:solidFill>
                <a:latin typeface="Libre Baskerville"/>
                <a:ea typeface="Libre Baskerville"/>
                <a:cs typeface="Libre Baskerville"/>
                <a:sym typeface="Libre Baskerville"/>
              </a:rPr>
              <a:t>middle-level</a:t>
            </a:r>
            <a:r>
              <a:rPr lang="en-US" sz="2400" b="0" i="0" u="none" strike="noStrike" cap="none">
                <a:solidFill>
                  <a:schemeClr val="dk1"/>
                </a:solidFill>
                <a:latin typeface="Libre Baskerville"/>
                <a:ea typeface="Libre Baskerville"/>
                <a:cs typeface="Libre Baskerville"/>
                <a:sym typeface="Libre Baskerville"/>
              </a:rPr>
              <a:t> language, as it comprises a combination of both high-level and low-level language features</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Developed by Bjarne Stroustrup starting in 1979 at Bell Labs in Murray Hill, New Jersey</a:t>
            </a:r>
            <a:endParaRPr sz="2400" b="0" i="0" u="none" strike="noStrike" cap="none">
              <a:solidFill>
                <a:schemeClr val="dk1"/>
              </a:solidFill>
              <a:latin typeface="Libre Baskerville"/>
              <a:ea typeface="Libre Baskerville"/>
              <a:cs typeface="Libre Baskerville"/>
              <a:sym typeface="Libre Baskerville"/>
            </a:endParaRPr>
          </a:p>
        </p:txBody>
      </p:sp>
      <p:sp>
        <p:nvSpPr>
          <p:cNvPr id="565" name="Google Shape;565;p17"/>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3"/>
        <p:cNvGrpSpPr/>
        <p:nvPr/>
      </p:nvGrpSpPr>
      <p:grpSpPr>
        <a:xfrm>
          <a:off x="0" y="0"/>
          <a:ext cx="0" cy="0"/>
          <a:chOff x="0" y="0"/>
          <a:chExt cx="0" cy="0"/>
        </a:xfrm>
      </p:grpSpPr>
      <p:sp>
        <p:nvSpPr>
          <p:cNvPr id="1824" name="Google Shape;1824;g27a25ee481c_0_1263"/>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Strings</a:t>
            </a:r>
            <a:endParaRPr/>
          </a:p>
        </p:txBody>
      </p:sp>
      <p:sp>
        <p:nvSpPr>
          <p:cNvPr id="1825" name="Google Shape;1825;g27a25ee481c_0_1263"/>
          <p:cNvSpPr txBox="1">
            <a:spLocks noGrp="1"/>
          </p:cNvSpPr>
          <p:nvPr>
            <p:ph type="body" idx="1"/>
          </p:nvPr>
        </p:nvSpPr>
        <p:spPr>
          <a:xfrm>
            <a:off x="685800" y="1670400"/>
            <a:ext cx="8153400" cy="4425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800"/>
              <a:buFont typeface="Noto Sans Symbols"/>
              <a:buChar char="⬧"/>
            </a:pPr>
            <a:r>
              <a:rPr lang="en-US" sz="2800" b="0" i="0" u="none" dirty="0">
                <a:solidFill>
                  <a:schemeClr val="dk1"/>
                </a:solidFill>
                <a:latin typeface="Times New Roman"/>
                <a:ea typeface="Times New Roman"/>
                <a:cs typeface="Times New Roman"/>
                <a:sym typeface="Times New Roman"/>
              </a:rPr>
              <a:t>Strings are essentially </a:t>
            </a:r>
            <a:r>
              <a:rPr lang="en-US" sz="2800" b="1" i="0" u="none" dirty="0">
                <a:solidFill>
                  <a:schemeClr val="dk1"/>
                </a:solidFill>
              </a:rPr>
              <a:t>arrays of characters</a:t>
            </a:r>
            <a:endParaRPr sz="2800" b="1" i="0" u="none" dirty="0">
              <a:solidFill>
                <a:schemeClr val="dk1"/>
              </a:solidFill>
            </a:endParaRPr>
          </a:p>
          <a:p>
            <a:pPr marL="342900" marR="0" lvl="0" indent="-279400" algn="l" rtl="0">
              <a:lnSpc>
                <a:spcPct val="100000"/>
              </a:lnSpc>
              <a:spcBef>
                <a:spcPts val="0"/>
              </a:spcBef>
              <a:spcAft>
                <a:spcPts val="0"/>
              </a:spcAft>
              <a:buSzPts val="1800"/>
              <a:buChar char="⬧"/>
            </a:pPr>
            <a:r>
              <a:rPr lang="en-US" dirty="0"/>
              <a:t>Strings in Java are </a:t>
            </a:r>
            <a:r>
              <a:rPr lang="en-US" b="1" dirty="0"/>
              <a:t>immutable and final </a:t>
            </a:r>
            <a:endParaRPr b="1" dirty="0"/>
          </a:p>
          <a:p>
            <a:pPr marL="342900" marR="0" lvl="0" indent="-342900" algn="l" rtl="0">
              <a:lnSpc>
                <a:spcPct val="100000"/>
              </a:lnSpc>
              <a:spcBef>
                <a:spcPts val="560"/>
              </a:spcBef>
              <a:spcAft>
                <a:spcPts val="0"/>
              </a:spcAft>
              <a:buClr>
                <a:srgbClr val="666699"/>
              </a:buClr>
              <a:buSzPts val="2800"/>
              <a:buFont typeface="Noto Sans Symbols"/>
              <a:buChar char="⬧"/>
            </a:pPr>
            <a:r>
              <a:rPr lang="en-US" sz="2800" b="0" i="0" u="none" dirty="0">
                <a:solidFill>
                  <a:schemeClr val="dk1"/>
                </a:solidFill>
                <a:latin typeface="Times New Roman"/>
                <a:ea typeface="Times New Roman"/>
                <a:cs typeface="Times New Roman"/>
                <a:sym typeface="Times New Roman"/>
              </a:rPr>
              <a:t>The string class provides many functions for manipulating strings</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Searching/matching operations</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Replacing characters</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Finding characters</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Trimming whitespace</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Etc.</a:t>
            </a:r>
            <a:endParaRPr dirty="0"/>
          </a:p>
        </p:txBody>
      </p:sp>
      <p:sp>
        <p:nvSpPr>
          <p:cNvPr id="1826" name="Google Shape;1826;g27a25ee481c_0_1263"/>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827" name="Google Shape;1827;g27a25ee481c_0_1263"/>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g2423d872f56_0_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181</a:t>
            </a:fld>
            <a:endParaRPr/>
          </a:p>
        </p:txBody>
      </p:sp>
      <p:pic>
        <p:nvPicPr>
          <p:cNvPr id="1834" name="Google Shape;1834;g2423d872f56_0_8"/>
          <p:cNvPicPr preferRelativeResize="0"/>
          <p:nvPr/>
        </p:nvPicPr>
        <p:blipFill rotWithShape="1">
          <a:blip r:embed="rId3">
            <a:alphaModFix/>
          </a:blip>
          <a:srcRect l="20842" t="12500" r="21293" b="10237"/>
          <a:stretch/>
        </p:blipFill>
        <p:spPr>
          <a:xfrm>
            <a:off x="1013075" y="432575"/>
            <a:ext cx="7725902" cy="5802951"/>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g2423d872f56_0_1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182</a:t>
            </a:fld>
            <a:endParaRPr/>
          </a:p>
        </p:txBody>
      </p:sp>
      <p:pic>
        <p:nvPicPr>
          <p:cNvPr id="1841" name="Google Shape;1841;g2423d872f56_0_13"/>
          <p:cNvPicPr preferRelativeResize="0"/>
          <p:nvPr/>
        </p:nvPicPr>
        <p:blipFill rotWithShape="1">
          <a:blip r:embed="rId3">
            <a:alphaModFix/>
          </a:blip>
          <a:srcRect l="21165" t="14511" r="21211" b="10799"/>
          <a:stretch/>
        </p:blipFill>
        <p:spPr>
          <a:xfrm>
            <a:off x="1055725" y="603275"/>
            <a:ext cx="7498277" cy="54666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423d872f56_0_1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183</a:t>
            </a:fld>
            <a:endParaRPr/>
          </a:p>
        </p:txBody>
      </p:sp>
      <p:pic>
        <p:nvPicPr>
          <p:cNvPr id="1848" name="Google Shape;1848;g2423d872f56_0_18"/>
          <p:cNvPicPr preferRelativeResize="0"/>
          <p:nvPr/>
        </p:nvPicPr>
        <p:blipFill rotWithShape="1">
          <a:blip r:embed="rId3">
            <a:alphaModFix/>
          </a:blip>
          <a:srcRect l="21325" t="14219" r="21210" b="23112"/>
          <a:stretch/>
        </p:blipFill>
        <p:spPr>
          <a:xfrm>
            <a:off x="663838" y="973200"/>
            <a:ext cx="7816325" cy="479492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g2423d872f56_0_2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184</a:t>
            </a:fld>
            <a:endParaRPr/>
          </a:p>
        </p:txBody>
      </p:sp>
      <p:pic>
        <p:nvPicPr>
          <p:cNvPr id="1855" name="Google Shape;1855;g2423d872f56_0_23"/>
          <p:cNvPicPr preferRelativeResize="0"/>
          <p:nvPr/>
        </p:nvPicPr>
        <p:blipFill rotWithShape="1">
          <a:blip r:embed="rId3">
            <a:alphaModFix/>
          </a:blip>
          <a:srcRect l="20843" t="12215" r="20884" b="10523"/>
          <a:stretch/>
        </p:blipFill>
        <p:spPr>
          <a:xfrm>
            <a:off x="1269150" y="711400"/>
            <a:ext cx="7287173" cy="54352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g2423d872f56_0_2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185</a:t>
            </a:fld>
            <a:endParaRPr/>
          </a:p>
        </p:txBody>
      </p:sp>
      <p:pic>
        <p:nvPicPr>
          <p:cNvPr id="1862" name="Google Shape;1862;g2423d872f56_0_28"/>
          <p:cNvPicPr preferRelativeResize="0"/>
          <p:nvPr/>
        </p:nvPicPr>
        <p:blipFill rotWithShape="1">
          <a:blip r:embed="rId3">
            <a:alphaModFix/>
          </a:blip>
          <a:srcRect l="20684" t="13646" r="20883" b="9948"/>
          <a:stretch/>
        </p:blipFill>
        <p:spPr>
          <a:xfrm>
            <a:off x="622650" y="318700"/>
            <a:ext cx="8194104" cy="60270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g2423d872f56_0_3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186</a:t>
            </a:fld>
            <a:endParaRPr/>
          </a:p>
        </p:txBody>
      </p:sp>
      <p:pic>
        <p:nvPicPr>
          <p:cNvPr id="1869" name="Google Shape;1869;g2423d872f56_0_33"/>
          <p:cNvPicPr preferRelativeResize="0"/>
          <p:nvPr/>
        </p:nvPicPr>
        <p:blipFill rotWithShape="1">
          <a:blip r:embed="rId3">
            <a:alphaModFix/>
          </a:blip>
          <a:srcRect l="22774" t="15364" r="21049" b="15954"/>
          <a:stretch/>
        </p:blipFill>
        <p:spPr>
          <a:xfrm>
            <a:off x="1027275" y="717100"/>
            <a:ext cx="7551926" cy="5193299"/>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g2423d872f56_0_3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187</a:t>
            </a:fld>
            <a:endParaRPr/>
          </a:p>
        </p:txBody>
      </p:sp>
      <p:pic>
        <p:nvPicPr>
          <p:cNvPr id="1876" name="Google Shape;1876;g2423d872f56_0_38"/>
          <p:cNvPicPr preferRelativeResize="0"/>
          <p:nvPr/>
        </p:nvPicPr>
        <p:blipFill rotWithShape="1">
          <a:blip r:embed="rId3">
            <a:alphaModFix/>
          </a:blip>
          <a:srcRect l="20681" t="12481" r="21371" b="13400"/>
          <a:stretch/>
        </p:blipFill>
        <p:spPr>
          <a:xfrm>
            <a:off x="851525" y="500838"/>
            <a:ext cx="8140070" cy="585632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423d872f56_0_4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188</a:t>
            </a:fld>
            <a:endParaRPr/>
          </a:p>
        </p:txBody>
      </p:sp>
      <p:pic>
        <p:nvPicPr>
          <p:cNvPr id="1883" name="Google Shape;1883;g2423d872f56_0_43"/>
          <p:cNvPicPr preferRelativeResize="0"/>
          <p:nvPr/>
        </p:nvPicPr>
        <p:blipFill rotWithShape="1">
          <a:blip r:embed="rId3">
            <a:alphaModFix/>
          </a:blip>
          <a:srcRect l="21489" t="12215" r="20883" b="14238"/>
          <a:stretch/>
        </p:blipFill>
        <p:spPr>
          <a:xfrm>
            <a:off x="828075" y="519313"/>
            <a:ext cx="8106298" cy="581937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g2423d872f56_0_4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189</a:t>
            </a:fld>
            <a:endParaRPr/>
          </a:p>
        </p:txBody>
      </p:sp>
      <p:pic>
        <p:nvPicPr>
          <p:cNvPr id="1890" name="Google Shape;1890;g2423d872f56_0_48"/>
          <p:cNvPicPr preferRelativeResize="0"/>
          <p:nvPr/>
        </p:nvPicPr>
        <p:blipFill rotWithShape="1">
          <a:blip r:embed="rId3">
            <a:alphaModFix/>
          </a:blip>
          <a:srcRect l="20843" t="11929" r="21208" b="14525"/>
          <a:stretch/>
        </p:blipFill>
        <p:spPr>
          <a:xfrm>
            <a:off x="728500" y="563275"/>
            <a:ext cx="8028480" cy="5731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8"/>
          <p:cNvSpPr txBox="1">
            <a:spLocks noGrp="1"/>
          </p:cNvSpPr>
          <p:nvPr>
            <p:ph type="title"/>
          </p:nvPr>
        </p:nvSpPr>
        <p:spPr>
          <a:xfrm>
            <a:off x="457200" y="285728"/>
            <a:ext cx="7467600" cy="488968"/>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0" i="0" u="none" strike="noStrike" cap="small">
                <a:solidFill>
                  <a:schemeClr val="dk2"/>
                </a:solidFill>
                <a:latin typeface="Libre Baskerville"/>
                <a:ea typeface="Libre Baskerville"/>
                <a:cs typeface="Libre Baskerville"/>
                <a:sym typeface="Libre Baskerville"/>
              </a:rPr>
              <a:t>C++ Class Definition</a:t>
            </a:r>
            <a:endParaRPr sz="2700" b="0" i="0" u="none" strike="noStrike" cap="small">
              <a:solidFill>
                <a:schemeClr val="dk2"/>
              </a:solidFill>
              <a:latin typeface="Libre Baskerville"/>
              <a:ea typeface="Libre Baskerville"/>
              <a:cs typeface="Libre Baskerville"/>
              <a:sym typeface="Libre Baskerville"/>
            </a:endParaRPr>
          </a:p>
        </p:txBody>
      </p:sp>
      <p:sp>
        <p:nvSpPr>
          <p:cNvPr id="571" name="Google Shape;571;p18"/>
          <p:cNvSpPr txBox="1">
            <a:spLocks noGrp="1"/>
          </p:cNvSpPr>
          <p:nvPr>
            <p:ph type="body" idx="1"/>
          </p:nvPr>
        </p:nvSpPr>
        <p:spPr>
          <a:xfrm>
            <a:off x="457200" y="1142984"/>
            <a:ext cx="8329642" cy="5330968"/>
          </a:xfrm>
          <a:prstGeom prst="rect">
            <a:avLst/>
          </a:prstGeom>
          <a:noFill/>
          <a:ln>
            <a:noFill/>
          </a:ln>
        </p:spPr>
        <p:txBody>
          <a:bodyPr spcFirstLastPara="1" wrap="square" lIns="91425" tIns="45700" rIns="91425" bIns="45700" anchor="t" anchorCtr="0">
            <a:noAutofit/>
          </a:bodyPr>
          <a:lstStyle/>
          <a:p>
            <a:pPr marL="274320" marR="0" lvl="0" indent="-274320" algn="just" rtl="0">
              <a:lnSpc>
                <a:spcPct val="90000"/>
              </a:lnSpc>
              <a:spcBef>
                <a:spcPts val="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It is template, format or blueprint</a:t>
            </a:r>
            <a:endParaRPr/>
          </a:p>
          <a:p>
            <a:pPr marL="274320" marR="0" lvl="0" indent="-274320" algn="just" rtl="0">
              <a:lnSpc>
                <a:spcPct val="9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Also can be said as user defined data Type</a:t>
            </a:r>
            <a:endParaRPr/>
          </a:p>
          <a:p>
            <a:pPr marL="274320" marR="0" lvl="0" indent="-274320" algn="just" rtl="0">
              <a:lnSpc>
                <a:spcPct val="9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A class definition starts with the keyword </a:t>
            </a:r>
            <a:r>
              <a:rPr lang="en-US" sz="2220" b="1" i="0" u="none" strike="noStrike" cap="none">
                <a:solidFill>
                  <a:schemeClr val="dk1"/>
                </a:solidFill>
                <a:latin typeface="Libre Baskerville"/>
                <a:ea typeface="Libre Baskerville"/>
                <a:cs typeface="Libre Baskerville"/>
                <a:sym typeface="Libre Baskerville"/>
              </a:rPr>
              <a:t>class </a:t>
            </a:r>
            <a:r>
              <a:rPr lang="en-US" sz="2220" b="0" i="0" u="none" strike="noStrike" cap="none">
                <a:solidFill>
                  <a:schemeClr val="dk1"/>
                </a:solidFill>
                <a:latin typeface="Libre Baskerville"/>
                <a:ea typeface="Libre Baskerville"/>
                <a:cs typeface="Libre Baskerville"/>
                <a:sym typeface="Libre Baskerville"/>
              </a:rPr>
              <a:t>followed by the class name; and the class body, enclosed by a pair of curly braces.  </a:t>
            </a:r>
            <a:endParaRPr/>
          </a:p>
          <a:p>
            <a:pPr marL="274320" marR="0" lvl="0" indent="-274320" algn="just" rtl="0">
              <a:lnSpc>
                <a:spcPct val="9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Class definition must be followed by a semicolon </a:t>
            </a:r>
            <a:endParaRPr/>
          </a:p>
          <a:p>
            <a:pPr marL="274320" marR="0" lvl="0" indent="-274320" algn="just" rtl="0">
              <a:lnSpc>
                <a:spcPct val="9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Class contains data members and member function</a:t>
            </a:r>
            <a:endParaRPr/>
          </a:p>
          <a:p>
            <a:pPr marL="274320" marR="0" lvl="0" indent="-274320" algn="just" rtl="0">
              <a:lnSpc>
                <a:spcPct val="90000"/>
              </a:lnSpc>
              <a:spcBef>
                <a:spcPts val="600"/>
              </a:spcBef>
              <a:spcAft>
                <a:spcPts val="0"/>
              </a:spcAft>
              <a:buClr>
                <a:schemeClr val="accent1"/>
              </a:buClr>
              <a:buSzPts val="1680"/>
              <a:buFont typeface="Noto Sans Symbols"/>
              <a:buNone/>
            </a:pPr>
            <a:endParaRPr sz="2220" b="0" i="0" u="none" strike="noStrike" cap="none">
              <a:solidFill>
                <a:schemeClr val="dk1"/>
              </a:solidFill>
              <a:latin typeface="Libre Baskerville"/>
              <a:ea typeface="Libre Baskerville"/>
              <a:cs typeface="Libre Baskerville"/>
              <a:sym typeface="Libre Baskerville"/>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b="0" i="0" u="none" strike="noStrike" cap="none">
                <a:solidFill>
                  <a:schemeClr val="dk1"/>
                </a:solidFill>
                <a:latin typeface="Libre Baskerville"/>
                <a:ea typeface="Libre Baskerville"/>
                <a:cs typeface="Libre Baskerville"/>
                <a:sym typeface="Libre Baskerville"/>
              </a:rPr>
              <a:t>class Box{   </a:t>
            </a:r>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b="0" i="0" u="none" strike="noStrike" cap="none">
                <a:solidFill>
                  <a:schemeClr val="dk1"/>
                </a:solidFill>
                <a:latin typeface="Libre Baskerville"/>
                <a:ea typeface="Libre Baskerville"/>
                <a:cs typeface="Libre Baskerville"/>
                <a:sym typeface="Libre Baskerville"/>
              </a:rPr>
              <a:t>			public:      </a:t>
            </a:r>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b="0" i="0" u="none" strike="noStrike" cap="none">
                <a:solidFill>
                  <a:schemeClr val="dk1"/>
                </a:solidFill>
                <a:latin typeface="Libre Baskerville"/>
                <a:ea typeface="Libre Baskerville"/>
                <a:cs typeface="Libre Baskerville"/>
                <a:sym typeface="Libre Baskerville"/>
              </a:rPr>
              <a:t>			double length;   // Length of a box      			double breadth;  // Breadth of a box      			</a:t>
            </a:r>
            <a:endParaRPr sz="2220" b="0" i="0" u="none" strike="noStrike" cap="none">
              <a:solidFill>
                <a:schemeClr val="dk1"/>
              </a:solidFill>
              <a:latin typeface="Libre Baskerville"/>
              <a:ea typeface="Libre Baskerville"/>
              <a:cs typeface="Libre Baskerville"/>
              <a:sym typeface="Libre Baskerville"/>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a:t>   </a:t>
            </a:r>
            <a:r>
              <a:rPr lang="en-US" sz="2220" b="0" i="0" u="none" strike="noStrike" cap="none">
                <a:solidFill>
                  <a:schemeClr val="dk1"/>
                </a:solidFill>
                <a:latin typeface="Libre Baskerville"/>
                <a:ea typeface="Libre Baskerville"/>
                <a:cs typeface="Libre Baskerville"/>
                <a:sym typeface="Libre Baskerville"/>
              </a:rPr>
              <a:t>double height;   // Height of a box</a:t>
            </a:r>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b="0" i="0" u="none" strike="noStrike" cap="none">
                <a:solidFill>
                  <a:schemeClr val="dk1"/>
                </a:solidFill>
                <a:latin typeface="Libre Baskerville"/>
                <a:ea typeface="Libre Baskerville"/>
                <a:cs typeface="Libre Baskerville"/>
                <a:sym typeface="Libre Baskerville"/>
              </a:rPr>
              <a:t>		};</a:t>
            </a:r>
            <a:endParaRPr sz="2220" b="0" i="0" u="none" strike="noStrike" cap="none">
              <a:solidFill>
                <a:schemeClr val="dk1"/>
              </a:solidFill>
              <a:latin typeface="Libre Baskerville"/>
              <a:ea typeface="Libre Baskerville"/>
              <a:cs typeface="Libre Baskerville"/>
              <a:sym typeface="Libre Baskerville"/>
            </a:endParaRPr>
          </a:p>
        </p:txBody>
      </p:sp>
      <p:sp>
        <p:nvSpPr>
          <p:cNvPr id="572" name="Google Shape;572;p18"/>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g2423d872f56_0_5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190</a:t>
            </a:fld>
            <a:endParaRPr/>
          </a:p>
        </p:txBody>
      </p:sp>
      <p:pic>
        <p:nvPicPr>
          <p:cNvPr id="1897" name="Google Shape;1897;g2423d872f56_0_53"/>
          <p:cNvPicPr preferRelativeResize="0"/>
          <p:nvPr/>
        </p:nvPicPr>
        <p:blipFill rotWithShape="1">
          <a:blip r:embed="rId3">
            <a:alphaModFix/>
          </a:blip>
          <a:srcRect l="20845" t="11828" r="22011" b="14338"/>
          <a:stretch/>
        </p:blipFill>
        <p:spPr>
          <a:xfrm>
            <a:off x="1084175" y="532125"/>
            <a:ext cx="7569398" cy="5501126"/>
          </a:xfrm>
          <a:prstGeom prst="rect">
            <a:avLst/>
          </a:prstGeom>
          <a:noFill/>
          <a:ln>
            <a:noFill/>
          </a:ln>
        </p:spPr>
      </p:pic>
      <p:sp>
        <p:nvSpPr>
          <p:cNvPr id="1898" name="Google Shape;1898;g2423d872f56_0_53"/>
          <p:cNvSpPr txBox="1"/>
          <p:nvPr/>
        </p:nvSpPr>
        <p:spPr>
          <a:xfrm>
            <a:off x="1084175" y="6195100"/>
            <a:ext cx="79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https://www.geeksforgeeks.org/substring-in-java/</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g2423d872f56_0_5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191</a:t>
            </a:fld>
            <a:endParaRPr/>
          </a:p>
        </p:txBody>
      </p:sp>
      <p:pic>
        <p:nvPicPr>
          <p:cNvPr id="1905" name="Google Shape;1905;g2423d872f56_0_58"/>
          <p:cNvPicPr preferRelativeResize="0"/>
          <p:nvPr/>
        </p:nvPicPr>
        <p:blipFill rotWithShape="1">
          <a:blip r:embed="rId3">
            <a:alphaModFix/>
          </a:blip>
          <a:srcRect l="21790" t="12101" r="21209" b="13383"/>
          <a:stretch/>
        </p:blipFill>
        <p:spPr>
          <a:xfrm>
            <a:off x="643100" y="332950"/>
            <a:ext cx="8149301" cy="599248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g2423d872f56_0_6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192</a:t>
            </a:fld>
            <a:endParaRPr/>
          </a:p>
        </p:txBody>
      </p:sp>
      <p:pic>
        <p:nvPicPr>
          <p:cNvPr id="1912" name="Google Shape;1912;g2423d872f56_0_63"/>
          <p:cNvPicPr preferRelativeResize="0"/>
          <p:nvPr/>
        </p:nvPicPr>
        <p:blipFill rotWithShape="1">
          <a:blip r:embed="rId3">
            <a:alphaModFix/>
          </a:blip>
          <a:srcRect l="21488" t="11927" r="21207" b="13668"/>
          <a:stretch/>
        </p:blipFill>
        <p:spPr>
          <a:xfrm>
            <a:off x="899225" y="523712"/>
            <a:ext cx="7683250" cy="561137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g2423d872f56_0_6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193</a:t>
            </a:fld>
            <a:endParaRPr/>
          </a:p>
        </p:txBody>
      </p:sp>
      <p:pic>
        <p:nvPicPr>
          <p:cNvPr id="1919" name="Google Shape;1919;g2423d872f56_0_68"/>
          <p:cNvPicPr preferRelativeResize="0"/>
          <p:nvPr/>
        </p:nvPicPr>
        <p:blipFill rotWithShape="1">
          <a:blip r:embed="rId3">
            <a:alphaModFix/>
          </a:blip>
          <a:srcRect l="20843" t="13075" r="21208" b="14523"/>
          <a:stretch/>
        </p:blipFill>
        <p:spPr>
          <a:xfrm>
            <a:off x="694826" y="389850"/>
            <a:ext cx="8229101" cy="57832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g2423d872f56_0_7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194</a:t>
            </a:fld>
            <a:endParaRPr/>
          </a:p>
        </p:txBody>
      </p:sp>
      <p:pic>
        <p:nvPicPr>
          <p:cNvPr id="1926" name="Google Shape;1926;g2423d872f56_0_73"/>
          <p:cNvPicPr preferRelativeResize="0"/>
          <p:nvPr/>
        </p:nvPicPr>
        <p:blipFill rotWithShape="1">
          <a:blip r:embed="rId3">
            <a:alphaModFix/>
          </a:blip>
          <a:srcRect l="21003" t="13076" r="21532" b="10808"/>
          <a:stretch/>
        </p:blipFill>
        <p:spPr>
          <a:xfrm>
            <a:off x="828100" y="477438"/>
            <a:ext cx="7922630" cy="5903126"/>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g2423d872f56_0_7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195</a:t>
            </a:fld>
            <a:endParaRPr/>
          </a:p>
        </p:txBody>
      </p:sp>
      <p:pic>
        <p:nvPicPr>
          <p:cNvPr id="1933" name="Google Shape;1933;g2423d872f56_0_78"/>
          <p:cNvPicPr preferRelativeResize="0"/>
          <p:nvPr/>
        </p:nvPicPr>
        <p:blipFill rotWithShape="1">
          <a:blip r:embed="rId3">
            <a:alphaModFix/>
          </a:blip>
          <a:srcRect l="21971" t="12212" r="21048" b="9954"/>
          <a:stretch/>
        </p:blipFill>
        <p:spPr>
          <a:xfrm>
            <a:off x="794426" y="290250"/>
            <a:ext cx="8129198" cy="6246199"/>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g2423d872f56_0_8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196</a:t>
            </a:fld>
            <a:endParaRPr/>
          </a:p>
        </p:txBody>
      </p:sp>
      <p:pic>
        <p:nvPicPr>
          <p:cNvPr id="1940" name="Google Shape;1940;g2423d872f56_0_83"/>
          <p:cNvPicPr preferRelativeResize="0"/>
          <p:nvPr/>
        </p:nvPicPr>
        <p:blipFill rotWithShape="1">
          <a:blip r:embed="rId3">
            <a:alphaModFix/>
          </a:blip>
          <a:srcRect l="24705" t="13073" r="21211" b="10521"/>
          <a:stretch/>
        </p:blipFill>
        <p:spPr>
          <a:xfrm>
            <a:off x="785400" y="261800"/>
            <a:ext cx="7821403" cy="62152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g2423d872f56_0_102"/>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197</a:t>
            </a:fld>
            <a:endParaRPr/>
          </a:p>
        </p:txBody>
      </p:sp>
      <p:pic>
        <p:nvPicPr>
          <p:cNvPr id="1947" name="Google Shape;1947;g2423d872f56_0_102"/>
          <p:cNvPicPr preferRelativeResize="0"/>
          <p:nvPr/>
        </p:nvPicPr>
        <p:blipFill rotWithShape="1">
          <a:blip r:embed="rId3">
            <a:alphaModFix/>
          </a:blip>
          <a:srcRect l="22454" t="13649" r="22171" b="30546"/>
          <a:stretch/>
        </p:blipFill>
        <p:spPr>
          <a:xfrm>
            <a:off x="633300" y="546350"/>
            <a:ext cx="8358302" cy="47380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g2423d872f56_0_107"/>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198</a:t>
            </a:fld>
            <a:endParaRPr/>
          </a:p>
        </p:txBody>
      </p:sp>
      <p:pic>
        <p:nvPicPr>
          <p:cNvPr id="1954" name="Google Shape;1954;g2423d872f56_0_107"/>
          <p:cNvPicPr preferRelativeResize="0"/>
          <p:nvPr/>
        </p:nvPicPr>
        <p:blipFill rotWithShape="1">
          <a:blip r:embed="rId3">
            <a:alphaModFix/>
          </a:blip>
          <a:srcRect l="10540" t="15077" r="42298" b="31981"/>
          <a:stretch/>
        </p:blipFill>
        <p:spPr>
          <a:xfrm>
            <a:off x="586200" y="873600"/>
            <a:ext cx="8292600" cy="523597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9"/>
        <p:cNvGrpSpPr/>
        <p:nvPr/>
      </p:nvGrpSpPr>
      <p:grpSpPr>
        <a:xfrm>
          <a:off x="0" y="0"/>
          <a:ext cx="0" cy="0"/>
          <a:chOff x="0" y="0"/>
          <a:chExt cx="0" cy="0"/>
        </a:xfrm>
      </p:grpSpPr>
      <p:sp>
        <p:nvSpPr>
          <p:cNvPr id="1960" name="Google Shape;1960;g27a25ee481c_0_127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961" name="Google Shape;1961;g27a25ee481c_0_127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199</a:t>
            </a:fld>
            <a:endParaRPr/>
          </a:p>
        </p:txBody>
      </p:sp>
      <p:sp>
        <p:nvSpPr>
          <p:cNvPr id="1962" name="Google Shape;1962;g27a25ee481c_0_1270"/>
          <p:cNvSpPr txBox="1">
            <a:spLocks noGrp="1"/>
          </p:cNvSpPr>
          <p:nvPr>
            <p:ph type="title"/>
          </p:nvPr>
        </p:nvSpPr>
        <p:spPr>
          <a:xfrm>
            <a:off x="685800" y="4572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class String</a:t>
            </a:r>
            <a:r>
              <a:rPr lang="en-US" sz="4400" b="0" i="0" u="none">
                <a:solidFill>
                  <a:srgbClr val="333399"/>
                </a:solidFill>
                <a:latin typeface="Times New Roman"/>
                <a:ea typeface="Times New Roman"/>
                <a:cs typeface="Times New Roman"/>
                <a:sym typeface="Times New Roman"/>
              </a:rPr>
              <a:t> (Revisited)</a:t>
            </a:r>
            <a:endParaRPr/>
          </a:p>
        </p:txBody>
      </p:sp>
      <p:pic>
        <p:nvPicPr>
          <p:cNvPr id="1963" name="Google Shape;1963;g27a25ee481c_0_1270" descr="Tbl10-02a"/>
          <p:cNvPicPr preferRelativeResize="0">
            <a:picLocks noGrp="1"/>
          </p:cNvPicPr>
          <p:nvPr>
            <p:ph type="body" idx="1"/>
          </p:nvPr>
        </p:nvPicPr>
        <p:blipFill rotWithShape="1">
          <a:blip r:embed="rId3">
            <a:alphaModFix/>
          </a:blip>
          <a:srcRect/>
          <a:stretch/>
        </p:blipFill>
        <p:spPr>
          <a:xfrm>
            <a:off x="762000" y="1752600"/>
            <a:ext cx="8077200" cy="377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76554d6a2d_0_0"/>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b="1" dirty="0"/>
              <a:t>MODULE 1</a:t>
            </a:r>
            <a:endParaRPr b="1" dirty="0"/>
          </a:p>
        </p:txBody>
      </p:sp>
      <p:sp>
        <p:nvSpPr>
          <p:cNvPr id="450" name="Google Shape;450;g276554d6a2d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title"/>
          </p:nvPr>
        </p:nvSpPr>
        <p:spPr>
          <a:xfrm>
            <a:off x="457200" y="428604"/>
            <a:ext cx="8258204"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C++ Objects</a:t>
            </a:r>
            <a:endParaRPr sz="3000" b="0" i="0" u="none" strike="noStrike" cap="small">
              <a:solidFill>
                <a:schemeClr val="dk2"/>
              </a:solidFill>
              <a:latin typeface="Libre Baskerville"/>
              <a:ea typeface="Libre Baskerville"/>
              <a:cs typeface="Libre Baskerville"/>
              <a:sym typeface="Libre Baskerville"/>
            </a:endParaRPr>
          </a:p>
        </p:txBody>
      </p:sp>
      <p:sp>
        <p:nvSpPr>
          <p:cNvPr id="578" name="Google Shape;578;p19"/>
          <p:cNvSpPr txBox="1">
            <a:spLocks noGrp="1"/>
          </p:cNvSpPr>
          <p:nvPr>
            <p:ph type="body" idx="1"/>
          </p:nvPr>
        </p:nvSpPr>
        <p:spPr>
          <a:xfrm>
            <a:off x="457200" y="1285860"/>
            <a:ext cx="8329642" cy="5188092"/>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A class provides the blueprints for objects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a:t>A</a:t>
            </a:r>
            <a:r>
              <a:rPr lang="en-US" sz="2400" b="0" i="0" u="none" strike="noStrike" cap="none">
                <a:solidFill>
                  <a:schemeClr val="dk1"/>
                </a:solidFill>
                <a:latin typeface="Libre Baskerville"/>
                <a:ea typeface="Libre Baskerville"/>
                <a:cs typeface="Libre Baskerville"/>
                <a:sym typeface="Libre Baskerville"/>
              </a:rPr>
              <a:t>n object is created from a class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Object is variable of class type</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Objects are declared the same way the variables are declared</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Box Box1;          // Declare Box1 of type Box</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Box Box2;          // Declare Box2 of type Box</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Both of the objects Box1 and Box2 will have their</a:t>
            </a:r>
            <a:r>
              <a:rPr lang="en-US"/>
              <a:t> </a:t>
            </a:r>
            <a:r>
              <a:rPr lang="en-US" sz="2400" b="0" i="0" u="none" strike="noStrike" cap="none">
                <a:solidFill>
                  <a:schemeClr val="dk1"/>
                </a:solidFill>
                <a:latin typeface="Libre Baskerville"/>
                <a:ea typeface="Libre Baskerville"/>
                <a:cs typeface="Libre Baskerville"/>
                <a:sym typeface="Libre Baskerville"/>
              </a:rPr>
              <a:t>own </a:t>
            </a:r>
            <a:r>
              <a:rPr lang="en-US"/>
              <a:t>c</a:t>
            </a:r>
            <a:r>
              <a:rPr lang="en-US" sz="2400" b="0" i="0" u="none" strike="noStrike" cap="none">
                <a:solidFill>
                  <a:schemeClr val="dk1"/>
                </a:solidFill>
                <a:latin typeface="Libre Baskerville"/>
                <a:ea typeface="Libre Baskerville"/>
                <a:cs typeface="Libre Baskerville"/>
                <a:sym typeface="Libre Baskerville"/>
              </a:rPr>
              <a:t>opy of data members.</a:t>
            </a: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sp>
        <p:nvSpPr>
          <p:cNvPr id="579" name="Google Shape;579;p19"/>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8"/>
        <p:cNvGrpSpPr/>
        <p:nvPr/>
      </p:nvGrpSpPr>
      <p:grpSpPr>
        <a:xfrm>
          <a:off x="0" y="0"/>
          <a:ext cx="0" cy="0"/>
          <a:chOff x="0" y="0"/>
          <a:chExt cx="0" cy="0"/>
        </a:xfrm>
      </p:grpSpPr>
      <p:sp>
        <p:nvSpPr>
          <p:cNvPr id="1969" name="Google Shape;1969;g27a25ee481c_0_1278"/>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970" name="Google Shape;1970;g27a25ee481c_0_1278"/>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200</a:t>
            </a:fld>
            <a:endParaRPr/>
          </a:p>
        </p:txBody>
      </p:sp>
      <p:pic>
        <p:nvPicPr>
          <p:cNvPr id="1971" name="Google Shape;1971;g27a25ee481c_0_1278"/>
          <p:cNvPicPr preferRelativeResize="0">
            <a:picLocks noGrp="1"/>
          </p:cNvPicPr>
          <p:nvPr>
            <p:ph type="body" idx="1"/>
          </p:nvPr>
        </p:nvPicPr>
        <p:blipFill rotWithShape="1">
          <a:blip r:embed="rId3">
            <a:alphaModFix/>
          </a:blip>
          <a:srcRect/>
          <a:stretch/>
        </p:blipFill>
        <p:spPr>
          <a:xfrm>
            <a:off x="1143000" y="1828800"/>
            <a:ext cx="7391400" cy="4424400"/>
          </a:xfrm>
          <a:prstGeom prst="rect">
            <a:avLst/>
          </a:prstGeom>
          <a:noFill/>
          <a:ln>
            <a:noFill/>
          </a:ln>
        </p:spPr>
      </p:pic>
      <p:sp>
        <p:nvSpPr>
          <p:cNvPr id="1972" name="Google Shape;1972;g27a25ee481c_0_1278"/>
          <p:cNvSpPr txBox="1"/>
          <p:nvPr/>
        </p:nvSpPr>
        <p:spPr>
          <a:xfrm>
            <a:off x="990600" y="533400"/>
            <a:ext cx="77724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class String</a:t>
            </a:r>
            <a:r>
              <a:rPr lang="en-US" sz="4400" b="0" i="0" u="none">
                <a:solidFill>
                  <a:srgbClr val="333399"/>
                </a:solidFill>
                <a:latin typeface="Times New Roman"/>
                <a:ea typeface="Times New Roman"/>
                <a:cs typeface="Times New Roman"/>
                <a:sym typeface="Times New Roman"/>
              </a:rPr>
              <a:t> (Revisited) (continued)</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7"/>
        <p:cNvGrpSpPr/>
        <p:nvPr/>
      </p:nvGrpSpPr>
      <p:grpSpPr>
        <a:xfrm>
          <a:off x="0" y="0"/>
          <a:ext cx="0" cy="0"/>
          <a:chOff x="0" y="0"/>
          <a:chExt cx="0" cy="0"/>
        </a:xfrm>
      </p:grpSpPr>
      <p:sp>
        <p:nvSpPr>
          <p:cNvPr id="1978" name="Google Shape;1978;g27a25ee481c_0_1286"/>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979" name="Google Shape;1979;g27a25ee481c_0_1286"/>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201</a:t>
            </a:fld>
            <a:endParaRPr/>
          </a:p>
        </p:txBody>
      </p:sp>
      <p:pic>
        <p:nvPicPr>
          <p:cNvPr id="1980" name="Google Shape;1980;g27a25ee481c_0_1286"/>
          <p:cNvPicPr preferRelativeResize="0">
            <a:picLocks noGrp="1"/>
          </p:cNvPicPr>
          <p:nvPr>
            <p:ph type="body" idx="1"/>
          </p:nvPr>
        </p:nvPicPr>
        <p:blipFill rotWithShape="1">
          <a:blip r:embed="rId3">
            <a:alphaModFix/>
          </a:blip>
          <a:srcRect/>
          <a:stretch/>
        </p:blipFill>
        <p:spPr>
          <a:xfrm>
            <a:off x="1219200" y="1600200"/>
            <a:ext cx="7162800" cy="4800600"/>
          </a:xfrm>
          <a:prstGeom prst="rect">
            <a:avLst/>
          </a:prstGeom>
          <a:noFill/>
          <a:ln>
            <a:noFill/>
          </a:ln>
        </p:spPr>
      </p:pic>
      <p:sp>
        <p:nvSpPr>
          <p:cNvPr id="1981" name="Google Shape;1981;g27a25ee481c_0_1286"/>
          <p:cNvSpPr txBox="1"/>
          <p:nvPr/>
        </p:nvSpPr>
        <p:spPr>
          <a:xfrm>
            <a:off x="914400" y="304800"/>
            <a:ext cx="7696200" cy="1219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class String</a:t>
            </a:r>
            <a:r>
              <a:rPr lang="en-US" sz="4400" b="0" i="0" u="none">
                <a:solidFill>
                  <a:srgbClr val="333399"/>
                </a:solidFill>
                <a:latin typeface="Times New Roman"/>
                <a:ea typeface="Times New Roman"/>
                <a:cs typeface="Times New Roman"/>
                <a:sym typeface="Times New Roman"/>
              </a:rPr>
              <a:t> (Revisited) (continued)</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6"/>
        <p:cNvGrpSpPr/>
        <p:nvPr/>
      </p:nvGrpSpPr>
      <p:grpSpPr>
        <a:xfrm>
          <a:off x="0" y="0"/>
          <a:ext cx="0" cy="0"/>
          <a:chOff x="0" y="0"/>
          <a:chExt cx="0" cy="0"/>
        </a:xfrm>
      </p:grpSpPr>
      <p:sp>
        <p:nvSpPr>
          <p:cNvPr id="1987" name="Google Shape;1987;g27a25ee481c_0_1294"/>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988" name="Google Shape;1988;g27a25ee481c_0_1294"/>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202</a:t>
            </a:fld>
            <a:endParaRPr/>
          </a:p>
        </p:txBody>
      </p:sp>
      <p:sp>
        <p:nvSpPr>
          <p:cNvPr id="1989" name="Google Shape;1989;g27a25ee481c_0_1294"/>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class String</a:t>
            </a:r>
            <a:r>
              <a:rPr lang="en-US" sz="4400" b="0" i="0" u="none">
                <a:solidFill>
                  <a:srgbClr val="333399"/>
                </a:solidFill>
                <a:latin typeface="Times New Roman"/>
                <a:ea typeface="Times New Roman"/>
                <a:cs typeface="Times New Roman"/>
                <a:sym typeface="Times New Roman"/>
              </a:rPr>
              <a:t> (Revisited) (continued)</a:t>
            </a:r>
            <a:endParaRPr/>
          </a:p>
        </p:txBody>
      </p:sp>
      <p:pic>
        <p:nvPicPr>
          <p:cNvPr id="1990" name="Google Shape;1990;g27a25ee481c_0_1294" descr="Tbl10-02c"/>
          <p:cNvPicPr preferRelativeResize="0">
            <a:picLocks noGrp="1"/>
          </p:cNvPicPr>
          <p:nvPr>
            <p:ph type="body" idx="1"/>
          </p:nvPr>
        </p:nvPicPr>
        <p:blipFill rotWithShape="1">
          <a:blip r:embed="rId3">
            <a:alphaModFix/>
          </a:blip>
          <a:srcRect/>
          <a:stretch/>
        </p:blipFill>
        <p:spPr>
          <a:xfrm>
            <a:off x="914400" y="1981200"/>
            <a:ext cx="7772400" cy="1886100"/>
          </a:xfrm>
          <a:prstGeom prst="rect">
            <a:avLst/>
          </a:prstGeom>
          <a:noFill/>
          <a:ln>
            <a:noFill/>
          </a:ln>
        </p:spPr>
      </p:pic>
      <p:sp>
        <p:nvSpPr>
          <p:cNvPr id="1991" name="Google Shape;1991;g27a25ee481c_0_1294"/>
          <p:cNvSpPr txBox="1"/>
          <p:nvPr/>
        </p:nvSpPr>
        <p:spPr>
          <a:xfrm>
            <a:off x="647700" y="4211550"/>
            <a:ext cx="830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u="sng">
                <a:solidFill>
                  <a:srgbClr val="0097A7"/>
                </a:solidFill>
                <a:hlinkClick r:id="rId4">
                  <a:extLst>
                    <a:ext uri="{A12FA001-AC4F-418D-AE19-62706E023703}">
                      <ahyp:hlinkClr xmlns:ahyp="http://schemas.microsoft.com/office/drawing/2018/hyperlinkcolor" val="tx"/>
                    </a:ext>
                  </a:extLst>
                </a:hlinkClick>
              </a:rPr>
              <a:t>https://learnprogramo.com/menu-driven-program-in-java-program-with-explanation/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g2423d872f56_0_119"/>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203</a:t>
            </a:fld>
            <a:endParaRPr/>
          </a:p>
        </p:txBody>
      </p:sp>
      <p:sp>
        <p:nvSpPr>
          <p:cNvPr id="1998" name="Google Shape;1998;g2423d872f56_0_119"/>
          <p:cNvSpPr txBox="1"/>
          <p:nvPr/>
        </p:nvSpPr>
        <p:spPr>
          <a:xfrm>
            <a:off x="1394350" y="739850"/>
            <a:ext cx="6192000" cy="871200"/>
          </a:xfrm>
          <a:prstGeom prst="rect">
            <a:avLst/>
          </a:prstGeom>
          <a:noFill/>
          <a:ln>
            <a:noFill/>
          </a:ln>
        </p:spPr>
        <p:txBody>
          <a:bodyPr spcFirstLastPara="1" wrap="square" lIns="91425" tIns="91425" rIns="91425" bIns="91425" anchor="t" anchorCtr="0">
            <a:spAutoFit/>
          </a:bodyPr>
          <a:lstStyle/>
          <a:p>
            <a:pPr marL="0" lvl="0" indent="0" algn="just" rtl="0">
              <a:lnSpc>
                <a:spcPct val="130000"/>
              </a:lnSpc>
              <a:spcBef>
                <a:spcPts val="400"/>
              </a:spcBef>
              <a:spcAft>
                <a:spcPts val="0"/>
              </a:spcAft>
              <a:buNone/>
            </a:pPr>
            <a:r>
              <a:rPr lang="en-US" sz="2200" b="1">
                <a:solidFill>
                  <a:srgbClr val="610B38"/>
                </a:solidFill>
                <a:highlight>
                  <a:srgbClr val="FFFFFF"/>
                </a:highlight>
              </a:rPr>
              <a:t>Java toString() Method</a:t>
            </a:r>
            <a:endParaRPr sz="2200" b="1">
              <a:solidFill>
                <a:srgbClr val="610B38"/>
              </a:solidFill>
              <a:highlight>
                <a:srgbClr val="FFFFFF"/>
              </a:highlight>
            </a:endParaRPr>
          </a:p>
          <a:p>
            <a:pPr marL="0" lvl="0" indent="0" algn="l" rtl="0">
              <a:lnSpc>
                <a:spcPct val="115000"/>
              </a:lnSpc>
              <a:spcBef>
                <a:spcPts val="600"/>
              </a:spcBef>
              <a:spcAft>
                <a:spcPts val="0"/>
              </a:spcAft>
              <a:buNone/>
            </a:pPr>
            <a:endParaRPr sz="1100">
              <a:solidFill>
                <a:schemeClr val="dk1"/>
              </a:solidFill>
            </a:endParaRPr>
          </a:p>
        </p:txBody>
      </p:sp>
      <p:sp>
        <p:nvSpPr>
          <p:cNvPr id="1999" name="Google Shape;1999;g2423d872f56_0_119"/>
          <p:cNvSpPr txBox="1"/>
          <p:nvPr/>
        </p:nvSpPr>
        <p:spPr>
          <a:xfrm>
            <a:off x="682975" y="2262275"/>
            <a:ext cx="79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https://www.geeksforgeeks.org/string-tostring-method-in-java/</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g2423d872f56_0_130"/>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204</a:t>
            </a:fld>
            <a:endParaRPr/>
          </a:p>
        </p:txBody>
      </p:sp>
      <p:sp>
        <p:nvSpPr>
          <p:cNvPr id="2006" name="Google Shape;2006;g2423d872f56_0_130"/>
          <p:cNvSpPr txBox="1"/>
          <p:nvPr/>
        </p:nvSpPr>
        <p:spPr>
          <a:xfrm>
            <a:off x="825225" y="1479725"/>
            <a:ext cx="8923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dk1"/>
                </a:solidFill>
                <a:hlinkClick r:id="rId3">
                  <a:extLst>
                    <a:ext uri="{A12FA001-AC4F-418D-AE19-62706E023703}">
                      <ahyp:hlinkClr xmlns:ahyp="http://schemas.microsoft.com/office/drawing/2018/hyperlinkcolor" val="tx"/>
                    </a:ext>
                  </a:extLst>
                </a:hlinkClick>
              </a:rPr>
              <a:t>https://www.geeksforgeeks.org/stringbuilder-class-in-java-with-examples/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u="sng">
                <a:solidFill>
                  <a:schemeClr val="dk1"/>
                </a:solidFill>
                <a:hlinkClick r:id="rId4">
                  <a:extLst>
                    <a:ext uri="{A12FA001-AC4F-418D-AE19-62706E023703}">
                      <ahyp:hlinkClr xmlns:ahyp="http://schemas.microsoft.com/office/drawing/2018/hyperlinkcolor" val="tx"/>
                    </a:ext>
                  </a:extLst>
                </a:hlinkClick>
              </a:rPr>
              <a:t>https://www.javatpoint.com/StringBuilder-class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2007" name="Google Shape;2007;g2423d872f56_0_130"/>
          <p:cNvSpPr txBox="1"/>
          <p:nvPr/>
        </p:nvSpPr>
        <p:spPr>
          <a:xfrm>
            <a:off x="2222450" y="589050"/>
            <a:ext cx="6954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latin typeface="Times New Roman"/>
                <a:ea typeface="Times New Roman"/>
                <a:cs typeface="Times New Roman"/>
                <a:sym typeface="Times New Roman"/>
              </a:rPr>
              <a:t>StringBuilder Class</a:t>
            </a:r>
            <a:endParaRPr sz="2500" b="1">
              <a:latin typeface="Times New Roman"/>
              <a:ea typeface="Times New Roman"/>
              <a:cs typeface="Times New Roman"/>
              <a:sym typeface="Times New Roman"/>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g27a25ee481c_0_304"/>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STRINGS</a:t>
            </a:r>
            <a:endParaRPr sz="4500" b="1" i="0" u="sng" strike="noStrike" cap="none">
              <a:solidFill>
                <a:srgbClr val="FFC700"/>
              </a:solidFill>
              <a:latin typeface="Corbel"/>
              <a:ea typeface="Corbel"/>
              <a:cs typeface="Corbel"/>
              <a:sym typeface="Corbel"/>
            </a:endParaRPr>
          </a:p>
        </p:txBody>
      </p:sp>
      <p:sp>
        <p:nvSpPr>
          <p:cNvPr id="2013" name="Google Shape;2013;g27a25ee481c_0_304"/>
          <p:cNvSpPr txBox="1">
            <a:spLocks noGrp="1"/>
          </p:cNvSpPr>
          <p:nvPr>
            <p:ph type="body" idx="1"/>
          </p:nvPr>
        </p:nvSpPr>
        <p:spPr>
          <a:xfrm>
            <a:off x="457200" y="1570800"/>
            <a:ext cx="8229600" cy="49824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The simplest way to represent a sequence of characters in java is by using a character array.</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Example:</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char  charArray[ ] = new char[4];</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charArray[0]  = ‘J’;</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charArray[1]  = ‘a’;</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g27a25ee481c_0_309"/>
          <p:cNvSpPr txBox="1">
            <a:spLocks noGrp="1"/>
          </p:cNvSpPr>
          <p:nvPr>
            <p:ph type="body" idx="1"/>
          </p:nvPr>
        </p:nvSpPr>
        <p:spPr>
          <a:xfrm>
            <a:off x="457200" y="1524000"/>
            <a:ext cx="8229600" cy="4602300"/>
          </a:xfrm>
          <a:prstGeom prst="rect">
            <a:avLst/>
          </a:prstGeom>
          <a:noFill/>
          <a:ln>
            <a:noFill/>
          </a:ln>
        </p:spPr>
        <p:txBody>
          <a:bodyPr spcFirstLastPara="1" wrap="square" lIns="54850" tIns="91425" rIns="91425" bIns="45700" anchor="t" anchorCtr="0">
            <a:normAutofit/>
          </a:bodyPr>
          <a:lstStyle/>
          <a:p>
            <a:pPr marL="438150" marR="0" lvl="0" indent="-344487" algn="l" rtl="0">
              <a:lnSpc>
                <a:spcPct val="90000"/>
              </a:lnSpc>
              <a:spcBef>
                <a:spcPts val="0"/>
              </a:spcBef>
              <a:spcAft>
                <a:spcPts val="0"/>
              </a:spcAft>
              <a:buClr>
                <a:schemeClr val="accent1"/>
              </a:buClr>
              <a:buSzPts val="3280"/>
              <a:buFont typeface="Noto Sans Symbols"/>
              <a:buChar char="◼"/>
            </a:pPr>
            <a:r>
              <a:rPr lang="en-US" sz="4000" b="0" i="0" u="none">
                <a:solidFill>
                  <a:schemeClr val="lt1"/>
                </a:solidFill>
                <a:latin typeface="Corbel"/>
                <a:ea typeface="Corbel"/>
                <a:cs typeface="Corbel"/>
                <a:sym typeface="Corbel"/>
              </a:rPr>
              <a:t>In Java, strings are class objects and implemented using two classes,namely, </a:t>
            </a:r>
            <a:r>
              <a:rPr lang="en-US" sz="4000" b="1" i="0" u="none">
                <a:solidFill>
                  <a:schemeClr val="lt1"/>
                </a:solidFill>
                <a:latin typeface="Corbel"/>
                <a:ea typeface="Corbel"/>
                <a:cs typeface="Corbel"/>
                <a:sym typeface="Corbel"/>
              </a:rPr>
              <a:t>String</a:t>
            </a:r>
            <a:r>
              <a:rPr lang="en-US" sz="4000" b="0" i="0" u="none">
                <a:solidFill>
                  <a:schemeClr val="lt1"/>
                </a:solidFill>
                <a:latin typeface="Corbel"/>
                <a:ea typeface="Corbel"/>
                <a:cs typeface="Corbel"/>
                <a:sym typeface="Corbel"/>
              </a:rPr>
              <a:t> and </a:t>
            </a:r>
            <a:r>
              <a:rPr lang="en-US" sz="4000" b="1" i="0" u="none">
                <a:solidFill>
                  <a:schemeClr val="lt1"/>
                </a:solidFill>
                <a:latin typeface="Corbel"/>
                <a:ea typeface="Corbel"/>
                <a:cs typeface="Corbel"/>
                <a:sym typeface="Corbel"/>
              </a:rPr>
              <a:t>StringBuffer.</a:t>
            </a:r>
            <a:endParaRPr sz="3600"/>
          </a:p>
          <a:p>
            <a:pPr marL="438150" marR="0" lvl="0" indent="-344487" algn="l" rtl="0">
              <a:lnSpc>
                <a:spcPct val="90000"/>
              </a:lnSpc>
              <a:spcBef>
                <a:spcPts val="0"/>
              </a:spcBef>
              <a:spcAft>
                <a:spcPts val="0"/>
              </a:spcAft>
              <a:buClr>
                <a:schemeClr val="accent1"/>
              </a:buClr>
              <a:buSzPts val="3280"/>
              <a:buFont typeface="Noto Sans Symbols"/>
              <a:buChar char="◼"/>
            </a:pPr>
            <a:r>
              <a:rPr lang="en-US" sz="4000" b="0" i="0" u="none">
                <a:solidFill>
                  <a:schemeClr val="lt1"/>
                </a:solidFill>
                <a:latin typeface="Corbel"/>
                <a:ea typeface="Corbel"/>
                <a:cs typeface="Corbel"/>
                <a:sym typeface="Corbel"/>
              </a:rPr>
              <a:t>A java string is an instantiated object of the String class.</a:t>
            </a:r>
            <a:endParaRPr sz="3600"/>
          </a:p>
          <a:p>
            <a:pPr marL="0" marR="0" lvl="0" indent="0" algn="l" rtl="0">
              <a:lnSpc>
                <a:spcPct val="90000"/>
              </a:lnSpc>
              <a:spcBef>
                <a:spcPts val="0"/>
              </a:spcBef>
              <a:spcAft>
                <a:spcPts val="0"/>
              </a:spcAft>
              <a:buNone/>
            </a:pPr>
            <a:endParaRPr sz="36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g27a25ee481c_0_313"/>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DECLARATION OF STRING</a:t>
            </a:r>
            <a:endParaRPr sz="4500" b="1" i="0" u="sng" strike="noStrike" cap="none">
              <a:solidFill>
                <a:srgbClr val="FFC700"/>
              </a:solidFill>
              <a:latin typeface="Corbel"/>
              <a:ea typeface="Corbel"/>
              <a:cs typeface="Corbel"/>
              <a:sym typeface="Corbel"/>
            </a:endParaRPr>
          </a:p>
        </p:txBody>
      </p:sp>
      <p:sp>
        <p:nvSpPr>
          <p:cNvPr id="2024" name="Google Shape;2024;g27a25ee481c_0_313"/>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Example:</a:t>
            </a:r>
            <a:endParaRPr/>
          </a:p>
        </p:txBody>
      </p:sp>
      <p:sp>
        <p:nvSpPr>
          <p:cNvPr id="2025" name="Google Shape;2025;g27a25ee481c_0_313"/>
          <p:cNvSpPr/>
          <p:nvPr/>
        </p:nvSpPr>
        <p:spPr>
          <a:xfrm>
            <a:off x="1143000" y="1600200"/>
            <a:ext cx="6400800" cy="15240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2400"/>
              <a:buFont typeface="Corbel"/>
              <a:buNone/>
            </a:pPr>
            <a:r>
              <a:rPr lang="en-US" sz="2400" b="1" i="0" u="none" strike="noStrike" cap="none">
                <a:solidFill>
                  <a:schemeClr val="dk1"/>
                </a:solidFill>
                <a:latin typeface="Corbel"/>
                <a:ea typeface="Corbel"/>
                <a:cs typeface="Corbel"/>
                <a:sym typeface="Corbel"/>
              </a:rPr>
              <a:t>String     stringName;</a:t>
            </a:r>
            <a:endParaRPr>
              <a:solidFill>
                <a:schemeClr val="dk1"/>
              </a:solidFill>
            </a:endParaRPr>
          </a:p>
          <a:p>
            <a:pPr marL="0" marR="0" lvl="0" indent="0" algn="ctr" rtl="0">
              <a:lnSpc>
                <a:spcPct val="100000"/>
              </a:lnSpc>
              <a:spcBef>
                <a:spcPts val="0"/>
              </a:spcBef>
              <a:spcAft>
                <a:spcPts val="0"/>
              </a:spcAft>
              <a:buClr>
                <a:srgbClr val="7F869A"/>
              </a:buClr>
              <a:buSzPts val="2400"/>
              <a:buFont typeface="Corbel"/>
              <a:buNone/>
            </a:pPr>
            <a:r>
              <a:rPr lang="en-US" sz="2400" b="1" i="0" u="none" strike="noStrike" cap="none">
                <a:solidFill>
                  <a:schemeClr val="dk1"/>
                </a:solidFill>
                <a:latin typeface="Corbel"/>
                <a:ea typeface="Corbel"/>
                <a:cs typeface="Corbel"/>
                <a:sym typeface="Corbel"/>
              </a:rPr>
              <a:t>StringName  =  new  String (“string”);</a:t>
            </a:r>
            <a:endParaRPr sz="2400" b="0" i="0" u="none" strike="noStrike" cap="none">
              <a:solidFill>
                <a:schemeClr val="dk1"/>
              </a:solidFill>
              <a:latin typeface="Corbel"/>
              <a:ea typeface="Corbel"/>
              <a:cs typeface="Corbel"/>
              <a:sym typeface="Corbel"/>
            </a:endParaRPr>
          </a:p>
        </p:txBody>
      </p:sp>
      <p:sp>
        <p:nvSpPr>
          <p:cNvPr id="2026" name="Google Shape;2026;g27a25ee481c_0_313"/>
          <p:cNvSpPr/>
          <p:nvPr/>
        </p:nvSpPr>
        <p:spPr>
          <a:xfrm>
            <a:off x="1295400" y="4191000"/>
            <a:ext cx="6248400" cy="16764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869A"/>
              </a:buClr>
              <a:buSzPts val="2400"/>
              <a:buFont typeface="Corbel"/>
              <a:buNone/>
            </a:pPr>
            <a:r>
              <a:rPr lang="en-US" sz="2400" b="1" i="0" u="none" strike="noStrike" cap="none">
                <a:solidFill>
                  <a:schemeClr val="dk1"/>
                </a:solidFill>
                <a:latin typeface="Corbel"/>
                <a:ea typeface="Corbel"/>
                <a:cs typeface="Corbel"/>
                <a:sym typeface="Corbel"/>
              </a:rPr>
              <a:t>String  firstName;</a:t>
            </a:r>
            <a:endParaRPr>
              <a:solidFill>
                <a:schemeClr val="dk1"/>
              </a:solidFill>
            </a:endParaRPr>
          </a:p>
          <a:p>
            <a:pPr marL="0" marR="0" lvl="0" indent="0" algn="ctr" rtl="0">
              <a:lnSpc>
                <a:spcPct val="100000"/>
              </a:lnSpc>
              <a:spcBef>
                <a:spcPts val="0"/>
              </a:spcBef>
              <a:spcAft>
                <a:spcPts val="0"/>
              </a:spcAft>
              <a:buClr>
                <a:srgbClr val="7F869A"/>
              </a:buClr>
              <a:buSzPts val="2400"/>
              <a:buFont typeface="Corbel"/>
              <a:buNone/>
            </a:pPr>
            <a:r>
              <a:rPr lang="en-US" sz="2400" b="1" i="0" u="none" strike="noStrike" cap="none">
                <a:solidFill>
                  <a:schemeClr val="dk1"/>
                </a:solidFill>
                <a:latin typeface="Corbel"/>
                <a:ea typeface="Corbel"/>
                <a:cs typeface="Corbel"/>
                <a:sym typeface="Corbel"/>
              </a:rPr>
              <a:t>firstName  =  new  String(“Anil”);</a:t>
            </a:r>
            <a:endParaRPr sz="2400" b="0" i="0" u="none" strike="noStrike" cap="none">
              <a:solidFill>
                <a:schemeClr val="dk1"/>
              </a:solidFill>
              <a:latin typeface="Corbel"/>
              <a:ea typeface="Corbel"/>
              <a:cs typeface="Corbel"/>
              <a:sym typeface="Corbe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g27a25ee481c_0_320"/>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STRING ARRAYS</a:t>
            </a:r>
            <a:endParaRPr sz="4500" b="1" i="0" u="sng" strike="noStrike" cap="none">
              <a:solidFill>
                <a:srgbClr val="FFC700"/>
              </a:solidFill>
              <a:latin typeface="Corbel"/>
              <a:ea typeface="Corbel"/>
              <a:cs typeface="Corbel"/>
              <a:sym typeface="Corbel"/>
            </a:endParaRPr>
          </a:p>
        </p:txBody>
      </p:sp>
      <p:sp>
        <p:nvSpPr>
          <p:cNvPr id="2032" name="Google Shape;2032;g27a25ee481c_0_320"/>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Array can be created and used that contain strings.</a:t>
            </a:r>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Above statement create following effects:</a:t>
            </a:r>
            <a:endParaRPr/>
          </a:p>
          <a:p>
            <a:pPr marL="438912" marR="0" lvl="0" indent="-157480" algn="l" rtl="0">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p:txBody>
      </p:sp>
      <p:sp>
        <p:nvSpPr>
          <p:cNvPr id="2033" name="Google Shape;2033;g27a25ee481c_0_320"/>
          <p:cNvSpPr/>
          <p:nvPr/>
        </p:nvSpPr>
        <p:spPr>
          <a:xfrm>
            <a:off x="1371600" y="2971800"/>
            <a:ext cx="5791200" cy="7620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CE3FF"/>
              </a:buClr>
              <a:buSzPts val="1800"/>
              <a:buFont typeface="Corbel"/>
              <a:buNone/>
            </a:pPr>
            <a:r>
              <a:rPr lang="en-US" sz="1800" b="1" i="0" u="none" strike="noStrike" cap="none">
                <a:solidFill>
                  <a:schemeClr val="dk1"/>
                </a:solidFill>
                <a:latin typeface="Corbel"/>
                <a:ea typeface="Corbel"/>
                <a:cs typeface="Corbel"/>
                <a:sym typeface="Corbel"/>
              </a:rPr>
              <a:t>String  itemArray[  ]  =  new  String [3]; </a:t>
            </a:r>
            <a:endParaRPr sz="1800" b="1" i="0" u="none" strike="noStrike" cap="none">
              <a:solidFill>
                <a:schemeClr val="dk1"/>
              </a:solidFill>
              <a:latin typeface="Corbel"/>
              <a:ea typeface="Corbel"/>
              <a:cs typeface="Corbel"/>
              <a:sym typeface="Corbel"/>
            </a:endParaRPr>
          </a:p>
        </p:txBody>
      </p:sp>
      <p:sp>
        <p:nvSpPr>
          <p:cNvPr id="2034" name="Google Shape;2034;g27a25ee481c_0_320"/>
          <p:cNvSpPr/>
          <p:nvPr/>
        </p:nvSpPr>
        <p:spPr>
          <a:xfrm>
            <a:off x="1600200" y="4343400"/>
            <a:ext cx="5791200" cy="18288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orbel"/>
                <a:ea typeface="Corbel"/>
                <a:cs typeface="Corbel"/>
                <a:sym typeface="Corbel"/>
              </a:rPr>
              <a:t>An itemArray of size 3 to hold three string constants.</a:t>
            </a:r>
            <a:endParaRPr>
              <a:solidFill>
                <a:schemeClr val="dk1"/>
              </a:solidFill>
            </a:endParaRPr>
          </a:p>
          <a:p>
            <a:pPr marL="0" marR="0" lvl="0" indent="-114300" algn="ctr"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orbel"/>
                <a:ea typeface="Corbel"/>
                <a:cs typeface="Corbel"/>
                <a:sym typeface="Corbel"/>
              </a:rPr>
              <a:t>Strings can be assign to itemArray element:-   </a:t>
            </a:r>
            <a:endParaRPr>
              <a:solidFill>
                <a:schemeClr val="dk1"/>
              </a:solidFill>
            </a:endParaRPr>
          </a:p>
          <a:p>
            <a:pPr marL="0" marR="0" lvl="0" indent="0" algn="ctr" rtl="0">
              <a:lnSpc>
                <a:spcPct val="100000"/>
              </a:lnSpc>
              <a:spcBef>
                <a:spcPts val="0"/>
              </a:spcBef>
              <a:spcAft>
                <a:spcPts val="0"/>
              </a:spcAft>
              <a:buClr>
                <a:srgbClr val="7CE3FF"/>
              </a:buClr>
              <a:buSzPts val="1800"/>
              <a:buFont typeface="Corbel"/>
              <a:buNone/>
            </a:pPr>
            <a:r>
              <a:rPr lang="en-US" sz="1800" b="1" i="0" u="none" strike="noStrike" cap="none">
                <a:solidFill>
                  <a:schemeClr val="dk1"/>
                </a:solidFill>
                <a:latin typeface="Corbel"/>
                <a:ea typeface="Corbel"/>
                <a:cs typeface="Corbel"/>
                <a:sym typeface="Corbel"/>
              </a:rPr>
              <a:t>•using three different statements</a:t>
            </a:r>
            <a:endParaRPr>
              <a:solidFill>
                <a:schemeClr val="dk1"/>
              </a:solidFill>
            </a:endParaRPr>
          </a:p>
          <a:p>
            <a:pPr marL="0" marR="0" lvl="0" indent="0" algn="ctr" rtl="0">
              <a:lnSpc>
                <a:spcPct val="100000"/>
              </a:lnSpc>
              <a:spcBef>
                <a:spcPts val="0"/>
              </a:spcBef>
              <a:spcAft>
                <a:spcPts val="0"/>
              </a:spcAft>
              <a:buClr>
                <a:srgbClr val="7CE3FF"/>
              </a:buClr>
              <a:buSzPts val="1800"/>
              <a:buFont typeface="Corbel"/>
              <a:buNone/>
            </a:pPr>
            <a:r>
              <a:rPr lang="en-US" sz="1800" b="1" i="0" u="none" strike="noStrike" cap="none">
                <a:solidFill>
                  <a:schemeClr val="dk1"/>
                </a:solidFill>
                <a:latin typeface="Corbel"/>
                <a:ea typeface="Corbel"/>
                <a:cs typeface="Corbel"/>
                <a:sym typeface="Corbel"/>
              </a:rPr>
              <a:t> • more efficiently using a for loop</a:t>
            </a:r>
            <a:endParaRPr sz="1800" b="1" i="0" u="none" strike="noStrike" cap="none">
              <a:solidFill>
                <a:schemeClr val="dk1"/>
              </a:solidFill>
              <a:latin typeface="Corbel"/>
              <a:ea typeface="Corbel"/>
              <a:cs typeface="Corbel"/>
              <a:sym typeface="Corbe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g27a25ee481c_0_32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STRING METHODS</a:t>
            </a:r>
            <a:endParaRPr sz="4500" b="1" i="0" u="sng" strike="noStrike" cap="none">
              <a:solidFill>
                <a:srgbClr val="FFC700"/>
              </a:solidFill>
              <a:latin typeface="Corbel"/>
              <a:ea typeface="Corbel"/>
              <a:cs typeface="Corbel"/>
              <a:sym typeface="Corbel"/>
            </a:endParaRPr>
          </a:p>
        </p:txBody>
      </p:sp>
      <p:sp>
        <p:nvSpPr>
          <p:cNvPr id="2040" name="Google Shape;2040;g27a25ee481c_0_327"/>
          <p:cNvSpPr txBox="1">
            <a:spLocks noGrp="1"/>
          </p:cNvSpPr>
          <p:nvPr>
            <p:ph type="body" idx="1"/>
          </p:nvPr>
        </p:nvSpPr>
        <p:spPr>
          <a:xfrm>
            <a:off x="457200" y="1854425"/>
            <a:ext cx="8229600" cy="4272000"/>
          </a:xfrm>
          <a:prstGeom prst="rect">
            <a:avLst/>
          </a:prstGeom>
          <a:noFill/>
          <a:ln>
            <a:noFill/>
          </a:ln>
        </p:spPr>
        <p:txBody>
          <a:bodyPr spcFirstLastPara="1" wrap="square" lIns="54850" tIns="91425" rIns="91425" bIns="45700" anchor="t" anchorCtr="0">
            <a:normAutofit lnSpcReduction="20000"/>
          </a:bodyPr>
          <a:lstStyle/>
          <a:p>
            <a:pPr marL="438150" marR="0" lvl="0" indent="-319087" algn="l" rtl="0">
              <a:lnSpc>
                <a:spcPct val="9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String class defines a number of methods that allow us to accomplish a variety of string manipulation tasks.</a:t>
            </a:r>
            <a:endParaRPr sz="3200" b="0" i="0" u="none">
              <a:solidFill>
                <a:schemeClr val="lt1"/>
              </a:solidFill>
              <a:latin typeface="Corbel"/>
              <a:ea typeface="Corbel"/>
              <a:cs typeface="Corbel"/>
              <a:sym typeface="Corbel"/>
            </a:endParaRPr>
          </a:p>
          <a:p>
            <a:pPr marL="438912" marR="0" lvl="0" indent="0" algn="l" rtl="0">
              <a:lnSpc>
                <a:spcPct val="90000"/>
              </a:lnSpc>
              <a:spcBef>
                <a:spcPts val="0"/>
              </a:spcBef>
              <a:spcAft>
                <a:spcPts val="0"/>
              </a:spcAft>
              <a:buNone/>
            </a:pPr>
            <a:endParaRPr/>
          </a:p>
          <a:p>
            <a:pPr marL="438150" marR="0" lvl="0" indent="-319087" algn="ctr" rtl="0">
              <a:lnSpc>
                <a:spcPct val="90000"/>
              </a:lnSpc>
              <a:spcBef>
                <a:spcPts val="0"/>
              </a:spcBef>
              <a:spcAft>
                <a:spcPts val="0"/>
              </a:spcAft>
              <a:buClr>
                <a:schemeClr val="accent1"/>
              </a:buClr>
              <a:buSzPts val="3520"/>
              <a:buFont typeface="Noto Sans Symbols"/>
              <a:buNone/>
            </a:pPr>
            <a:r>
              <a:rPr lang="en-US" sz="4400" b="0" i="0" u="none">
                <a:solidFill>
                  <a:schemeClr val="lt1"/>
                </a:solidFill>
                <a:latin typeface="Corbel"/>
                <a:ea typeface="Corbel"/>
                <a:cs typeface="Corbel"/>
                <a:sym typeface="Corbel"/>
              </a:rPr>
              <a:t>  </a:t>
            </a:r>
            <a:r>
              <a:rPr lang="en-US" sz="4400" b="1" i="0" u="sng">
                <a:solidFill>
                  <a:srgbClr val="D4C37A"/>
                </a:solidFill>
                <a:latin typeface="Corbel"/>
                <a:ea typeface="Corbel"/>
                <a:cs typeface="Corbel"/>
                <a:sym typeface="Corbel"/>
              </a:rPr>
              <a:t>STRING  BUFFER  CLASS</a:t>
            </a:r>
            <a:endParaRPr sz="4400" b="1" i="0" u="sng">
              <a:solidFill>
                <a:srgbClr val="D4C37A"/>
              </a:solidFill>
              <a:latin typeface="Corbel"/>
              <a:ea typeface="Corbel"/>
              <a:cs typeface="Corbel"/>
              <a:sym typeface="Corbel"/>
            </a:endParaRPr>
          </a:p>
          <a:p>
            <a:pPr marL="438150" marR="0" lvl="0" indent="-319087" algn="ctr" rtl="0">
              <a:lnSpc>
                <a:spcPct val="90000"/>
              </a:lnSpc>
              <a:spcBef>
                <a:spcPts val="0"/>
              </a:spcBef>
              <a:spcAft>
                <a:spcPts val="0"/>
              </a:spcAft>
              <a:buClr>
                <a:schemeClr val="accent1"/>
              </a:buClr>
              <a:buSzPts val="3520"/>
              <a:buFont typeface="Noto Sans Symbols"/>
              <a:buNone/>
            </a:pPr>
            <a:endParaRPr sz="4400" b="1" u="sng">
              <a:solidFill>
                <a:srgbClr val="D4C37A"/>
              </a:solidFill>
            </a:endParaRPr>
          </a:p>
          <a:p>
            <a:pPr marL="438150" marR="0" lvl="0" indent="-319087" algn="l" rtl="0">
              <a:lnSpc>
                <a:spcPct val="90000"/>
              </a:lnSpc>
              <a:spcBef>
                <a:spcPts val="0"/>
              </a:spcBef>
              <a:spcAft>
                <a:spcPts val="0"/>
              </a:spcAft>
              <a:buClr>
                <a:schemeClr val="accent1"/>
              </a:buClr>
              <a:buSzPts val="2240"/>
              <a:buFont typeface="Noto Sans Symbols"/>
              <a:buChar char="◼"/>
            </a:pPr>
            <a:r>
              <a:rPr lang="en-US" sz="2800" b="0" i="0" u="none">
                <a:solidFill>
                  <a:schemeClr val="lt1"/>
                </a:solidFill>
                <a:latin typeface="Corbel"/>
                <a:ea typeface="Corbel"/>
                <a:cs typeface="Corbel"/>
                <a:sym typeface="Corbel"/>
              </a:rPr>
              <a:t>StringBuffer is a peer class of String.</a:t>
            </a:r>
            <a:endParaRPr/>
          </a:p>
          <a:p>
            <a:pPr marL="438150" marR="0" lvl="0" indent="-319087" algn="l" rtl="0">
              <a:lnSpc>
                <a:spcPct val="90000"/>
              </a:lnSpc>
              <a:spcBef>
                <a:spcPts val="0"/>
              </a:spcBef>
              <a:spcAft>
                <a:spcPts val="0"/>
              </a:spcAft>
              <a:buClr>
                <a:schemeClr val="accent1"/>
              </a:buClr>
              <a:buSzPts val="2240"/>
              <a:buFont typeface="Noto Sans Symbols"/>
              <a:buChar char="◼"/>
            </a:pPr>
            <a:r>
              <a:rPr lang="en-US" sz="2800" b="0" i="0" u="none">
                <a:solidFill>
                  <a:schemeClr val="lt1"/>
                </a:solidFill>
                <a:latin typeface="Corbel"/>
                <a:ea typeface="Corbel"/>
                <a:cs typeface="Corbel"/>
                <a:sym typeface="Corbel"/>
              </a:rPr>
              <a:t>While String creates strings of fixed_length, StringBuffer creates strings of flexible length that can be modified in term of both length and content.</a:t>
            </a:r>
            <a:endParaRPr/>
          </a:p>
          <a:p>
            <a:pPr marL="438150" marR="0" lvl="0" indent="-319087" algn="l" rtl="0">
              <a:lnSpc>
                <a:spcPct val="90000"/>
              </a:lnSpc>
              <a:spcBef>
                <a:spcPts val="0"/>
              </a:spcBef>
              <a:spcAft>
                <a:spcPts val="0"/>
              </a:spcAft>
              <a:buClr>
                <a:schemeClr val="accent1"/>
              </a:buClr>
              <a:buSzPts val="2240"/>
              <a:buFont typeface="Noto Sans Symbols"/>
              <a:buChar char="◼"/>
            </a:pPr>
            <a:r>
              <a:rPr lang="en-US" sz="2800" b="0" i="0" u="none">
                <a:solidFill>
                  <a:schemeClr val="lt1"/>
                </a:solidFill>
                <a:latin typeface="Corbel"/>
                <a:ea typeface="Corbel"/>
                <a:cs typeface="Corbel"/>
                <a:sym typeface="Corbel"/>
              </a:rPr>
              <a:t>We can insert characters and substrings in the middle of a string to the end.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0"/>
          <p:cNvSpPr txBox="1">
            <a:spLocks noGrp="1"/>
          </p:cNvSpPr>
          <p:nvPr>
            <p:ph type="title"/>
          </p:nvPr>
        </p:nvSpPr>
        <p:spPr>
          <a:xfrm>
            <a:off x="457200" y="0"/>
            <a:ext cx="7467600" cy="857232"/>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1" i="0" u="none" strike="noStrike" cap="small">
                <a:solidFill>
                  <a:schemeClr val="dk2"/>
                </a:solidFill>
                <a:latin typeface="Libre Baskerville"/>
                <a:ea typeface="Libre Baskerville"/>
                <a:cs typeface="Libre Baskerville"/>
                <a:sym typeface="Libre Baskerville"/>
              </a:rPr>
              <a:t>Accessing the Data Members</a:t>
            </a:r>
            <a:br>
              <a:rPr lang="en-US" sz="2700" b="1" i="0" u="none" strike="noStrike" cap="small">
                <a:solidFill>
                  <a:schemeClr val="dk2"/>
                </a:solidFill>
                <a:latin typeface="Libre Baskerville"/>
                <a:ea typeface="Libre Baskerville"/>
                <a:cs typeface="Libre Baskerville"/>
                <a:sym typeface="Libre Baskerville"/>
              </a:rPr>
            </a:br>
            <a:endParaRPr sz="2700" b="0" i="0" u="none" strike="noStrike" cap="small">
              <a:solidFill>
                <a:schemeClr val="dk2"/>
              </a:solidFill>
              <a:latin typeface="Libre Baskerville"/>
              <a:ea typeface="Libre Baskerville"/>
              <a:cs typeface="Libre Baskerville"/>
              <a:sym typeface="Libre Baskerville"/>
            </a:endParaRPr>
          </a:p>
        </p:txBody>
      </p:sp>
      <p:sp>
        <p:nvSpPr>
          <p:cNvPr id="585" name="Google Shape;585;p20"/>
          <p:cNvSpPr txBox="1">
            <a:spLocks noGrp="1"/>
          </p:cNvSpPr>
          <p:nvPr>
            <p:ph type="body" idx="1"/>
          </p:nvPr>
        </p:nvSpPr>
        <p:spPr>
          <a:xfrm>
            <a:off x="457200" y="714356"/>
            <a:ext cx="8401080" cy="785818"/>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The public data members of objects of a class can be accessed using the direct member access operator (.)</a:t>
            </a:r>
            <a:endParaRPr sz="2000" b="0" i="0" u="none" strike="noStrike" cap="none">
              <a:solidFill>
                <a:schemeClr val="dk1"/>
              </a:solidFill>
              <a:latin typeface="Libre Baskerville"/>
              <a:ea typeface="Libre Baskerville"/>
              <a:cs typeface="Libre Baskerville"/>
              <a:sym typeface="Libre Baskerville"/>
            </a:endParaRPr>
          </a:p>
        </p:txBody>
      </p:sp>
      <p:sp>
        <p:nvSpPr>
          <p:cNvPr id="586" name="Google Shape;586;p20"/>
          <p:cNvSpPr txBox="1"/>
          <p:nvPr/>
        </p:nvSpPr>
        <p:spPr>
          <a:xfrm>
            <a:off x="214282" y="1500174"/>
            <a:ext cx="5000660"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#include &lt;iostream&gt;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using namespace std;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class Box{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public: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	double  length;   // Length of a box      	double breadth;  // Breadth of a box      	double height;   // Height of a box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a:t>
            </a:r>
            <a:endParaRPr sz="1800" b="0" i="0" u="none" strike="noStrike" cap="none">
              <a:solidFill>
                <a:schemeClr val="dk1"/>
              </a:solidFill>
              <a:latin typeface="Libre Baskerville"/>
              <a:ea typeface="Libre Baskerville"/>
              <a:cs typeface="Libre Baskerville"/>
              <a:sym typeface="Libre Baskerville"/>
            </a:endParaRPr>
          </a:p>
        </p:txBody>
      </p:sp>
      <p:sp>
        <p:nvSpPr>
          <p:cNvPr id="587" name="Google Shape;587;p20"/>
          <p:cNvSpPr txBox="1"/>
          <p:nvPr/>
        </p:nvSpPr>
        <p:spPr>
          <a:xfrm>
            <a:off x="357158" y="3786190"/>
            <a:ext cx="5072098"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int main(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 Box1;        // Declare Box1 of type Box   Box Box2;        // Declare Box2 of type Box   double volume = 0.0;     // Store the volume of a box here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 box 1 specification   Box1.height = 5.0;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 Box1.length = 6.0;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Box1.breadth = 7.0; </a:t>
            </a:r>
            <a:endParaRPr sz="1800" b="0" i="0" u="none" strike="noStrike" cap="none">
              <a:solidFill>
                <a:schemeClr val="dk1"/>
              </a:solidFill>
              <a:latin typeface="Libre Baskerville"/>
              <a:ea typeface="Libre Baskerville"/>
              <a:cs typeface="Libre Baskerville"/>
              <a:sym typeface="Libre Baskerville"/>
            </a:endParaRPr>
          </a:p>
        </p:txBody>
      </p:sp>
      <p:sp>
        <p:nvSpPr>
          <p:cNvPr id="588" name="Google Shape;588;p20"/>
          <p:cNvSpPr txBox="1"/>
          <p:nvPr/>
        </p:nvSpPr>
        <p:spPr>
          <a:xfrm>
            <a:off x="5286380" y="1500174"/>
            <a:ext cx="3857620" cy="39703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 box 2 specification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Box2.height = 10.0;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Box2.length = 12.0;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Box2.breadth = 13.0;   // volume of //box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volume = Box1.height * Box1.length * Box1.breadth;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cout &lt;&lt; "Volume of Box1 : " &lt;&lt; volume &lt;&lt;endl;    // volume of box 2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volume = Box2.height * Box2.length * Box2.breadth;   cout &lt;&lt; "Volume of Box2 : " &lt;&lt; volume &lt;&lt;endl;   return 0;}</a:t>
            </a:r>
            <a:endParaRPr sz="1800" b="0" i="0" u="none" strike="noStrike" cap="none">
              <a:solidFill>
                <a:schemeClr val="dk1"/>
              </a:solidFill>
              <a:latin typeface="Libre Baskerville"/>
              <a:ea typeface="Libre Baskerville"/>
              <a:cs typeface="Libre Baskerville"/>
              <a:sym typeface="Libre Baskerville"/>
            </a:endParaRPr>
          </a:p>
        </p:txBody>
      </p:sp>
      <p:sp>
        <p:nvSpPr>
          <p:cNvPr id="589" name="Google Shape;589;p20"/>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4"/>
        <p:cNvGrpSpPr/>
        <p:nvPr/>
      </p:nvGrpSpPr>
      <p:grpSpPr>
        <a:xfrm>
          <a:off x="0" y="0"/>
          <a:ext cx="0" cy="0"/>
          <a:chOff x="0" y="0"/>
          <a:chExt cx="0" cy="0"/>
        </a:xfrm>
      </p:grpSpPr>
      <p:sp>
        <p:nvSpPr>
          <p:cNvPr id="2045" name="Google Shape;2045;g240dbc0a4a3_0_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210</a:t>
            </a:fld>
            <a:endParaRPr/>
          </a:p>
        </p:txBody>
      </p:sp>
      <p:sp>
        <p:nvSpPr>
          <p:cNvPr id="2046" name="Google Shape;2046;g240dbc0a4a3_0_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The </a:t>
            </a:r>
            <a:r>
              <a:rPr lang="en-US" sz="3200" b="1" i="0" u="none">
                <a:solidFill>
                  <a:schemeClr val="dk2"/>
                </a:solidFill>
                <a:latin typeface="Courier New"/>
                <a:ea typeface="Courier New"/>
                <a:cs typeface="Courier New"/>
                <a:sym typeface="Courier New"/>
              </a:rPr>
              <a:t>String</a:t>
            </a:r>
            <a:r>
              <a:rPr lang="en-US" sz="3200" b="0" i="0" u="none">
                <a:solidFill>
                  <a:schemeClr val="dk2"/>
                </a:solidFill>
                <a:latin typeface="Arial"/>
                <a:ea typeface="Arial"/>
                <a:cs typeface="Arial"/>
                <a:sym typeface="Arial"/>
              </a:rPr>
              <a:t> Class</a:t>
            </a:r>
            <a:endParaRPr/>
          </a:p>
        </p:txBody>
      </p:sp>
      <p:sp>
        <p:nvSpPr>
          <p:cNvPr id="2047" name="Google Shape;2047;g240dbc0a4a3_0_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a:t>
            </a:r>
            <a:r>
              <a:rPr lang="en-US" sz="2400" b="1" i="0" u="none">
                <a:solidFill>
                  <a:schemeClr val="dk1"/>
                </a:solidFill>
                <a:latin typeface="Courier New"/>
                <a:ea typeface="Courier New"/>
                <a:cs typeface="Courier New"/>
                <a:sym typeface="Courier New"/>
              </a:rPr>
              <a:t>String</a:t>
            </a:r>
            <a:r>
              <a:rPr lang="en-US" sz="2400" b="0" i="0" u="none">
                <a:solidFill>
                  <a:schemeClr val="dk1"/>
                </a:solidFill>
                <a:latin typeface="Arial"/>
                <a:ea typeface="Arial"/>
                <a:cs typeface="Arial"/>
                <a:sym typeface="Arial"/>
              </a:rPr>
              <a:t> class defines a data type that is used to store a sequence of characters</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1" i="0" u="none">
                <a:solidFill>
                  <a:schemeClr val="dk1"/>
                </a:solidFill>
              </a:rPr>
              <a:t>You cannot modify a </a:t>
            </a:r>
            <a:r>
              <a:rPr lang="en-US" sz="2400" b="1" i="0" u="none">
                <a:solidFill>
                  <a:schemeClr val="dk1"/>
                </a:solidFill>
                <a:latin typeface="Courier New"/>
                <a:ea typeface="Courier New"/>
                <a:cs typeface="Courier New"/>
                <a:sym typeface="Courier New"/>
              </a:rPr>
              <a:t>String</a:t>
            </a:r>
            <a:r>
              <a:rPr lang="en-US" sz="2400" b="1" i="0" u="none">
                <a:solidFill>
                  <a:schemeClr val="dk1"/>
                </a:solidFill>
              </a:rPr>
              <a:t> object</a:t>
            </a:r>
            <a:endParaRPr b="1"/>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If you attempt to do so, Java will create a new object that contains the modified character sequence</a:t>
            </a:r>
            <a:endParaRPr/>
          </a:p>
        </p:txBody>
      </p:sp>
      <p:pic>
        <p:nvPicPr>
          <p:cNvPr id="2048" name="Google Shape;2048;g240dbc0a4a3_0_7"/>
          <p:cNvPicPr preferRelativeResize="0"/>
          <p:nvPr/>
        </p:nvPicPr>
        <p:blipFill rotWithShape="1">
          <a:blip r:embed="rId3">
            <a:alphaModFix/>
          </a:blip>
          <a:srcRect/>
          <a:stretch/>
        </p:blipFill>
        <p:spPr>
          <a:xfrm>
            <a:off x="1143000" y="3581400"/>
            <a:ext cx="7162800" cy="26733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2"/>
        <p:cNvGrpSpPr/>
        <p:nvPr/>
      </p:nvGrpSpPr>
      <p:grpSpPr>
        <a:xfrm>
          <a:off x="0" y="0"/>
          <a:ext cx="0" cy="0"/>
          <a:chOff x="0" y="0"/>
          <a:chExt cx="0" cy="0"/>
        </a:xfrm>
      </p:grpSpPr>
      <p:sp>
        <p:nvSpPr>
          <p:cNvPr id="2053" name="Google Shape;2053;g240dbc0a4a3_0_14"/>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211</a:t>
            </a:fld>
            <a:endParaRPr/>
          </a:p>
        </p:txBody>
      </p:sp>
      <p:sp>
        <p:nvSpPr>
          <p:cNvPr id="2054" name="Google Shape;2054;g240dbc0a4a3_0_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Comparing Objects</a:t>
            </a:r>
            <a:endParaRPr/>
          </a:p>
        </p:txBody>
      </p:sp>
      <p:sp>
        <p:nvSpPr>
          <p:cNvPr id="2055" name="Google Shape;2055;g240dbc0a4a3_0_1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You </a:t>
            </a:r>
            <a:r>
              <a:rPr lang="en-US" sz="2400" b="1" i="1" u="none">
                <a:solidFill>
                  <a:schemeClr val="dk1"/>
                </a:solidFill>
                <a:latin typeface="Arial"/>
                <a:ea typeface="Arial"/>
                <a:cs typeface="Arial"/>
                <a:sym typeface="Arial"/>
              </a:rPr>
              <a:t>can’t use the relational or equality operators</a:t>
            </a:r>
            <a:r>
              <a:rPr lang="en-US" sz="2400" b="0" i="0" u="none">
                <a:solidFill>
                  <a:schemeClr val="dk1"/>
                </a:solidFill>
                <a:latin typeface="Arial"/>
                <a:ea typeface="Arial"/>
                <a:cs typeface="Arial"/>
                <a:sym typeface="Arial"/>
              </a:rPr>
              <a:t> to compare the values stored in strings (or other objects)</a:t>
            </a:r>
            <a:endParaRPr/>
          </a:p>
          <a:p>
            <a:pPr marL="1143000" marR="0" lvl="2" indent="-2286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(You will compare the </a:t>
            </a:r>
            <a:r>
              <a:rPr lang="en-US" sz="2000" b="0" i="1" u="none" strike="noStrike" cap="none">
                <a:solidFill>
                  <a:schemeClr val="dk1"/>
                </a:solidFill>
                <a:latin typeface="Arial"/>
                <a:ea typeface="Arial"/>
                <a:cs typeface="Arial"/>
                <a:sym typeface="Arial"/>
              </a:rPr>
              <a:t>pointers</a:t>
            </a:r>
            <a:r>
              <a:rPr lang="en-US" sz="2000" b="0" i="0" u="none" strike="noStrike" cap="none">
                <a:solidFill>
                  <a:schemeClr val="dk1"/>
                </a:solidFill>
                <a:latin typeface="Arial"/>
                <a:ea typeface="Arial"/>
                <a:cs typeface="Arial"/>
                <a:sym typeface="Arial"/>
              </a:rPr>
              <a:t>, not the </a:t>
            </a:r>
            <a:r>
              <a:rPr lang="en-US" sz="2000" b="0" i="1" u="none" strike="noStrike" cap="none">
                <a:solidFill>
                  <a:schemeClr val="dk1"/>
                </a:solidFill>
                <a:latin typeface="Arial"/>
                <a:ea typeface="Arial"/>
                <a:cs typeface="Arial"/>
                <a:sym typeface="Arial"/>
              </a:rPr>
              <a:t>objects</a:t>
            </a:r>
            <a:r>
              <a:rPr lang="en-US" sz="2000" b="0" i="0" u="none" strike="noStrike" cap="none">
                <a:solidFill>
                  <a:schemeClr val="dk1"/>
                </a:solidFill>
                <a:latin typeface="Arial"/>
                <a:ea typeface="Arial"/>
                <a:cs typeface="Arial"/>
                <a:sym typeface="Arial"/>
              </a:rPr>
              <a:t>!)</a:t>
            </a:r>
            <a:endParaRPr/>
          </a:p>
        </p:txBody>
      </p:sp>
      <p:pic>
        <p:nvPicPr>
          <p:cNvPr id="2056" name="Google Shape;2056;g240dbc0a4a3_0_14"/>
          <p:cNvPicPr preferRelativeResize="0"/>
          <p:nvPr/>
        </p:nvPicPr>
        <p:blipFill rotWithShape="1">
          <a:blip r:embed="rId3">
            <a:alphaModFix/>
          </a:blip>
          <a:srcRect/>
          <a:stretch/>
        </p:blipFill>
        <p:spPr>
          <a:xfrm>
            <a:off x="609600" y="2743200"/>
            <a:ext cx="4191000" cy="1525587"/>
          </a:xfrm>
          <a:prstGeom prst="rect">
            <a:avLst/>
          </a:prstGeom>
          <a:noFill/>
          <a:ln>
            <a:noFill/>
          </a:ln>
        </p:spPr>
      </p:pic>
      <p:pic>
        <p:nvPicPr>
          <p:cNvPr id="2057" name="Google Shape;2057;g240dbc0a4a3_0_14"/>
          <p:cNvPicPr preferRelativeResize="0"/>
          <p:nvPr/>
        </p:nvPicPr>
        <p:blipFill rotWithShape="1">
          <a:blip r:embed="rId4">
            <a:alphaModFix/>
          </a:blip>
          <a:srcRect/>
          <a:stretch/>
        </p:blipFill>
        <p:spPr>
          <a:xfrm>
            <a:off x="4800600" y="2819400"/>
            <a:ext cx="3581400" cy="865187"/>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1"/>
        <p:cNvGrpSpPr/>
        <p:nvPr/>
      </p:nvGrpSpPr>
      <p:grpSpPr>
        <a:xfrm>
          <a:off x="0" y="0"/>
          <a:ext cx="0" cy="0"/>
          <a:chOff x="0" y="0"/>
          <a:chExt cx="0" cy="0"/>
        </a:xfrm>
      </p:grpSpPr>
      <p:sp>
        <p:nvSpPr>
          <p:cNvPr id="2062" name="Google Shape;2062;g240dbc0a4a3_0_22"/>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212</a:t>
            </a:fld>
            <a:endParaRPr/>
          </a:p>
        </p:txBody>
      </p:sp>
      <p:sp>
        <p:nvSpPr>
          <p:cNvPr id="2063" name="Google Shape;2063;g240dbc0a4a3_0_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The </a:t>
            </a:r>
            <a:r>
              <a:rPr lang="en-US" sz="3200" b="1" i="0" u="none">
                <a:solidFill>
                  <a:schemeClr val="dk2"/>
                </a:solidFill>
                <a:latin typeface="Courier New"/>
                <a:ea typeface="Courier New"/>
                <a:cs typeface="Courier New"/>
                <a:sym typeface="Courier New"/>
              </a:rPr>
              <a:t>StringBuffer</a:t>
            </a:r>
            <a:r>
              <a:rPr lang="en-US" sz="3200" b="0" i="0" u="none">
                <a:solidFill>
                  <a:schemeClr val="dk2"/>
                </a:solidFill>
                <a:latin typeface="Arial"/>
                <a:ea typeface="Arial"/>
                <a:cs typeface="Arial"/>
                <a:sym typeface="Arial"/>
              </a:rPr>
              <a:t> Class</a:t>
            </a:r>
            <a:endParaRPr/>
          </a:p>
        </p:txBody>
      </p:sp>
      <p:sp>
        <p:nvSpPr>
          <p:cNvPr id="2064" name="Google Shape;2064;g240dbc0a4a3_0_2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Stores character sequences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Unlike a </a:t>
            </a:r>
            <a:r>
              <a:rPr lang="en-US" sz="2400" b="1" i="0" u="none">
                <a:solidFill>
                  <a:schemeClr val="dk1"/>
                </a:solidFill>
                <a:latin typeface="Courier New"/>
                <a:ea typeface="Courier New"/>
                <a:cs typeface="Courier New"/>
                <a:sym typeface="Courier New"/>
              </a:rPr>
              <a:t>String</a:t>
            </a:r>
            <a:r>
              <a:rPr lang="en-US" sz="2400" b="0" i="0" u="none">
                <a:solidFill>
                  <a:schemeClr val="dk1"/>
                </a:solidFill>
                <a:latin typeface="Arial"/>
                <a:ea typeface="Arial"/>
                <a:cs typeface="Arial"/>
                <a:sym typeface="Arial"/>
              </a:rPr>
              <a:t> object, you </a:t>
            </a:r>
            <a:r>
              <a:rPr lang="en-US" sz="2400" b="1" i="1" u="none">
                <a:solidFill>
                  <a:schemeClr val="dk1"/>
                </a:solidFill>
                <a:latin typeface="Arial"/>
                <a:ea typeface="Arial"/>
                <a:cs typeface="Arial"/>
                <a:sym typeface="Arial"/>
              </a:rPr>
              <a:t>can</a:t>
            </a:r>
            <a:r>
              <a:rPr lang="en-US" sz="2400" b="0" i="0" u="none">
                <a:solidFill>
                  <a:schemeClr val="dk1"/>
                </a:solidFill>
                <a:latin typeface="Arial"/>
                <a:ea typeface="Arial"/>
                <a:cs typeface="Arial"/>
                <a:sym typeface="Arial"/>
              </a:rPr>
              <a:t> change the </a:t>
            </a:r>
            <a:r>
              <a:rPr lang="en-US" sz="2400" b="0" i="0" u="sng">
                <a:solidFill>
                  <a:schemeClr val="dk1"/>
                </a:solidFill>
                <a:latin typeface="Arial"/>
                <a:ea typeface="Arial"/>
                <a:cs typeface="Arial"/>
                <a:sym typeface="Arial"/>
              </a:rPr>
              <a:t>contents</a:t>
            </a:r>
            <a:r>
              <a:rPr lang="en-US" sz="2400" b="0" i="0" u="none">
                <a:solidFill>
                  <a:schemeClr val="dk1"/>
                </a:solidFill>
                <a:latin typeface="Arial"/>
                <a:ea typeface="Arial"/>
                <a:cs typeface="Arial"/>
                <a:sym typeface="Arial"/>
              </a:rPr>
              <a:t> of a </a:t>
            </a:r>
            <a:r>
              <a:rPr lang="en-US" sz="2400" b="1" i="0" u="none">
                <a:solidFill>
                  <a:schemeClr val="dk1"/>
                </a:solidFill>
                <a:latin typeface="Courier New"/>
                <a:ea typeface="Courier New"/>
                <a:cs typeface="Courier New"/>
                <a:sym typeface="Courier New"/>
              </a:rPr>
              <a:t>StringBuffer</a:t>
            </a:r>
            <a:r>
              <a:rPr lang="en-US" sz="2400" b="0" i="0" u="none">
                <a:solidFill>
                  <a:schemeClr val="dk1"/>
                </a:solidFill>
                <a:latin typeface="Arial"/>
                <a:ea typeface="Arial"/>
                <a:cs typeface="Arial"/>
                <a:sym typeface="Arial"/>
              </a:rPr>
              <a:t> object</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pic>
        <p:nvPicPr>
          <p:cNvPr id="2065" name="Google Shape;2065;g240dbc0a4a3_0_22"/>
          <p:cNvPicPr preferRelativeResize="0"/>
          <p:nvPr/>
        </p:nvPicPr>
        <p:blipFill rotWithShape="1">
          <a:blip r:embed="rId3">
            <a:alphaModFix/>
          </a:blip>
          <a:srcRect/>
          <a:stretch/>
        </p:blipFill>
        <p:spPr>
          <a:xfrm>
            <a:off x="1905000" y="2819400"/>
            <a:ext cx="5631460" cy="390222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g27a958a2482_1_0"/>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213</a:t>
            </a:fld>
            <a:endParaRPr sz="1000"/>
          </a:p>
        </p:txBody>
      </p:sp>
      <p:sp>
        <p:nvSpPr>
          <p:cNvPr id="2072" name="Google Shape;2072;g27a958a2482_1_0"/>
          <p:cNvSpPr txBox="1"/>
          <p:nvPr/>
        </p:nvSpPr>
        <p:spPr>
          <a:xfrm>
            <a:off x="173575" y="234225"/>
            <a:ext cx="8741700" cy="58800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Clr>
                <a:schemeClr val="dk1"/>
              </a:buClr>
              <a:buSzPts val="1100"/>
              <a:buFont typeface="Arial"/>
              <a:buNone/>
            </a:pPr>
            <a:r>
              <a:rPr lang="en-US" sz="2400" b="1">
                <a:solidFill>
                  <a:schemeClr val="dk1"/>
                </a:solidFill>
              </a:rPr>
              <a:t>Write a Java program to find the longest Palindromic Substring within a string.</a:t>
            </a:r>
            <a:endParaRPr sz="2400" b="1">
              <a:solidFill>
                <a:srgbClr val="FF0000"/>
              </a:solidFill>
            </a:endParaRPr>
          </a:p>
          <a:p>
            <a:pPr marL="0" lvl="0" indent="0" algn="l" rtl="0">
              <a:spcBef>
                <a:spcPts val="1200"/>
              </a:spcBef>
              <a:spcAft>
                <a:spcPts val="0"/>
              </a:spcAft>
              <a:buNone/>
            </a:pPr>
            <a:r>
              <a:rPr lang="en-US" sz="2400"/>
              <a:t>Sol. </a:t>
            </a:r>
            <a:r>
              <a:rPr lang="en-US" sz="2400" u="sng">
                <a:solidFill>
                  <a:schemeClr val="hlink"/>
                </a:solidFill>
                <a:hlinkClick r:id="rId3"/>
              </a:rPr>
              <a:t>https://www.w3resource.com/java-exercises/string/java-string-exercise-32.php</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t>Logic: </a:t>
            </a:r>
            <a:r>
              <a:rPr lang="en-US" sz="2400" u="sng">
                <a:solidFill>
                  <a:srgbClr val="FF0000"/>
                </a:solidFill>
                <a:hlinkClick r:id="rId4">
                  <a:extLst>
                    <a:ext uri="{A12FA001-AC4F-418D-AE19-62706E023703}">
                      <ahyp:hlinkClr xmlns:ahyp="http://schemas.microsoft.com/office/drawing/2018/hyperlinkcolor" val="tx"/>
                    </a:ext>
                  </a:extLst>
                </a:hlinkClick>
              </a:rPr>
              <a:t>https://www.geeksforgeeks.org/longest-palindromic-substring/</a:t>
            </a:r>
            <a:endParaRPr sz="2400">
              <a:solidFill>
                <a:srgbClr val="FF0000"/>
              </a:solidFill>
            </a:endParaRPr>
          </a:p>
          <a:p>
            <a:pPr marL="0" lvl="0" indent="0" algn="l" rtl="0">
              <a:spcBef>
                <a:spcPts val="0"/>
              </a:spcBef>
              <a:spcAft>
                <a:spcPts val="0"/>
              </a:spcAft>
              <a:buNone/>
            </a:pPr>
            <a:endParaRPr sz="2400"/>
          </a:p>
          <a:p>
            <a:pPr marL="0" lvl="0" indent="0" algn="l" rtl="0">
              <a:spcBef>
                <a:spcPts val="0"/>
              </a:spcBef>
              <a:spcAft>
                <a:spcPts val="0"/>
              </a:spcAft>
              <a:buNone/>
            </a:pPr>
            <a:r>
              <a:rPr lang="en-US" sz="2400" u="sng">
                <a:solidFill>
                  <a:schemeClr val="hlink"/>
                </a:solidFill>
                <a:hlinkClick r:id="rId5"/>
              </a:rPr>
              <a:t>https://www.geeksforgeeks.org/longest-palindromic-substring-using-dynamic-programming-2/</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u="sng">
                <a:solidFill>
                  <a:srgbClr val="E22D2D"/>
                </a:solidFill>
                <a:hlinkClick r:id="rId6">
                  <a:extLst>
                    <a:ext uri="{A12FA001-AC4F-418D-AE19-62706E023703}">
                      <ahyp:hlinkClr xmlns:ahyp="http://schemas.microsoft.com/office/drawing/2018/hyperlinkcolor" val="tx"/>
                    </a:ext>
                  </a:extLst>
                </a:hlinkClick>
              </a:rPr>
              <a:t>https://docs.google.com/document/d/1tM6La9VpnZNpBbQ9tcV11IMaogQTkrpxjKrWp1_O1EU/edit?usp=sharing</a:t>
            </a:r>
            <a:endParaRPr sz="2400">
              <a:solidFill>
                <a:srgbClr val="E22D2D"/>
              </a:solidFill>
            </a:endParaRPr>
          </a:p>
          <a:p>
            <a:pPr marL="0" lvl="0" indent="0" algn="l" rtl="0">
              <a:spcBef>
                <a:spcPts val="0"/>
              </a:spcBef>
              <a:spcAft>
                <a:spcPts val="0"/>
              </a:spcAft>
              <a:buNone/>
            </a:pPr>
            <a:endParaRPr sz="24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g240dbc0a712_0_15"/>
          <p:cNvSpPr txBox="1">
            <a:spLocks noGrp="1"/>
          </p:cNvSpPr>
          <p:nvPr>
            <p:ph type="title"/>
          </p:nvPr>
        </p:nvSpPr>
        <p:spPr>
          <a:xfrm>
            <a:off x="311700" y="1155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Selector</a:t>
            </a:r>
            <a:endParaRPr b="1"/>
          </a:p>
        </p:txBody>
      </p:sp>
      <p:sp>
        <p:nvSpPr>
          <p:cNvPr id="2079" name="Google Shape;2079;g240dbc0a712_0_15"/>
          <p:cNvSpPr txBox="1">
            <a:spLocks noGrp="1"/>
          </p:cNvSpPr>
          <p:nvPr>
            <p:ph type="body" idx="1"/>
          </p:nvPr>
        </p:nvSpPr>
        <p:spPr>
          <a:xfrm>
            <a:off x="107900" y="1006800"/>
            <a:ext cx="8913300" cy="48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300" i="1">
                <a:solidFill>
                  <a:schemeClr val="dk1"/>
                </a:solidFill>
              </a:rPr>
              <a:t>selector</a:t>
            </a:r>
            <a:endParaRPr sz="2300" i="1">
              <a:solidFill>
                <a:schemeClr val="dk1"/>
              </a:solidFill>
            </a:endParaRPr>
          </a:p>
          <a:p>
            <a:pPr marL="0" lvl="0" indent="0" algn="l" rtl="0">
              <a:spcBef>
                <a:spcPts val="1200"/>
              </a:spcBef>
              <a:spcAft>
                <a:spcPts val="0"/>
              </a:spcAft>
              <a:buNone/>
            </a:pPr>
            <a:r>
              <a:rPr lang="en-US" sz="2300">
                <a:solidFill>
                  <a:schemeClr val="dk1"/>
                </a:solidFill>
              </a:rPr>
              <a:t>(or </a:t>
            </a:r>
            <a:r>
              <a:rPr lang="en-US" sz="2300" i="1">
                <a:solidFill>
                  <a:schemeClr val="dk1"/>
                </a:solidFill>
              </a:rPr>
              <a:t>method selector</a:t>
            </a:r>
            <a:r>
              <a:rPr lang="en-US" sz="2300">
                <a:solidFill>
                  <a:schemeClr val="dk1"/>
                </a:solidFill>
              </a:rPr>
              <a:t>) a word (e.g., </a:t>
            </a:r>
            <a:r>
              <a:rPr lang="en-US" sz="2300">
                <a:solidFill>
                  <a:srgbClr val="188038"/>
                </a:solidFill>
              </a:rPr>
              <a:t>draw</a:t>
            </a:r>
            <a:r>
              <a:rPr lang="en-US" sz="2300">
                <a:solidFill>
                  <a:schemeClr val="dk1"/>
                </a:solidFill>
              </a:rPr>
              <a:t>) that performs an operation on a variety classes. A selector describes </a:t>
            </a:r>
            <a:r>
              <a:rPr lang="en-US" sz="2300" i="1">
                <a:solidFill>
                  <a:schemeClr val="dk1"/>
                </a:solidFill>
              </a:rPr>
              <a:t>what</a:t>
            </a:r>
            <a:r>
              <a:rPr lang="en-US" sz="2300">
                <a:solidFill>
                  <a:schemeClr val="dk1"/>
                </a:solidFill>
              </a:rPr>
              <a:t> operation to perform. </a:t>
            </a:r>
            <a:endParaRPr sz="2300">
              <a:solidFill>
                <a:schemeClr val="dk1"/>
              </a:solidFill>
            </a:endParaRPr>
          </a:p>
          <a:p>
            <a:pPr marL="0" lvl="0" indent="0" algn="l" rtl="0">
              <a:spcBef>
                <a:spcPts val="1200"/>
              </a:spcBef>
              <a:spcAft>
                <a:spcPts val="0"/>
              </a:spcAft>
              <a:buNone/>
            </a:pPr>
            <a:r>
              <a:rPr lang="en-US" sz="2300" i="1">
                <a:solidFill>
                  <a:schemeClr val="dk1"/>
                </a:solidFill>
              </a:rPr>
              <a:t>selector invocation</a:t>
            </a:r>
            <a:endParaRPr sz="2300" i="1">
              <a:solidFill>
                <a:schemeClr val="dk1"/>
              </a:solidFill>
            </a:endParaRPr>
          </a:p>
          <a:p>
            <a:pPr marL="0" lvl="0" indent="0" algn="l" rtl="0">
              <a:spcBef>
                <a:spcPts val="1200"/>
              </a:spcBef>
              <a:spcAft>
                <a:spcPts val="0"/>
              </a:spcAft>
              <a:buNone/>
            </a:pPr>
            <a:r>
              <a:rPr lang="en-US" sz="2300">
                <a:solidFill>
                  <a:schemeClr val="dk1"/>
                </a:solidFill>
              </a:rPr>
              <a:t>a call of a selector. One argument of the call is used for determining which method is used. i.e., a message (consisting of the selector and the other arguments) is sent to the object.</a:t>
            </a:r>
            <a:endParaRPr sz="2300">
              <a:solidFill>
                <a:schemeClr val="dk1"/>
              </a:solidFill>
            </a:endParaRPr>
          </a:p>
          <a:p>
            <a:pPr marL="0" lvl="0" indent="0" algn="l" rtl="0">
              <a:spcBef>
                <a:spcPts val="1200"/>
              </a:spcBef>
              <a:spcAft>
                <a:spcPts val="0"/>
              </a:spcAft>
              <a:buNone/>
            </a:pPr>
            <a:r>
              <a:rPr lang="en-US" sz="2300" i="1">
                <a:solidFill>
                  <a:schemeClr val="dk1"/>
                </a:solidFill>
              </a:rPr>
              <a:t>receiving object</a:t>
            </a:r>
            <a:endParaRPr sz="2300" i="1">
              <a:solidFill>
                <a:schemeClr val="dk1"/>
              </a:solidFill>
            </a:endParaRPr>
          </a:p>
          <a:p>
            <a:pPr marL="0" lvl="0" indent="0" algn="l" rtl="0">
              <a:spcBef>
                <a:spcPts val="1200"/>
              </a:spcBef>
              <a:spcAft>
                <a:spcPts val="0"/>
              </a:spcAft>
              <a:buNone/>
            </a:pPr>
            <a:r>
              <a:rPr lang="en-US" sz="2300">
                <a:solidFill>
                  <a:schemeClr val="dk1"/>
                </a:solidFill>
              </a:rPr>
              <a:t>the object used for determining the method executed by a selector invocation. </a:t>
            </a: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1200"/>
              </a:spcBef>
              <a:spcAft>
                <a:spcPts val="1200"/>
              </a:spcAft>
              <a:buNone/>
            </a:pPr>
            <a:endParaRPr sz="2300"/>
          </a:p>
        </p:txBody>
      </p:sp>
      <p:sp>
        <p:nvSpPr>
          <p:cNvPr id="2080" name="Google Shape;2080;g240dbc0a712_0_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g279181fa94e_0_232"/>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215</a:t>
            </a:fld>
            <a:endParaRPr sz="1000"/>
          </a:p>
        </p:txBody>
      </p:sp>
      <p:sp>
        <p:nvSpPr>
          <p:cNvPr id="2087" name="Google Shape;2087;g279181fa94e_0_232"/>
          <p:cNvSpPr txBox="1"/>
          <p:nvPr/>
        </p:nvSpPr>
        <p:spPr>
          <a:xfrm>
            <a:off x="675000" y="303450"/>
            <a:ext cx="8240400" cy="600300"/>
          </a:xfrm>
          <a:prstGeom prst="rect">
            <a:avLst/>
          </a:prstGeom>
          <a:noFill/>
          <a:ln>
            <a:noFill/>
          </a:ln>
        </p:spPr>
        <p:txBody>
          <a:bodyPr spcFirstLastPara="1" wrap="square" lIns="91425" tIns="91425" rIns="91425" bIns="91425" anchor="t" anchorCtr="0">
            <a:spAutoFit/>
          </a:bodyPr>
          <a:lstStyle/>
          <a:p>
            <a:pPr marL="0" lvl="0" indent="0" algn="just" rtl="0">
              <a:lnSpc>
                <a:spcPct val="130000"/>
              </a:lnSpc>
              <a:spcBef>
                <a:spcPts val="400"/>
              </a:spcBef>
              <a:spcAft>
                <a:spcPts val="600"/>
              </a:spcAft>
              <a:buNone/>
            </a:pPr>
            <a:r>
              <a:rPr lang="en-US" sz="2700" b="1">
                <a:solidFill>
                  <a:srgbClr val="610B38"/>
                </a:solidFill>
                <a:highlight>
                  <a:srgbClr val="FFFFFF"/>
                </a:highlight>
              </a:rPr>
              <a:t>Access Modifiers in Java</a:t>
            </a:r>
            <a:endParaRPr sz="2700" b="1">
              <a:solidFill>
                <a:srgbClr val="610B38"/>
              </a:solidFill>
              <a:highlight>
                <a:srgbClr val="FFFFFF"/>
              </a:highlight>
            </a:endParaRPr>
          </a:p>
        </p:txBody>
      </p:sp>
      <p:sp>
        <p:nvSpPr>
          <p:cNvPr id="2088" name="Google Shape;2088;g279181fa94e_0_232"/>
          <p:cNvSpPr txBox="1"/>
          <p:nvPr/>
        </p:nvSpPr>
        <p:spPr>
          <a:xfrm>
            <a:off x="178650" y="903750"/>
            <a:ext cx="8786700" cy="1463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US" sz="1800">
                <a:solidFill>
                  <a:srgbClr val="333333"/>
                </a:solidFill>
                <a:highlight>
                  <a:srgbClr val="FFFFFF"/>
                </a:highlight>
                <a:latin typeface="Roboto"/>
                <a:ea typeface="Roboto"/>
                <a:cs typeface="Roboto"/>
                <a:sym typeface="Roboto"/>
              </a:rPr>
              <a:t>The access modifiers in Java specifies the accessibility or scope of a field, method, constructor, or class. We can change the access level of fields, constructors, methods, and class by applying the access modifier on it.</a:t>
            </a:r>
            <a:endParaRPr sz="1800">
              <a:solidFill>
                <a:srgbClr val="333333"/>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100">
              <a:solidFill>
                <a:schemeClr val="dk1"/>
              </a:solidFill>
            </a:endParaRPr>
          </a:p>
        </p:txBody>
      </p:sp>
      <p:pic>
        <p:nvPicPr>
          <p:cNvPr id="2089" name="Google Shape;2089;g279181fa94e_0_232"/>
          <p:cNvPicPr preferRelativeResize="0"/>
          <p:nvPr/>
        </p:nvPicPr>
        <p:blipFill rotWithShape="1">
          <a:blip r:embed="rId3">
            <a:alphaModFix/>
          </a:blip>
          <a:srcRect l="18042" t="32741" r="26253" b="31754"/>
          <a:stretch/>
        </p:blipFill>
        <p:spPr>
          <a:xfrm>
            <a:off x="178650" y="2400625"/>
            <a:ext cx="8786698" cy="3150093"/>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g279181fa94e_0_244"/>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216</a:t>
            </a:fld>
            <a:endParaRPr sz="1000"/>
          </a:p>
        </p:txBody>
      </p:sp>
      <p:sp>
        <p:nvSpPr>
          <p:cNvPr id="2096" name="Google Shape;2096;g279181fa94e_0_244"/>
          <p:cNvSpPr txBox="1"/>
          <p:nvPr/>
        </p:nvSpPr>
        <p:spPr>
          <a:xfrm>
            <a:off x="158550" y="222550"/>
            <a:ext cx="8826900" cy="180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450">
                <a:solidFill>
                  <a:schemeClr val="dk1"/>
                </a:solidFill>
                <a:highlight>
                  <a:srgbClr val="FFFFFF"/>
                </a:highlight>
                <a:latin typeface="Verdana"/>
                <a:ea typeface="Verdana"/>
                <a:cs typeface="Verdana"/>
                <a:sym typeface="Verdana"/>
              </a:rPr>
              <a:t>The </a:t>
            </a:r>
            <a:r>
              <a:rPr lang="en-US" sz="1500">
                <a:solidFill>
                  <a:srgbClr val="DC143C"/>
                </a:solidFill>
                <a:highlight>
                  <a:srgbClr val="FFFFFF"/>
                </a:highlight>
                <a:latin typeface="Courier New"/>
                <a:ea typeface="Courier New"/>
                <a:cs typeface="Courier New"/>
                <a:sym typeface="Courier New"/>
              </a:rPr>
              <a:t>public</a:t>
            </a:r>
            <a:r>
              <a:rPr lang="en-US" sz="1450">
                <a:solidFill>
                  <a:schemeClr val="dk1"/>
                </a:solidFill>
                <a:highlight>
                  <a:srgbClr val="FFFFFF"/>
                </a:highlight>
                <a:latin typeface="Verdana"/>
                <a:ea typeface="Verdana"/>
                <a:cs typeface="Verdana"/>
                <a:sym typeface="Verdana"/>
              </a:rPr>
              <a:t> keyword is an access modifier, meaning that it is used to set the access level for classes, attributes, methods and constructors.</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US" sz="1450">
                <a:solidFill>
                  <a:schemeClr val="dk1"/>
                </a:solidFill>
                <a:highlight>
                  <a:srgbClr val="FFFFFF"/>
                </a:highlight>
                <a:latin typeface="Verdana"/>
                <a:ea typeface="Verdana"/>
                <a:cs typeface="Verdana"/>
                <a:sym typeface="Verdana"/>
              </a:rPr>
              <a:t>We divide modifiers into two groups:</a:t>
            </a:r>
            <a:endParaRPr sz="1450">
              <a:solidFill>
                <a:schemeClr val="dk1"/>
              </a:solidFill>
              <a:highlight>
                <a:srgbClr val="FFFFFF"/>
              </a:highlight>
              <a:latin typeface="Verdana"/>
              <a:ea typeface="Verdana"/>
              <a:cs typeface="Verdana"/>
              <a:sym typeface="Verdana"/>
            </a:endParaRPr>
          </a:p>
          <a:p>
            <a:pPr marL="457200" lvl="0" indent="-320675" algn="l" rtl="0">
              <a:lnSpc>
                <a:spcPct val="115000"/>
              </a:lnSpc>
              <a:spcBef>
                <a:spcPts val="1400"/>
              </a:spcBef>
              <a:spcAft>
                <a:spcPts val="0"/>
              </a:spcAft>
              <a:buClr>
                <a:schemeClr val="dk1"/>
              </a:buClr>
              <a:buSzPts val="1450"/>
              <a:buFont typeface="Verdana"/>
              <a:buChar char="●"/>
            </a:pPr>
            <a:r>
              <a:rPr lang="en-US" sz="1450">
                <a:solidFill>
                  <a:schemeClr val="dk1"/>
                </a:solidFill>
                <a:highlight>
                  <a:srgbClr val="FFFFFF"/>
                </a:highlight>
                <a:latin typeface="Verdana"/>
                <a:ea typeface="Verdana"/>
                <a:cs typeface="Verdana"/>
                <a:sym typeface="Verdana"/>
              </a:rPr>
              <a:t>Access Modifiers - controls the access level</a:t>
            </a:r>
            <a:endParaRPr sz="1450">
              <a:solidFill>
                <a:schemeClr val="dk1"/>
              </a:solidFill>
              <a:highlight>
                <a:srgbClr val="FFFFFF"/>
              </a:highlight>
              <a:latin typeface="Verdana"/>
              <a:ea typeface="Verdana"/>
              <a:cs typeface="Verdana"/>
              <a:sym typeface="Verdana"/>
            </a:endParaRPr>
          </a:p>
          <a:p>
            <a:pPr marL="457200" lvl="0" indent="-320675" algn="l" rtl="0">
              <a:lnSpc>
                <a:spcPct val="115000"/>
              </a:lnSpc>
              <a:spcBef>
                <a:spcPts val="0"/>
              </a:spcBef>
              <a:spcAft>
                <a:spcPts val="0"/>
              </a:spcAft>
              <a:buClr>
                <a:schemeClr val="dk1"/>
              </a:buClr>
              <a:buSzPts val="1450"/>
              <a:buFont typeface="Verdana"/>
              <a:buChar char="●"/>
            </a:pPr>
            <a:r>
              <a:rPr lang="en-US" sz="1450">
                <a:solidFill>
                  <a:schemeClr val="dk1"/>
                </a:solidFill>
                <a:highlight>
                  <a:srgbClr val="FFFFFF"/>
                </a:highlight>
                <a:latin typeface="Verdana"/>
                <a:ea typeface="Verdana"/>
                <a:cs typeface="Verdana"/>
                <a:sym typeface="Verdana"/>
              </a:rPr>
              <a:t>Non-Access Modifiers - do not control access level, but provides other functionality</a:t>
            </a:r>
            <a:endParaRPr sz="1450">
              <a:solidFill>
                <a:schemeClr val="dk1"/>
              </a:solidFill>
              <a:highlight>
                <a:srgbClr val="FFFFFF"/>
              </a:highlight>
              <a:latin typeface="Verdana"/>
              <a:ea typeface="Verdana"/>
              <a:cs typeface="Verdana"/>
              <a:sym typeface="Verdana"/>
            </a:endParaRPr>
          </a:p>
        </p:txBody>
      </p:sp>
      <p:pic>
        <p:nvPicPr>
          <p:cNvPr id="2097" name="Google Shape;2097;g279181fa94e_0_244"/>
          <p:cNvPicPr preferRelativeResize="0"/>
          <p:nvPr/>
        </p:nvPicPr>
        <p:blipFill rotWithShape="1">
          <a:blip r:embed="rId3">
            <a:alphaModFix/>
          </a:blip>
          <a:srcRect l="17348" t="33010" r="24978" b="7585"/>
          <a:stretch/>
        </p:blipFill>
        <p:spPr>
          <a:xfrm>
            <a:off x="654100" y="2178100"/>
            <a:ext cx="7383998" cy="42780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g279181fa94e_0_258"/>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217</a:t>
            </a:fld>
            <a:endParaRPr sz="1000"/>
          </a:p>
        </p:txBody>
      </p:sp>
      <p:pic>
        <p:nvPicPr>
          <p:cNvPr id="2104" name="Google Shape;2104;g279181fa94e_0_258"/>
          <p:cNvPicPr preferRelativeResize="0"/>
          <p:nvPr/>
        </p:nvPicPr>
        <p:blipFill rotWithShape="1">
          <a:blip r:embed="rId3">
            <a:alphaModFix/>
          </a:blip>
          <a:srcRect l="18258" t="31790" r="23834" b="16943"/>
          <a:stretch/>
        </p:blipFill>
        <p:spPr>
          <a:xfrm>
            <a:off x="633875" y="1517263"/>
            <a:ext cx="7677350" cy="382347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g279181fa94e_0_263"/>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218</a:t>
            </a:fld>
            <a:endParaRPr sz="1000"/>
          </a:p>
        </p:txBody>
      </p:sp>
      <p:pic>
        <p:nvPicPr>
          <p:cNvPr id="2111" name="Google Shape;2111;g279181fa94e_0_263"/>
          <p:cNvPicPr preferRelativeResize="0"/>
          <p:nvPr/>
        </p:nvPicPr>
        <p:blipFill rotWithShape="1">
          <a:blip r:embed="rId3">
            <a:alphaModFix/>
          </a:blip>
          <a:srcRect l="18950" t="25278" r="23831" b="26709"/>
          <a:stretch/>
        </p:blipFill>
        <p:spPr>
          <a:xfrm>
            <a:off x="264563" y="1571200"/>
            <a:ext cx="8614877" cy="406622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g279181fa94e_0_268"/>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219</a:t>
            </a:fld>
            <a:endParaRPr sz="1000"/>
          </a:p>
        </p:txBody>
      </p:sp>
      <p:pic>
        <p:nvPicPr>
          <p:cNvPr id="2118" name="Google Shape;2118;g279181fa94e_0_268"/>
          <p:cNvPicPr preferRelativeResize="0"/>
          <p:nvPr/>
        </p:nvPicPr>
        <p:blipFill rotWithShape="1">
          <a:blip r:embed="rId3">
            <a:alphaModFix/>
          </a:blip>
          <a:srcRect l="18949" t="28537" r="16509" b="11242"/>
          <a:stretch/>
        </p:blipFill>
        <p:spPr>
          <a:xfrm>
            <a:off x="174200" y="1203400"/>
            <a:ext cx="8795602" cy="461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1"/>
          <p:cNvSpPr txBox="1">
            <a:spLocks noGrp="1"/>
          </p:cNvSpPr>
          <p:nvPr>
            <p:ph type="title"/>
          </p:nvPr>
        </p:nvSpPr>
        <p:spPr>
          <a:xfrm>
            <a:off x="457200" y="214290"/>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Members of class</a:t>
            </a:r>
            <a:endParaRPr sz="3000" b="0" i="0" u="none" strike="noStrike" cap="small">
              <a:solidFill>
                <a:schemeClr val="dk2"/>
              </a:solidFill>
              <a:latin typeface="Libre Baskerville"/>
              <a:ea typeface="Libre Baskerville"/>
              <a:cs typeface="Libre Baskerville"/>
              <a:sym typeface="Libre Baskerville"/>
            </a:endParaRPr>
          </a:p>
        </p:txBody>
      </p:sp>
      <p:sp>
        <p:nvSpPr>
          <p:cNvPr id="595" name="Google Shape;595;p21"/>
          <p:cNvSpPr txBox="1">
            <a:spLocks noGrp="1"/>
          </p:cNvSpPr>
          <p:nvPr>
            <p:ph type="body" idx="1"/>
          </p:nvPr>
        </p:nvSpPr>
        <p:spPr>
          <a:xfrm>
            <a:off x="457200" y="1000108"/>
            <a:ext cx="8686800" cy="5473844"/>
          </a:xfrm>
          <a:prstGeom prst="rect">
            <a:avLst/>
          </a:prstGeom>
          <a:noFill/>
          <a:ln>
            <a:noFill/>
          </a:ln>
        </p:spPr>
        <p:txBody>
          <a:bodyPr spcFirstLastPara="1" wrap="square" lIns="91425" tIns="45700" rIns="91425" bIns="45700" anchor="t" anchorCtr="0">
            <a:noAutofit/>
          </a:bodyPr>
          <a:lstStyle/>
          <a:p>
            <a:pPr marL="274320" marR="0" lvl="0" indent="-274320" algn="l" rtl="0">
              <a:lnSpc>
                <a:spcPct val="9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A member function of a class is a function that has its definition or its prototype within the class</a:t>
            </a:r>
            <a:endParaRPr dirty="0">
              <a:highlight>
                <a:srgbClr val="FFFF00"/>
              </a:highlight>
            </a:endParaRPr>
          </a:p>
          <a:p>
            <a:pPr marL="274320" marR="0" lvl="0" indent="-274320" algn="l" rtl="0">
              <a:lnSpc>
                <a:spcPct val="9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Members are accessed using dot operator(.)</a:t>
            </a:r>
            <a:endParaRPr dirty="0">
              <a:highlight>
                <a:srgbClr val="FFFF00"/>
              </a:highlight>
            </a:endParaRPr>
          </a:p>
          <a:p>
            <a:pPr marL="274320" marR="0" lvl="0" indent="-167640" algn="l" rtl="0">
              <a:lnSpc>
                <a:spcPct val="9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class Box</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public: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length;          // Length of a box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breadth;        // Breadth of a box     </a:t>
            </a:r>
            <a:r>
              <a:rPr lang="en-US" sz="1600" b="0" i="0" u="none" strike="noStrike" cap="none" dirty="0">
                <a:solidFill>
                  <a:schemeClr val="dk1"/>
                </a:solidFill>
                <a:latin typeface="Libre Baskerville"/>
                <a:ea typeface="Libre Baskerville"/>
                <a:cs typeface="Libre Baskerville"/>
                <a:sym typeface="Libre Baskerville"/>
              </a:rPr>
              <a:t>data member</a:t>
            </a:r>
            <a:r>
              <a:rPr lang="en-US" sz="2400" b="0" i="0" u="none" strike="noStrike" cap="none" dirty="0">
                <a:solidFill>
                  <a:schemeClr val="dk1"/>
                </a:solidFill>
                <a:latin typeface="Libre Baskerville"/>
                <a:ea typeface="Libre Baskerville"/>
                <a:cs typeface="Libre Baskerville"/>
                <a:sym typeface="Libre Baskerville"/>
              </a:rPr>
              <a:t>		double height;          // Height of a box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a:t>
            </a:r>
            <a:r>
              <a:rPr lang="en-US" sz="2400" b="0" i="0" u="none" strike="noStrike" cap="none" dirty="0" err="1">
                <a:solidFill>
                  <a:schemeClr val="dk1"/>
                </a:solidFill>
                <a:latin typeface="Libre Baskerville"/>
                <a:ea typeface="Libre Baskerville"/>
                <a:cs typeface="Libre Baskerville"/>
                <a:sym typeface="Libre Baskerville"/>
              </a:rPr>
              <a:t>getVolume</a:t>
            </a:r>
            <a:r>
              <a:rPr lang="en-US" sz="2400" b="0" i="0" u="none" strike="noStrike" cap="none" dirty="0">
                <a:solidFill>
                  <a:schemeClr val="dk1"/>
                </a:solidFill>
                <a:latin typeface="Libre Baskerville"/>
                <a:ea typeface="Libre Baskerville"/>
                <a:cs typeface="Libre Baskerville"/>
                <a:sym typeface="Libre Baskerville"/>
              </a:rPr>
              <a:t>(void);	// Returns box volume</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 member function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a:t>
            </a:r>
            <a:endParaRPr sz="2400" b="0" i="0" u="none" strike="noStrike" cap="none" dirty="0">
              <a:solidFill>
                <a:schemeClr val="dk1"/>
              </a:solidFill>
              <a:latin typeface="Libre Baskerville"/>
              <a:ea typeface="Libre Baskerville"/>
              <a:cs typeface="Libre Baskerville"/>
              <a:sym typeface="Libre Baskerville"/>
            </a:endParaRPr>
          </a:p>
        </p:txBody>
      </p:sp>
      <p:sp>
        <p:nvSpPr>
          <p:cNvPr id="596" name="Google Shape;596;p21"/>
          <p:cNvSpPr/>
          <p:nvPr/>
        </p:nvSpPr>
        <p:spPr>
          <a:xfrm>
            <a:off x="7253129" y="3786190"/>
            <a:ext cx="285900" cy="928800"/>
          </a:xfrm>
          <a:prstGeom prst="rightBrace">
            <a:avLst>
              <a:gd name="adj1" fmla="val 8333"/>
              <a:gd name="adj2" fmla="val 50000"/>
            </a:avLst>
          </a:prstGeom>
          <a:noFill/>
          <a:ln w="12700" cap="flat" cmpd="sng">
            <a:solidFill>
              <a:srgbClr val="FF680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Baskerville"/>
              <a:ea typeface="Libre Baskerville"/>
              <a:cs typeface="Libre Baskerville"/>
              <a:sym typeface="Libre Baskerville"/>
            </a:endParaRPr>
          </a:p>
        </p:txBody>
      </p:sp>
      <p:sp>
        <p:nvSpPr>
          <p:cNvPr id="597" name="Google Shape;597;p21"/>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2"/>
        <p:cNvGrpSpPr/>
        <p:nvPr/>
      </p:nvGrpSpPr>
      <p:grpSpPr>
        <a:xfrm>
          <a:off x="0" y="0"/>
          <a:ext cx="0" cy="0"/>
          <a:chOff x="0" y="0"/>
          <a:chExt cx="0" cy="0"/>
        </a:xfrm>
      </p:grpSpPr>
      <p:sp>
        <p:nvSpPr>
          <p:cNvPr id="2123" name="Google Shape;2123;g27625662d88_0_2227"/>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220</a:t>
            </a:fld>
            <a:endParaRPr/>
          </a:p>
        </p:txBody>
      </p:sp>
      <p:sp>
        <p:nvSpPr>
          <p:cNvPr id="2124" name="Google Shape;2124;g27625662d88_0_2227"/>
          <p:cNvSpPr txBox="1">
            <a:spLocks noGrp="1"/>
          </p:cNvSpPr>
          <p:nvPr>
            <p:ph type="title"/>
          </p:nvPr>
        </p:nvSpPr>
        <p:spPr>
          <a:xfrm>
            <a:off x="311700" y="445025"/>
            <a:ext cx="8520600" cy="572700"/>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The super Reference</a:t>
            </a:r>
            <a:endParaRPr/>
          </a:p>
        </p:txBody>
      </p:sp>
      <p:sp>
        <p:nvSpPr>
          <p:cNvPr id="2125" name="Google Shape;2125;g27625662d88_0_2227"/>
          <p:cNvSpPr txBox="1">
            <a:spLocks noGrp="1"/>
          </p:cNvSpPr>
          <p:nvPr>
            <p:ph type="body" idx="1"/>
          </p:nvPr>
        </p:nvSpPr>
        <p:spPr>
          <a:xfrm>
            <a:off x="311700" y="1152475"/>
            <a:ext cx="8520600" cy="34164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Constructors are not inherited, even though they have public visibility</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Yet we often want to use the parent's constructor to set up the "parent's part" of the object</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a:t>
            </a:r>
            <a:r>
              <a:rPr lang="en-US" sz="2400" b="1" i="0" u="none">
                <a:solidFill>
                  <a:schemeClr val="dk1"/>
                </a:solidFill>
                <a:latin typeface="Courier New"/>
                <a:ea typeface="Courier New"/>
                <a:cs typeface="Courier New"/>
                <a:sym typeface="Courier New"/>
              </a:rPr>
              <a:t>super</a:t>
            </a:r>
            <a:r>
              <a:rPr lang="en-US" sz="2400" b="1" i="0" u="none">
                <a:solidFill>
                  <a:schemeClr val="dk2"/>
                </a:solidFill>
                <a:latin typeface="Arimo"/>
                <a:ea typeface="Arimo"/>
                <a:cs typeface="Arimo"/>
                <a:sym typeface="Arimo"/>
              </a:rPr>
              <a:t> reference can be used to refer to the parent class, and often is used to invoke the parent's constructor</a:t>
            </a:r>
            <a:endParaRPr/>
          </a:p>
          <a:p>
            <a:pPr marL="0" marR="0" lvl="0" indent="0" algn="l" rtl="0">
              <a:lnSpc>
                <a:spcPct val="100000"/>
              </a:lnSpc>
              <a:spcBef>
                <a:spcPts val="480"/>
              </a:spcBef>
              <a:spcAft>
                <a:spcPts val="0"/>
              </a:spcAft>
              <a:buNone/>
            </a:pP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9"/>
        <p:cNvGrpSpPr/>
        <p:nvPr/>
      </p:nvGrpSpPr>
      <p:grpSpPr>
        <a:xfrm>
          <a:off x="0" y="0"/>
          <a:ext cx="0" cy="0"/>
          <a:chOff x="0" y="0"/>
          <a:chExt cx="0" cy="0"/>
        </a:xfrm>
      </p:grpSpPr>
      <p:sp>
        <p:nvSpPr>
          <p:cNvPr id="2130" name="Google Shape;2130;g27625662d88_0_2233"/>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The super Reference</a:t>
            </a:r>
            <a:endParaRPr/>
          </a:p>
        </p:txBody>
      </p:sp>
      <p:sp>
        <p:nvSpPr>
          <p:cNvPr id="2131" name="Google Shape;2131;g27625662d88_0_2233"/>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A child’s constructor is responsible for calling the parent’s constructor</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first line of a child’s constructor should use the </a:t>
            </a:r>
            <a:r>
              <a:rPr lang="en-US" sz="2400" b="1" i="0" u="none">
                <a:solidFill>
                  <a:schemeClr val="dk1"/>
                </a:solidFill>
                <a:latin typeface="Courier New"/>
                <a:ea typeface="Courier New"/>
                <a:cs typeface="Courier New"/>
                <a:sym typeface="Courier New"/>
              </a:rPr>
              <a:t>super</a:t>
            </a:r>
            <a:r>
              <a:rPr lang="en-US" sz="2400" b="1" i="0" u="none">
                <a:solidFill>
                  <a:schemeClr val="dk2"/>
                </a:solidFill>
                <a:latin typeface="Arimo"/>
                <a:ea typeface="Arimo"/>
                <a:cs typeface="Arimo"/>
                <a:sym typeface="Arimo"/>
              </a:rPr>
              <a:t> reference to call the parent’s constructor</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a:t>
            </a:r>
            <a:r>
              <a:rPr lang="en-US" sz="2400" b="1" i="0" u="none">
                <a:solidFill>
                  <a:schemeClr val="dk1"/>
                </a:solidFill>
                <a:latin typeface="Courier New"/>
                <a:ea typeface="Courier New"/>
                <a:cs typeface="Courier New"/>
                <a:sym typeface="Courier New"/>
              </a:rPr>
              <a:t>super</a:t>
            </a:r>
            <a:r>
              <a:rPr lang="en-US" sz="2400" b="1" i="0" u="none">
                <a:solidFill>
                  <a:schemeClr val="dk2"/>
                </a:solidFill>
                <a:latin typeface="Arimo"/>
                <a:ea typeface="Arimo"/>
                <a:cs typeface="Arimo"/>
                <a:sym typeface="Arimo"/>
              </a:rPr>
              <a:t> reference can also be used to reference other variables and methods defined in the parent’s class</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pic>
        <p:nvPicPr>
          <p:cNvPr id="2136" name="Google Shape;2136;g27625662d88_0_2238"/>
          <p:cNvPicPr preferRelativeResize="0"/>
          <p:nvPr/>
        </p:nvPicPr>
        <p:blipFill rotWithShape="1">
          <a:blip r:embed="rId3">
            <a:alphaModFix/>
          </a:blip>
          <a:srcRect l="25340" r="19774" b="13081"/>
          <a:stretch/>
        </p:blipFill>
        <p:spPr>
          <a:xfrm>
            <a:off x="961700" y="124075"/>
            <a:ext cx="7420277" cy="6609851"/>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pic>
        <p:nvPicPr>
          <p:cNvPr id="2141" name="Google Shape;2141;g27625662d88_0_2242"/>
          <p:cNvPicPr preferRelativeResize="0"/>
          <p:nvPr/>
        </p:nvPicPr>
        <p:blipFill rotWithShape="1">
          <a:blip r:embed="rId3">
            <a:alphaModFix/>
          </a:blip>
          <a:srcRect l="24157" r="20446"/>
          <a:stretch/>
        </p:blipFill>
        <p:spPr>
          <a:xfrm>
            <a:off x="1665625" y="173138"/>
            <a:ext cx="6412925" cy="651172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pic>
        <p:nvPicPr>
          <p:cNvPr id="2146" name="Google Shape;2146;g27625662d88_0_2246"/>
          <p:cNvPicPr preferRelativeResize="0"/>
          <p:nvPr/>
        </p:nvPicPr>
        <p:blipFill rotWithShape="1">
          <a:blip r:embed="rId3">
            <a:alphaModFix/>
          </a:blip>
          <a:srcRect l="25186" r="19239"/>
          <a:stretch/>
        </p:blipFill>
        <p:spPr>
          <a:xfrm>
            <a:off x="1787000" y="265475"/>
            <a:ext cx="6251102" cy="63270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pic>
        <p:nvPicPr>
          <p:cNvPr id="2151" name="Google Shape;2151;g27625662d88_0_2250"/>
          <p:cNvPicPr preferRelativeResize="0"/>
          <p:nvPr/>
        </p:nvPicPr>
        <p:blipFill rotWithShape="1">
          <a:blip r:embed="rId3">
            <a:alphaModFix/>
          </a:blip>
          <a:srcRect l="24797" r="19252"/>
          <a:stretch/>
        </p:blipFill>
        <p:spPr>
          <a:xfrm>
            <a:off x="1665600" y="236025"/>
            <a:ext cx="6352248" cy="63859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g27625662d88_0_2194"/>
          <p:cNvSpPr txBox="1"/>
          <p:nvPr/>
        </p:nvSpPr>
        <p:spPr>
          <a:xfrm>
            <a:off x="178350" y="826233"/>
            <a:ext cx="8787300" cy="3983400"/>
          </a:xfrm>
          <a:prstGeom prst="rect">
            <a:avLst/>
          </a:prstGeom>
          <a:noFill/>
          <a:ln>
            <a:noFill/>
          </a:ln>
        </p:spPr>
        <p:txBody>
          <a:bodyPr spcFirstLastPara="1" wrap="square" lIns="91425" tIns="91425" rIns="91425" bIns="91425" anchor="t" anchorCtr="0">
            <a:spAutoFit/>
          </a:bodyPr>
          <a:lstStyle/>
          <a:p>
            <a:pPr marL="0" lvl="0" indent="0" algn="l" rtl="0">
              <a:lnSpc>
                <a:spcPct val="116666"/>
              </a:lnSpc>
              <a:spcBef>
                <a:spcPts val="0"/>
              </a:spcBef>
              <a:spcAft>
                <a:spcPts val="0"/>
              </a:spcAft>
              <a:buNone/>
            </a:pPr>
            <a:r>
              <a:rPr lang="en-US" sz="2500" b="1">
                <a:solidFill>
                  <a:schemeClr val="dk1"/>
                </a:solidFill>
                <a:highlight>
                  <a:srgbClr val="FFFFFF"/>
                </a:highlight>
                <a:latin typeface="Verdana"/>
                <a:ea typeface="Verdana"/>
                <a:cs typeface="Verdana"/>
                <a:sym typeface="Verdana"/>
              </a:rPr>
              <a:t>The super keyword in Java</a:t>
            </a:r>
            <a:endParaRPr sz="2500" b="1">
              <a:solidFill>
                <a:schemeClr val="dk1"/>
              </a:solidFill>
              <a:highlight>
                <a:srgbClr val="FFFFFF"/>
              </a:highlight>
              <a:latin typeface="Verdana"/>
              <a:ea typeface="Verdana"/>
              <a:cs typeface="Verdana"/>
              <a:sym typeface="Verdana"/>
            </a:endParaRPr>
          </a:p>
          <a:p>
            <a:pPr marL="0" lvl="0" indent="0" algn="l" rtl="0">
              <a:lnSpc>
                <a:spcPct val="115000"/>
              </a:lnSpc>
              <a:spcBef>
                <a:spcPts val="800"/>
              </a:spcBef>
              <a:spcAft>
                <a:spcPts val="0"/>
              </a:spcAft>
              <a:buNone/>
            </a:pPr>
            <a:endParaRPr sz="1800">
              <a:solidFill>
                <a:schemeClr val="dk1"/>
              </a:solidFill>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super keyword is similar to this keyword in Java.</a:t>
            </a:r>
            <a:endParaRPr sz="1850">
              <a:solidFill>
                <a:schemeClr val="dk1"/>
              </a:solidFill>
              <a:highlight>
                <a:srgbClr val="FFFFFF"/>
              </a:highlight>
              <a:latin typeface="Verdana"/>
              <a:ea typeface="Verdana"/>
              <a:cs typeface="Verdana"/>
              <a:sym typeface="Verdana"/>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It is used to refer to the immediate parent class of the object.</a:t>
            </a:r>
            <a:endParaRPr sz="1850">
              <a:solidFill>
                <a:schemeClr val="dk1"/>
              </a:solidFill>
              <a:highlight>
                <a:srgbClr val="FFFFFF"/>
              </a:highlight>
              <a:latin typeface="Verdana"/>
              <a:ea typeface="Verdana"/>
              <a:cs typeface="Verdana"/>
              <a:sym typeface="Verdana"/>
            </a:endParaRPr>
          </a:p>
          <a:p>
            <a:pPr marL="0" lvl="0" indent="0" algn="l" rtl="0">
              <a:lnSpc>
                <a:spcPct val="115000"/>
              </a:lnSpc>
              <a:spcBef>
                <a:spcPts val="3000"/>
              </a:spcBef>
              <a:spcAft>
                <a:spcPts val="0"/>
              </a:spcAft>
              <a:buNone/>
            </a:pPr>
            <a:r>
              <a:rPr lang="en-US" sz="1850" b="1">
                <a:solidFill>
                  <a:schemeClr val="dk1"/>
                </a:solidFill>
                <a:highlight>
                  <a:srgbClr val="FFFFFF"/>
                </a:highlight>
                <a:latin typeface="Verdana"/>
                <a:ea typeface="Verdana"/>
                <a:cs typeface="Verdana"/>
                <a:sym typeface="Verdana"/>
              </a:rPr>
              <a:t>Use of super keyword in Java</a:t>
            </a:r>
            <a:endParaRPr sz="1850" b="1">
              <a:solidFill>
                <a:schemeClr val="dk1"/>
              </a:solidFill>
              <a:highlight>
                <a:srgbClr val="FFFFFF"/>
              </a:highlight>
              <a:latin typeface="Verdana"/>
              <a:ea typeface="Verdana"/>
              <a:cs typeface="Verdana"/>
              <a:sym typeface="Verdana"/>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super () calls the parent class constructor with no argument.</a:t>
            </a:r>
            <a:endParaRPr sz="1850">
              <a:solidFill>
                <a:schemeClr val="dk1"/>
              </a:solidFill>
              <a:highlight>
                <a:srgbClr val="FFFFFF"/>
              </a:highlight>
              <a:latin typeface="Verdana"/>
              <a:ea typeface="Verdana"/>
              <a:cs typeface="Verdana"/>
              <a:sym typeface="Verdana"/>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super.methodname calls method from parents class.</a:t>
            </a:r>
            <a:endParaRPr sz="1850">
              <a:solidFill>
                <a:schemeClr val="dk1"/>
              </a:solidFill>
              <a:highlight>
                <a:srgbClr val="FFFFFF"/>
              </a:highlight>
              <a:latin typeface="Verdana"/>
              <a:ea typeface="Verdana"/>
              <a:cs typeface="Verdana"/>
              <a:sym typeface="Verdana"/>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It is used to call the parents class variable.</a:t>
            </a:r>
            <a:endParaRPr sz="185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pic>
        <p:nvPicPr>
          <p:cNvPr id="2161" name="Google Shape;2161;g27625662d88_0_2198"/>
          <p:cNvPicPr preferRelativeResize="0"/>
          <p:nvPr/>
        </p:nvPicPr>
        <p:blipFill rotWithShape="1">
          <a:blip r:embed="rId3">
            <a:alphaModFix/>
          </a:blip>
          <a:srcRect l="5863" t="20673" r="57558" b="6328"/>
          <a:stretch/>
        </p:blipFill>
        <p:spPr>
          <a:xfrm>
            <a:off x="1921025" y="176300"/>
            <a:ext cx="4223173" cy="631813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pic>
        <p:nvPicPr>
          <p:cNvPr id="2166" name="Google Shape;2166;g27625662d88_0_2202"/>
          <p:cNvPicPr preferRelativeResize="0"/>
          <p:nvPr/>
        </p:nvPicPr>
        <p:blipFill rotWithShape="1">
          <a:blip r:embed="rId3">
            <a:alphaModFix/>
          </a:blip>
          <a:srcRect l="6146" t="29640" r="59145" b="9145"/>
          <a:stretch/>
        </p:blipFill>
        <p:spPr>
          <a:xfrm>
            <a:off x="1313750" y="179225"/>
            <a:ext cx="4709702" cy="6226975"/>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g279181fa94e_0_9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this keyword</a:t>
            </a:r>
            <a:endParaRPr/>
          </a:p>
        </p:txBody>
      </p:sp>
      <p:sp>
        <p:nvSpPr>
          <p:cNvPr id="2172" name="Google Shape;2172;g279181fa94e_0_96"/>
          <p:cNvSpPr txBox="1">
            <a:spLocks noGrp="1"/>
          </p:cNvSpPr>
          <p:nvPr>
            <p:ph type="body" idx="1"/>
          </p:nvPr>
        </p:nvSpPr>
        <p:spPr>
          <a:xfrm>
            <a:off x="457200" y="1265237"/>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8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 keyword “this” is used in an instance method to refer to the object that contains the method, i.e. the it refers to the current object.</a:t>
            </a:r>
            <a:endParaRPr/>
          </a:p>
          <a:p>
            <a:pPr marL="342900" marR="0" lvl="0" indent="-342900" algn="just" rtl="0">
              <a:lnSpc>
                <a:spcPct val="8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Whenever and wherever, a reference to an object of the current class type is required, ‘this’ can be used. </a:t>
            </a:r>
            <a:endParaRPr/>
          </a:p>
          <a:p>
            <a:pPr marL="342900" marR="0" lvl="0" indent="-342900" algn="just" rtl="0">
              <a:lnSpc>
                <a:spcPct val="8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It has two other usages: </a:t>
            </a:r>
            <a:endParaRPr/>
          </a:p>
          <a:p>
            <a:pPr marL="742950" marR="0" lvl="1" indent="-285750" algn="just" rtl="0">
              <a:lnSpc>
                <a:spcPct val="8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Differentiating between instance variables and local variables</a:t>
            </a:r>
            <a:endParaRPr/>
          </a:p>
          <a:p>
            <a:pPr marL="742950" marR="0" lvl="1" indent="-285750" algn="just" rtl="0">
              <a:lnSpc>
                <a:spcPct val="8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Constructor chaining</a:t>
            </a:r>
            <a:endParaRPr/>
          </a:p>
        </p:txBody>
      </p:sp>
      <p:sp>
        <p:nvSpPr>
          <p:cNvPr id="2173" name="Google Shape;2173;g279181fa94e_0_96"/>
          <p:cNvSpPr txBox="1"/>
          <p:nvPr/>
        </p:nvSpPr>
        <p:spPr>
          <a:xfrm>
            <a:off x="566450" y="5329625"/>
            <a:ext cx="83415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800" u="sng">
                <a:solidFill>
                  <a:srgbClr val="0097A7"/>
                </a:solidFill>
                <a:hlinkClick r:id="rId3">
                  <a:extLst>
                    <a:ext uri="{A12FA001-AC4F-418D-AE19-62706E023703}">
                      <ahyp:hlinkClr xmlns:ahyp="http://schemas.microsoft.com/office/drawing/2018/hyperlinkcolor" val="tx"/>
                    </a:ext>
                  </a:extLst>
                </a:hlinkClick>
              </a:rPr>
              <a:t>https://www.javatpoint.com/this-keyword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2"/>
          <p:cNvSpPr txBox="1">
            <a:spLocks noGrp="1"/>
          </p:cNvSpPr>
          <p:nvPr>
            <p:ph type="title"/>
          </p:nvPr>
        </p:nvSpPr>
        <p:spPr>
          <a:xfrm>
            <a:off x="457200" y="142852"/>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Members of class(continued…)</a:t>
            </a:r>
            <a:endParaRPr sz="3000" b="0" i="0" u="none" strike="noStrike" cap="small">
              <a:solidFill>
                <a:schemeClr val="dk2"/>
              </a:solidFill>
              <a:latin typeface="Libre Baskerville"/>
              <a:ea typeface="Libre Baskerville"/>
              <a:cs typeface="Libre Baskerville"/>
              <a:sym typeface="Libre Baskerville"/>
            </a:endParaRPr>
          </a:p>
        </p:txBody>
      </p:sp>
      <p:sp>
        <p:nvSpPr>
          <p:cNvPr id="603" name="Google Shape;603;p22"/>
          <p:cNvSpPr txBox="1">
            <a:spLocks noGrp="1"/>
          </p:cNvSpPr>
          <p:nvPr>
            <p:ph type="body" idx="1"/>
          </p:nvPr>
        </p:nvSpPr>
        <p:spPr>
          <a:xfrm>
            <a:off x="457200" y="928670"/>
            <a:ext cx="8472518" cy="5643602"/>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Member functions can be defined within the class definition or separately using </a:t>
            </a:r>
            <a:r>
              <a:rPr lang="en-US" sz="2400" b="1" i="0" u="none" strike="noStrike" cap="none" dirty="0">
                <a:solidFill>
                  <a:schemeClr val="dk1"/>
                </a:solidFill>
                <a:highlight>
                  <a:srgbClr val="FFFF00"/>
                </a:highlight>
                <a:latin typeface="Libre Baskerville"/>
                <a:ea typeface="Libre Baskerville"/>
                <a:cs typeface="Libre Baskerville"/>
                <a:sym typeface="Libre Baskerville"/>
              </a:rPr>
              <a:t>scope resolution operator</a:t>
            </a:r>
            <a:r>
              <a:rPr lang="en-US" sz="2400" b="1" i="0" u="none" strike="noStrike" cap="none" dirty="0">
                <a:solidFill>
                  <a:schemeClr val="dk1"/>
                </a:solidFill>
                <a:latin typeface="Libre Baskerville"/>
                <a:ea typeface="Libre Baskerville"/>
                <a:cs typeface="Libre Baskerville"/>
                <a:sym typeface="Libre Baskerville"/>
              </a:rPr>
              <a:t>, </a:t>
            </a:r>
            <a:r>
              <a:rPr lang="en-US" sz="2400" b="1" i="0" u="none" strike="noStrike" cap="none" dirty="0">
                <a:solidFill>
                  <a:schemeClr val="dk1"/>
                </a:solidFill>
                <a:highlight>
                  <a:srgbClr val="FFFF00"/>
                </a:highlight>
                <a:latin typeface="Libre Baskerville"/>
                <a:ea typeface="Libre Baskerville"/>
                <a:cs typeface="Libre Baskerville"/>
                <a:sym typeface="Libre Baskerville"/>
              </a:rPr>
              <a:t>::</a:t>
            </a:r>
            <a:endParaRPr dirty="0">
              <a:highlight>
                <a:srgbClr val="FFFF00"/>
              </a:highlight>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1"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class Box{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public: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length;      // Length of a box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breadth;     // Breadth of a box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height;      // Height of a box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a:t>
            </a:r>
            <a:r>
              <a:rPr lang="en-US" sz="2400" b="0" i="0" u="none" strike="noStrike" cap="none" dirty="0" err="1">
                <a:solidFill>
                  <a:schemeClr val="dk1"/>
                </a:solidFill>
                <a:latin typeface="Libre Baskerville"/>
                <a:ea typeface="Libre Baskerville"/>
                <a:cs typeface="Libre Baskerville"/>
                <a:sym typeface="Libre Baskerville"/>
              </a:rPr>
              <a:t>getVolume</a:t>
            </a:r>
            <a:r>
              <a:rPr lang="en-US" sz="2400" b="0" i="0" u="none" strike="noStrike" cap="none" dirty="0">
                <a:solidFill>
                  <a:schemeClr val="dk1"/>
                </a:solidFill>
                <a:latin typeface="Libre Baskerville"/>
                <a:ea typeface="Libre Baskerville"/>
                <a:cs typeface="Libre Baskerville"/>
                <a:sym typeface="Libre Baskerville"/>
              </a:rPr>
              <a:t>(void){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return length * breadth * height;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class end</a:t>
            </a:r>
            <a:endParaRPr sz="2400" b="0" i="0" u="none" strike="noStrike" cap="none" dirty="0">
              <a:solidFill>
                <a:schemeClr val="dk1"/>
              </a:solidFill>
              <a:latin typeface="Libre Baskerville"/>
              <a:ea typeface="Libre Baskerville"/>
              <a:cs typeface="Libre Baskerville"/>
              <a:sym typeface="Libre Baskerville"/>
            </a:endParaRPr>
          </a:p>
        </p:txBody>
      </p:sp>
      <p:sp>
        <p:nvSpPr>
          <p:cNvPr id="604" name="Google Shape;604;p22"/>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g279181fa94e_0_10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this keyword (contd.)</a:t>
            </a:r>
            <a:endParaRPr/>
          </a:p>
        </p:txBody>
      </p:sp>
      <p:sp>
        <p:nvSpPr>
          <p:cNvPr id="2179" name="Google Shape;2179;g279181fa94e_0_101"/>
          <p:cNvSpPr txBox="1">
            <a:spLocks noGrp="1"/>
          </p:cNvSpPr>
          <p:nvPr>
            <p:ph type="body" idx="1"/>
          </p:nvPr>
        </p:nvSpPr>
        <p:spPr>
          <a:xfrm>
            <a:off x="457200" y="12954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To </a:t>
            </a:r>
            <a:r>
              <a:rPr lang="en-US"/>
              <a:t>differentiate</a:t>
            </a:r>
            <a:r>
              <a:rPr lang="en-US" sz="3200" b="0" i="0" u="none">
                <a:solidFill>
                  <a:schemeClr val="dk1"/>
                </a:solidFill>
                <a:latin typeface="Calibri"/>
                <a:ea typeface="Calibri"/>
                <a:cs typeface="Calibri"/>
                <a:sym typeface="Calibri"/>
              </a:rPr>
              <a:t> between Instance variables and local variables</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Room2( double l, double b, double h) {</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this.length = l;</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this.breadth = b;</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this.height = h;</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g279181fa94e_0_10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Constructor chaining</a:t>
            </a:r>
            <a:endParaRPr/>
          </a:p>
        </p:txBody>
      </p:sp>
      <p:sp>
        <p:nvSpPr>
          <p:cNvPr id="2185" name="Google Shape;2185;g279181fa94e_0_106"/>
          <p:cNvSpPr txBox="1">
            <a:spLocks noGrp="1"/>
          </p:cNvSpPr>
          <p:nvPr>
            <p:ph type="body" idx="1"/>
          </p:nvPr>
        </p:nvSpPr>
        <p:spPr>
          <a:xfrm>
            <a:off x="457200" y="1219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means a constructor can be called from another constructor. </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/*First Const.*/ Room2()</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constructor chained</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this(14,12,10);</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/*Second Const.*/ Room2( double l, double b, double h) {</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length = l;</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breadth = b;</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height = h;</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g279181fa94e_0_164"/>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t>Java Garbage Collection</a:t>
            </a:r>
            <a:endParaRPr sz="2200">
              <a:solidFill>
                <a:srgbClr val="610B38"/>
              </a:solidFill>
              <a:highlight>
                <a:srgbClr val="FFFFFF"/>
              </a:highlight>
              <a:latin typeface="Arial"/>
              <a:ea typeface="Arial"/>
              <a:cs typeface="Arial"/>
              <a:sym typeface="Arial"/>
            </a:endParaRPr>
          </a:p>
          <a:p>
            <a:pPr marL="0" lvl="0" indent="0" algn="ctr" rtl="0">
              <a:spcBef>
                <a:spcPts val="0"/>
              </a:spcBef>
              <a:spcAft>
                <a:spcPts val="0"/>
              </a:spcAft>
              <a:buNone/>
            </a:pPr>
            <a:endParaRPr sz="2200">
              <a:solidFill>
                <a:srgbClr val="610B38"/>
              </a:solidFill>
              <a:highlight>
                <a:srgbClr val="FFFFFF"/>
              </a:highlight>
              <a:latin typeface="Arial"/>
              <a:ea typeface="Arial"/>
              <a:cs typeface="Arial"/>
              <a:sym typeface="Arial"/>
            </a:endParaRPr>
          </a:p>
        </p:txBody>
      </p:sp>
      <p:sp>
        <p:nvSpPr>
          <p:cNvPr id="2192" name="Google Shape;2192;g279181fa94e_0_164"/>
          <p:cNvSpPr txBox="1">
            <a:spLocks noGrp="1"/>
          </p:cNvSpPr>
          <p:nvPr>
            <p:ph type="body" idx="1"/>
          </p:nvPr>
        </p:nvSpPr>
        <p:spPr>
          <a:xfrm>
            <a:off x="249500" y="1600200"/>
            <a:ext cx="87798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900"/>
              <a:t>In java, garbage means unreferenced objects.</a:t>
            </a:r>
            <a:endParaRPr sz="2900"/>
          </a:p>
          <a:p>
            <a:pPr marL="0" lvl="0" indent="0" algn="l" rtl="0">
              <a:spcBef>
                <a:spcPts val="360"/>
              </a:spcBef>
              <a:spcAft>
                <a:spcPts val="0"/>
              </a:spcAft>
              <a:buClr>
                <a:schemeClr val="dk1"/>
              </a:buClr>
              <a:buSzPts val="1100"/>
              <a:buFont typeface="Arial"/>
              <a:buNone/>
            </a:pPr>
            <a:r>
              <a:rPr lang="en-US" sz="2900"/>
              <a:t>Garbage Collection is process of reclaiming the runtime unused memory automatically. In other words, it is a way to destroy the unused objects.</a:t>
            </a:r>
            <a:endParaRPr sz="2900"/>
          </a:p>
          <a:p>
            <a:pPr marL="0" lvl="0" indent="0" algn="l" rtl="0">
              <a:spcBef>
                <a:spcPts val="360"/>
              </a:spcBef>
              <a:spcAft>
                <a:spcPts val="0"/>
              </a:spcAft>
              <a:buNone/>
            </a:pPr>
            <a:r>
              <a:rPr lang="en-US" sz="2900"/>
              <a:t>To do so, we were using free() function in C language and delete() in C++. But, in java it is performed automatically. So, java provides better memory management.</a:t>
            </a:r>
            <a:endParaRPr sz="2900"/>
          </a:p>
          <a:p>
            <a:pPr marL="0" lvl="0" indent="0" algn="l" rtl="0">
              <a:spcBef>
                <a:spcPts val="360"/>
              </a:spcBef>
              <a:spcAft>
                <a:spcPts val="0"/>
              </a:spcAft>
              <a:buNone/>
            </a:pPr>
            <a:endParaRPr sz="2900"/>
          </a:p>
          <a:p>
            <a:pPr marL="0" lvl="0" indent="0" algn="l" rtl="0">
              <a:spcBef>
                <a:spcPts val="360"/>
              </a:spcBef>
              <a:spcAft>
                <a:spcPts val="0"/>
              </a:spcAft>
              <a:buClr>
                <a:schemeClr val="dk1"/>
              </a:buClr>
              <a:buSzPts val="1100"/>
              <a:buFont typeface="Arial"/>
              <a:buNone/>
            </a:pPr>
            <a:endParaRPr sz="2900"/>
          </a:p>
          <a:p>
            <a:pPr marL="0" lvl="0" indent="0" algn="l" rtl="0">
              <a:spcBef>
                <a:spcPts val="360"/>
              </a:spcBef>
              <a:spcAft>
                <a:spcPts val="0"/>
              </a:spcAft>
              <a:buNone/>
            </a:pPr>
            <a:endParaRPr sz="2900"/>
          </a:p>
        </p:txBody>
      </p:sp>
      <p:sp>
        <p:nvSpPr>
          <p:cNvPr id="2193" name="Google Shape;2193;g279181fa94e_0_16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Arial"/>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g279181fa94e_0_1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Cleaning up unused object</a:t>
            </a:r>
            <a:endParaRPr/>
          </a:p>
        </p:txBody>
      </p:sp>
      <p:sp>
        <p:nvSpPr>
          <p:cNvPr id="2199" name="Google Shape;2199;g279181fa94e_0_111"/>
          <p:cNvSpPr txBox="1">
            <a:spLocks noGrp="1"/>
          </p:cNvSpPr>
          <p:nvPr>
            <p:ph type="body" idx="1"/>
          </p:nvPr>
        </p:nvSpPr>
        <p:spPr>
          <a:xfrm>
            <a:off x="457200" y="1295400"/>
            <a:ext cx="8229600" cy="4526100"/>
          </a:xfrm>
          <a:prstGeom prst="rect">
            <a:avLst/>
          </a:prstGeom>
          <a:noFill/>
          <a:ln>
            <a:noFill/>
          </a:ln>
        </p:spPr>
        <p:txBody>
          <a:bodyPr spcFirstLastPara="1" wrap="square" lIns="91425" tIns="45700" rIns="91425" bIns="45700" anchor="t" anchorCtr="0">
            <a:noAutofit/>
          </a:bodyPr>
          <a:lstStyle/>
          <a:p>
            <a:pPr marL="342900" marR="0" lvl="0" indent="-355600" algn="just" rtl="0">
              <a:lnSpc>
                <a:spcPct val="90000"/>
              </a:lnSpc>
              <a:spcBef>
                <a:spcPts val="0"/>
              </a:spcBef>
              <a:spcAft>
                <a:spcPts val="0"/>
              </a:spcAft>
              <a:buClr>
                <a:schemeClr val="dk1"/>
              </a:buClr>
              <a:buSzPts val="2600"/>
              <a:buFont typeface="Arial"/>
              <a:buChar char="•"/>
            </a:pPr>
            <a:r>
              <a:rPr lang="en-US" sz="2600" b="0" i="0" u="none">
                <a:solidFill>
                  <a:schemeClr val="dk1"/>
                </a:solidFill>
                <a:latin typeface="Calibri"/>
                <a:ea typeface="Calibri"/>
                <a:cs typeface="Calibri"/>
                <a:sym typeface="Calibri"/>
              </a:rPr>
              <a:t>Java allows a programmer to create as many objects as he/she wants but frees him/her from worrying about destroying them. The Java runtime environment deletes objects when it determines that they are no longer required.</a:t>
            </a:r>
            <a:endParaRPr sz="3400"/>
          </a:p>
          <a:p>
            <a:pPr marL="342900" marR="0" lvl="0" indent="-355600" algn="just" rtl="0">
              <a:lnSpc>
                <a:spcPct val="90000"/>
              </a:lnSpc>
              <a:spcBef>
                <a:spcPts val="480"/>
              </a:spcBef>
              <a:spcAft>
                <a:spcPts val="0"/>
              </a:spcAft>
              <a:buClr>
                <a:schemeClr val="dk1"/>
              </a:buClr>
              <a:buSzPts val="2600"/>
              <a:buFont typeface="Arial"/>
              <a:buChar char="•"/>
            </a:pPr>
            <a:r>
              <a:rPr lang="en-US" sz="2600" b="0" i="0" u="none">
                <a:solidFill>
                  <a:schemeClr val="dk1"/>
                </a:solidFill>
                <a:latin typeface="Calibri"/>
                <a:ea typeface="Calibri"/>
                <a:cs typeface="Calibri"/>
                <a:sym typeface="Calibri"/>
              </a:rPr>
              <a:t>The Java runtime environment has a garbage collector that periodically frees the memory used by objects that are no longer needed. </a:t>
            </a:r>
            <a:endParaRPr sz="3400"/>
          </a:p>
          <a:p>
            <a:pPr marL="342900" marR="0" lvl="0" indent="-355600" algn="just" rtl="0">
              <a:lnSpc>
                <a:spcPct val="90000"/>
              </a:lnSpc>
              <a:spcBef>
                <a:spcPts val="480"/>
              </a:spcBef>
              <a:spcAft>
                <a:spcPts val="0"/>
              </a:spcAft>
              <a:buClr>
                <a:schemeClr val="dk1"/>
              </a:buClr>
              <a:buSzPts val="2600"/>
              <a:buFont typeface="Arial"/>
              <a:buChar char="•"/>
            </a:pPr>
            <a:r>
              <a:rPr lang="en-US" sz="2600" b="0" i="0" u="none">
                <a:solidFill>
                  <a:schemeClr val="dk1"/>
                </a:solidFill>
                <a:latin typeface="Calibri"/>
                <a:ea typeface="Calibri"/>
                <a:cs typeface="Calibri"/>
                <a:sym typeface="Calibri"/>
              </a:rPr>
              <a:t>Before an object gets garbage collected, the garbage collector gives the object an opportunity to clean up itself through a call to the object's finalize() method. This process is known as finalization. </a:t>
            </a:r>
            <a:endParaRPr sz="3400"/>
          </a:p>
        </p:txBody>
      </p:sp>
      <p:sp>
        <p:nvSpPr>
          <p:cNvPr id="2200" name="Google Shape;2200;g279181fa94e_0_111"/>
          <p:cNvSpPr txBox="1"/>
          <p:nvPr/>
        </p:nvSpPr>
        <p:spPr>
          <a:xfrm>
            <a:off x="457200" y="5821500"/>
            <a:ext cx="76941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800">
                <a:solidFill>
                  <a:srgbClr val="595959"/>
                </a:solidFill>
              </a:rPr>
              <a:t>https://www.javatpoint.com/Garbage-Collection</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g279181fa94e_0_116"/>
          <p:cNvSpPr txBox="1">
            <a:spLocks noGrp="1"/>
          </p:cNvSpPr>
          <p:nvPr>
            <p:ph type="title"/>
          </p:nvPr>
        </p:nvSpPr>
        <p:spPr>
          <a:xfrm>
            <a:off x="457200" y="274637"/>
            <a:ext cx="8229600" cy="944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Garbage Collector</a:t>
            </a:r>
            <a:endParaRPr/>
          </a:p>
        </p:txBody>
      </p:sp>
      <p:sp>
        <p:nvSpPr>
          <p:cNvPr id="2206" name="Google Shape;2206;g279181fa94e_0_116"/>
          <p:cNvSpPr txBox="1">
            <a:spLocks noGrp="1"/>
          </p:cNvSpPr>
          <p:nvPr>
            <p:ph type="body" idx="1"/>
          </p:nvPr>
        </p:nvSpPr>
        <p:spPr>
          <a:xfrm>
            <a:off x="457200" y="1189037"/>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Two basic approaches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 R</a:t>
            </a:r>
            <a:r>
              <a:rPr lang="en-US" sz="2800" b="0" i="1" u="none" strike="noStrike" cap="none">
                <a:solidFill>
                  <a:schemeClr val="dk1"/>
                </a:solidFill>
                <a:latin typeface="Calibri"/>
                <a:ea typeface="Calibri"/>
                <a:cs typeface="Calibri"/>
                <a:sym typeface="Calibri"/>
              </a:rPr>
              <a:t>eference counting </a:t>
            </a:r>
            <a:r>
              <a:rPr lang="en-US" sz="2800" b="0" i="0" u="none" strike="noStrike" cap="none">
                <a:solidFill>
                  <a:schemeClr val="dk1"/>
                </a:solidFill>
                <a:latin typeface="Calibri"/>
                <a:ea typeface="Calibri"/>
                <a:cs typeface="Calibri"/>
                <a:sym typeface="Calibri"/>
              </a:rPr>
              <a:t>and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1" u="none" strike="noStrike" cap="none">
                <a:solidFill>
                  <a:schemeClr val="dk1"/>
                </a:solidFill>
                <a:latin typeface="Calibri"/>
                <a:ea typeface="Calibri"/>
                <a:cs typeface="Calibri"/>
                <a:sym typeface="Calibri"/>
              </a:rPr>
              <a:t>tracing</a:t>
            </a:r>
            <a:r>
              <a:rPr lang="en-US" sz="2800" b="0" i="0" u="none" strike="noStrike" cap="none">
                <a:solidFill>
                  <a:schemeClr val="dk1"/>
                </a:solidFill>
                <a:latin typeface="Calibri"/>
                <a:ea typeface="Calibri"/>
                <a:cs typeface="Calibri"/>
                <a:sym typeface="Calibri"/>
              </a:rPr>
              <a:t>.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Reference counting maintains a reference count for every object.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It is incremented and decremented as and when the references on objects increase or decrease (leave an object)</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When reference count for a particular object is 0, the object can be garbage collected.</a:t>
            </a:r>
            <a:endParaRPr/>
          </a:p>
        </p:txBody>
      </p:sp>
      <p:sp>
        <p:nvSpPr>
          <p:cNvPr id="2207" name="Google Shape;2207;g279181fa94e_0_116"/>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g279181fa94e_0_122"/>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Garbage Collector (contd.)</a:t>
            </a:r>
            <a:endParaRPr/>
          </a:p>
        </p:txBody>
      </p:sp>
      <p:sp>
        <p:nvSpPr>
          <p:cNvPr id="2213" name="Google Shape;2213;g279181fa94e_0_122"/>
          <p:cNvSpPr txBox="1">
            <a:spLocks noGrp="1"/>
          </p:cNvSpPr>
          <p:nvPr>
            <p:ph type="body" idx="1"/>
          </p:nvPr>
        </p:nvSpPr>
        <p:spPr>
          <a:xfrm>
            <a:off x="457200" y="11430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Tracing technique traces the entire set of objects (starting from root) and all objects having reference on them are marked in some way.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a.k.a </a:t>
            </a:r>
            <a:r>
              <a:rPr lang="en-US" sz="3200" b="0" i="1" u="none">
                <a:solidFill>
                  <a:schemeClr val="dk1"/>
                </a:solidFill>
                <a:latin typeface="Calibri"/>
                <a:ea typeface="Calibri"/>
                <a:cs typeface="Calibri"/>
                <a:sym typeface="Calibri"/>
              </a:rPr>
              <a:t>mark and sweep </a:t>
            </a:r>
            <a:r>
              <a:rPr lang="en-US" sz="3200" b="0" i="0" u="none">
                <a:solidFill>
                  <a:schemeClr val="dk1"/>
                </a:solidFill>
                <a:latin typeface="Calibri"/>
                <a:ea typeface="Calibri"/>
                <a:cs typeface="Calibri"/>
                <a:sym typeface="Calibri"/>
              </a:rPr>
              <a:t>garbage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The objects that are not marked (not referenced) are assumed to be garbage and their memory is reclaimed. </a:t>
            </a:r>
            <a:endParaRPr/>
          </a:p>
        </p:txBody>
      </p:sp>
      <p:sp>
        <p:nvSpPr>
          <p:cNvPr id="2214" name="Google Shape;2214;g279181fa94e_0_122"/>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g279181fa94e_0_128"/>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Garbage Collector (contd.)</a:t>
            </a:r>
            <a:endParaRPr/>
          </a:p>
        </p:txBody>
      </p:sp>
      <p:sp>
        <p:nvSpPr>
          <p:cNvPr id="2220" name="Google Shape;2220;g279181fa94e_0_128"/>
          <p:cNvSpPr txBox="1">
            <a:spLocks noGrp="1"/>
          </p:cNvSpPr>
          <p:nvPr>
            <p:ph type="body" idx="1"/>
          </p:nvPr>
        </p:nvSpPr>
        <p:spPr>
          <a:xfrm>
            <a:off x="457200" y="11430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Mark and sweep collectors further use the techniques of Compaction and Copying for fragmentation problems that may arise once you sweep the unreferenced objects.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Compaction moves all the live objects towards one end making the other end a large free space and copying techniques copies all live objects besides each other into a new space and the old space is considered free now.</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
        <p:nvSpPr>
          <p:cNvPr id="2221" name="Google Shape;2221;g279181fa94e_0_128"/>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g279181fa94e_0_13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Advantages</a:t>
            </a:r>
            <a:endParaRPr/>
          </a:p>
        </p:txBody>
      </p:sp>
      <p:sp>
        <p:nvSpPr>
          <p:cNvPr id="2227" name="Google Shape;2227;g279181fa94e_0_134"/>
          <p:cNvSpPr txBox="1">
            <a:spLocks noGrp="1"/>
          </p:cNvSpPr>
          <p:nvPr>
            <p:ph type="body" idx="1"/>
          </p:nvPr>
        </p:nvSpPr>
        <p:spPr>
          <a:xfrm>
            <a:off x="0" y="1328450"/>
            <a:ext cx="8988900" cy="4717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Free From worrying about deallocation of memory</a:t>
            </a:r>
            <a:endParaRPr/>
          </a:p>
          <a:p>
            <a:pPr marL="342900" marR="0" lvl="0" indent="-342900" algn="just" rtl="0">
              <a:lnSpc>
                <a:spcPct val="100000"/>
              </a:lnSpc>
              <a:spcBef>
                <a:spcPts val="640"/>
              </a:spcBef>
              <a:spcAft>
                <a:spcPts val="0"/>
              </a:spcAft>
              <a:buClr>
                <a:schemeClr val="dk1"/>
              </a:buClr>
              <a:buSzPts val="3200"/>
              <a:buFont typeface="Arial"/>
              <a:buChar char="•"/>
            </a:pPr>
            <a:r>
              <a:rPr lang="en-US"/>
              <a:t>H</a:t>
            </a:r>
            <a:r>
              <a:rPr lang="en-US" sz="3200" b="0" i="0" u="none">
                <a:solidFill>
                  <a:schemeClr val="dk1"/>
                </a:solidFill>
                <a:latin typeface="Calibri"/>
                <a:ea typeface="Calibri"/>
                <a:cs typeface="Calibri"/>
                <a:sym typeface="Calibri"/>
              </a:rPr>
              <a:t>elps in ensuring integrity of programs.</a:t>
            </a:r>
            <a:endParaRPr/>
          </a:p>
          <a:p>
            <a:pPr marL="342900" marR="0" lvl="0" indent="-342900" algn="just" rtl="0">
              <a:lnSpc>
                <a:spcPct val="100000"/>
              </a:lnSpc>
              <a:spcBef>
                <a:spcPts val="0"/>
              </a:spcBef>
              <a:spcAft>
                <a:spcPts val="0"/>
              </a:spcAft>
              <a:buSzPts val="3200"/>
              <a:buChar char="•"/>
            </a:pPr>
            <a:r>
              <a:rPr lang="en-US"/>
              <a:t>No way by which Java programmers can knowingly or unknowingly free memory incorrectly.</a:t>
            </a:r>
            <a:endParaRPr/>
          </a:p>
          <a:p>
            <a:pPr marL="342900" marR="0" lvl="0" indent="-342900" algn="just" rtl="0">
              <a:lnSpc>
                <a:spcPct val="100000"/>
              </a:lnSpc>
              <a:spcBef>
                <a:spcPts val="0"/>
              </a:spcBef>
              <a:spcAft>
                <a:spcPts val="0"/>
              </a:spcAft>
              <a:buSzPts val="3200"/>
              <a:buChar char="•"/>
            </a:pPr>
            <a:r>
              <a:rPr lang="en-US"/>
              <a:t>It makes java memory efficient because garbage collector removes the unreferenced objects from heap memory.</a:t>
            </a:r>
            <a:endParaRPr/>
          </a:p>
          <a:p>
            <a:pPr marL="342900" marR="0" lvl="0" indent="-342900" algn="just" rtl="0">
              <a:lnSpc>
                <a:spcPct val="100000"/>
              </a:lnSpc>
              <a:spcBef>
                <a:spcPts val="0"/>
              </a:spcBef>
              <a:spcAft>
                <a:spcPts val="0"/>
              </a:spcAft>
              <a:buSzPts val="3200"/>
              <a:buChar char="•"/>
            </a:pPr>
            <a:r>
              <a:rPr lang="en-US"/>
              <a:t>It is automatically done by the garbage collector(a part of JVM) so we don't need to make extra efforts.</a:t>
            </a:r>
            <a:endParaRPr sz="2900"/>
          </a:p>
          <a:p>
            <a:pPr marL="342900" marR="0" lvl="0" indent="0" algn="just" rtl="0">
              <a:lnSpc>
                <a:spcPct val="100000"/>
              </a:lnSpc>
              <a:spcBef>
                <a:spcPts val="640"/>
              </a:spcBef>
              <a:spcAft>
                <a:spcPts val="0"/>
              </a:spcAft>
              <a:buNone/>
            </a:pP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
        <p:nvSpPr>
          <p:cNvPr id="2228" name="Google Shape;2228;g279181fa94e_0_134"/>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g279181fa94e_0_14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Disadvantages</a:t>
            </a:r>
            <a:endParaRPr/>
          </a:p>
        </p:txBody>
      </p:sp>
      <p:sp>
        <p:nvSpPr>
          <p:cNvPr id="2234" name="Google Shape;2234;g279181fa94e_0_140"/>
          <p:cNvSpPr txBox="1">
            <a:spLocks noGrp="1"/>
          </p:cNvSpPr>
          <p:nvPr>
            <p:ph type="body" idx="1"/>
          </p:nvPr>
        </p:nvSpPr>
        <p:spPr>
          <a:xfrm>
            <a:off x="457200" y="12954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overhead to keep track of which objects are being referenced by the executing program and which are not being referenced</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overhead is also incurred on finalization and freeing memory of the unreferenced objects.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These activities will incur more CPU time than would have been incurred if the programmers would have explicitly deallocated memory.</a:t>
            </a:r>
            <a:endParaRPr/>
          </a:p>
        </p:txBody>
      </p:sp>
      <p:sp>
        <p:nvSpPr>
          <p:cNvPr id="2235" name="Google Shape;2235;g279181fa94e_0_140"/>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g279181fa94e_0_17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Arial"/>
              <a:buNone/>
            </a:pPr>
            <a:fld id="{00000000-1234-1234-1234-123412341234}" type="slidenum">
              <a:rPr lang="en-US"/>
              <a:t>239</a:t>
            </a:fld>
            <a:endParaRPr/>
          </a:p>
        </p:txBody>
      </p:sp>
      <p:pic>
        <p:nvPicPr>
          <p:cNvPr id="2242" name="Google Shape;2242;g279181fa94e_0_173"/>
          <p:cNvPicPr preferRelativeResize="0"/>
          <p:nvPr/>
        </p:nvPicPr>
        <p:blipFill>
          <a:blip r:embed="rId3">
            <a:alphaModFix/>
          </a:blip>
          <a:stretch>
            <a:fillRect/>
          </a:stretch>
        </p:blipFill>
        <p:spPr>
          <a:xfrm>
            <a:off x="378900" y="273800"/>
            <a:ext cx="8386200" cy="588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23"/>
          <p:cNvSpPr txBox="1">
            <a:spLocks noGrp="1"/>
          </p:cNvSpPr>
          <p:nvPr>
            <p:ph type="title"/>
          </p:nvPr>
        </p:nvSpPr>
        <p:spPr>
          <a:xfrm>
            <a:off x="457200" y="142852"/>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Members of class(continued…)</a:t>
            </a:r>
            <a:endParaRPr sz="3000" b="0" i="0" u="none" strike="noStrike" cap="small">
              <a:solidFill>
                <a:schemeClr val="dk2"/>
              </a:solidFill>
              <a:latin typeface="Libre Baskerville"/>
              <a:ea typeface="Libre Baskerville"/>
              <a:cs typeface="Libre Baskerville"/>
              <a:sym typeface="Libre Baskerville"/>
            </a:endParaRPr>
          </a:p>
        </p:txBody>
      </p:sp>
      <p:sp>
        <p:nvSpPr>
          <p:cNvPr id="610" name="Google Shape;610;p23"/>
          <p:cNvSpPr txBox="1">
            <a:spLocks noGrp="1"/>
          </p:cNvSpPr>
          <p:nvPr>
            <p:ph type="body" idx="1"/>
          </p:nvPr>
        </p:nvSpPr>
        <p:spPr>
          <a:xfrm>
            <a:off x="457200" y="928670"/>
            <a:ext cx="8329642" cy="5572164"/>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If you like you can define same function outside the class using </a:t>
            </a:r>
            <a:r>
              <a:rPr lang="en-US" sz="2400" b="1" i="0" u="none" strike="noStrike" cap="none">
                <a:solidFill>
                  <a:schemeClr val="dk1"/>
                </a:solidFill>
                <a:latin typeface="Libre Baskerville"/>
                <a:ea typeface="Libre Baskerville"/>
                <a:cs typeface="Libre Baskerville"/>
                <a:sym typeface="Libre Baskerville"/>
              </a:rPr>
              <a:t>scope resolution operator, ::</a:t>
            </a:r>
            <a:r>
              <a:rPr lang="en-US" sz="2400" b="0" i="0" u="none" strike="noStrike" cap="none">
                <a:solidFill>
                  <a:schemeClr val="dk1"/>
                </a:solidFill>
                <a:latin typeface="Libre Baskerville"/>
                <a:ea typeface="Libre Baskerville"/>
                <a:cs typeface="Libre Baskerville"/>
                <a:sym typeface="Libre Baskerville"/>
              </a:rPr>
              <a:t> as follows:</a:t>
            </a: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double Box::getVolume(void){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return length * breadth * height;</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sz="2400" b="0" i="0" u="none" strike="noStrike" cap="none">
              <a:solidFill>
                <a:schemeClr val="dk1"/>
              </a:solidFill>
              <a:latin typeface="Libre Baskerville"/>
              <a:ea typeface="Libre Baskerville"/>
              <a:cs typeface="Libre Baskerville"/>
              <a:sym typeface="Libre Baskerville"/>
            </a:endParaRPr>
          </a:p>
        </p:txBody>
      </p:sp>
      <p:sp>
        <p:nvSpPr>
          <p:cNvPr id="611" name="Google Shape;611;p23"/>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g279181fa94e_0_18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240</a:t>
            </a:fld>
            <a:endParaRPr/>
          </a:p>
        </p:txBody>
      </p:sp>
      <p:pic>
        <p:nvPicPr>
          <p:cNvPr id="2249" name="Google Shape;2249;g279181fa94e_0_181"/>
          <p:cNvPicPr preferRelativeResize="0"/>
          <p:nvPr/>
        </p:nvPicPr>
        <p:blipFill rotWithShape="1">
          <a:blip r:embed="rId3">
            <a:alphaModFix/>
          </a:blip>
          <a:srcRect l="16662" t="21211" r="28636" b="13278"/>
          <a:stretch/>
        </p:blipFill>
        <p:spPr>
          <a:xfrm>
            <a:off x="463525" y="539475"/>
            <a:ext cx="8216962" cy="553527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g279181fa94e_0_18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241</a:t>
            </a:fld>
            <a:endParaRPr/>
          </a:p>
        </p:txBody>
      </p:sp>
      <p:pic>
        <p:nvPicPr>
          <p:cNvPr id="2256" name="Google Shape;2256;g279181fa94e_0_187"/>
          <p:cNvPicPr preferRelativeResize="0"/>
          <p:nvPr/>
        </p:nvPicPr>
        <p:blipFill rotWithShape="1">
          <a:blip r:embed="rId3">
            <a:alphaModFix/>
          </a:blip>
          <a:srcRect l="17576" t="24465" r="26123" b="7177"/>
          <a:stretch/>
        </p:blipFill>
        <p:spPr>
          <a:xfrm>
            <a:off x="161850" y="490875"/>
            <a:ext cx="8604523" cy="58762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g279181fa94e_0_19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242</a:t>
            </a:fld>
            <a:endParaRPr/>
          </a:p>
        </p:txBody>
      </p:sp>
      <p:pic>
        <p:nvPicPr>
          <p:cNvPr id="2263" name="Google Shape;2263;g279181fa94e_0_193"/>
          <p:cNvPicPr preferRelativeResize="0"/>
          <p:nvPr/>
        </p:nvPicPr>
        <p:blipFill rotWithShape="1">
          <a:blip r:embed="rId3">
            <a:alphaModFix/>
          </a:blip>
          <a:srcRect l="17575" t="29348" r="25434" b="29962"/>
          <a:stretch/>
        </p:blipFill>
        <p:spPr>
          <a:xfrm>
            <a:off x="306650" y="1571200"/>
            <a:ext cx="8714501" cy="349979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g279181fa94e_0_19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243</a:t>
            </a:fld>
            <a:endParaRPr/>
          </a:p>
        </p:txBody>
      </p:sp>
      <p:pic>
        <p:nvPicPr>
          <p:cNvPr id="2270" name="Google Shape;2270;g279181fa94e_0_198"/>
          <p:cNvPicPr preferRelativeResize="0"/>
          <p:nvPr/>
        </p:nvPicPr>
        <p:blipFill rotWithShape="1">
          <a:blip r:embed="rId3">
            <a:alphaModFix/>
          </a:blip>
          <a:srcRect l="16204" t="19579" r="40083" b="10840"/>
          <a:stretch/>
        </p:blipFill>
        <p:spPr>
          <a:xfrm>
            <a:off x="1128125" y="345738"/>
            <a:ext cx="6887750" cy="6166519"/>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g27625662d88_0_2206"/>
          <p:cNvSpPr txBox="1"/>
          <p:nvPr/>
        </p:nvSpPr>
        <p:spPr>
          <a:xfrm>
            <a:off x="508150" y="661000"/>
            <a:ext cx="3000000" cy="4255200"/>
          </a:xfrm>
          <a:prstGeom prst="rect">
            <a:avLst/>
          </a:prstGeom>
          <a:noFill/>
          <a:ln>
            <a:noFill/>
          </a:ln>
        </p:spPr>
        <p:txBody>
          <a:bodyPr spcFirstLastPara="1" wrap="square" lIns="91425" tIns="91425" rIns="91425" bIns="91425" anchor="t" anchorCtr="0">
            <a:spAutoFit/>
          </a:bodyPr>
          <a:lstStyle/>
          <a:p>
            <a:pPr marL="0" lvl="0" indent="0" algn="l" rtl="0">
              <a:lnSpc>
                <a:spcPct val="116666"/>
              </a:lnSpc>
              <a:spcBef>
                <a:spcPts val="0"/>
              </a:spcBef>
              <a:spcAft>
                <a:spcPts val="0"/>
              </a:spcAft>
              <a:buNone/>
            </a:pPr>
            <a:r>
              <a:rPr lang="en-US" sz="2200" b="1">
                <a:solidFill>
                  <a:schemeClr val="dk1"/>
                </a:solidFill>
                <a:highlight>
                  <a:srgbClr val="FFFFFF"/>
                </a:highlight>
                <a:latin typeface="Verdana"/>
                <a:ea typeface="Verdana"/>
                <a:cs typeface="Verdana"/>
                <a:sym typeface="Verdana"/>
              </a:rPr>
              <a:t>The final keyword in Java</a:t>
            </a:r>
            <a:endParaRPr sz="2200" b="1">
              <a:solidFill>
                <a:schemeClr val="dk1"/>
              </a:solidFill>
              <a:highlight>
                <a:srgbClr val="FFFFFF"/>
              </a:highlight>
              <a:latin typeface="Verdana"/>
              <a:ea typeface="Verdana"/>
              <a:cs typeface="Verdana"/>
              <a:sym typeface="Verdana"/>
            </a:endParaRPr>
          </a:p>
          <a:p>
            <a:pPr marL="0" lvl="0" indent="0" algn="l" rtl="0">
              <a:lnSpc>
                <a:spcPct val="115000"/>
              </a:lnSpc>
              <a:spcBef>
                <a:spcPts val="800"/>
              </a:spcBef>
              <a:spcAft>
                <a:spcPts val="0"/>
              </a:spcAft>
              <a:buNone/>
            </a:pPr>
            <a:endParaRPr sz="1500">
              <a:solidFill>
                <a:schemeClr val="dk1"/>
              </a:solidFill>
            </a:endParaRPr>
          </a:p>
          <a:p>
            <a:pPr marL="0" lvl="0" indent="0" algn="l" rtl="0">
              <a:spcBef>
                <a:spcPts val="0"/>
              </a:spcBef>
              <a:spcAft>
                <a:spcPts val="0"/>
              </a:spcAft>
              <a:buNone/>
            </a:pPr>
            <a:r>
              <a:rPr lang="en-US" sz="1550">
                <a:solidFill>
                  <a:schemeClr val="dk1"/>
                </a:solidFill>
                <a:highlight>
                  <a:srgbClr val="FFFFFF"/>
                </a:highlight>
                <a:latin typeface="Verdana"/>
                <a:ea typeface="Verdana"/>
                <a:cs typeface="Verdana"/>
                <a:sym typeface="Verdana"/>
              </a:rPr>
              <a:t>The </a:t>
            </a:r>
            <a:r>
              <a:rPr lang="en-US" sz="1550" b="1">
                <a:solidFill>
                  <a:schemeClr val="dk1"/>
                </a:solidFill>
                <a:highlight>
                  <a:srgbClr val="FFFFFF"/>
                </a:highlight>
                <a:latin typeface="Verdana"/>
                <a:ea typeface="Verdana"/>
                <a:cs typeface="Verdana"/>
                <a:sym typeface="Verdana"/>
              </a:rPr>
              <a:t>final</a:t>
            </a:r>
            <a:r>
              <a:rPr lang="en-US" sz="1550">
                <a:solidFill>
                  <a:schemeClr val="dk1"/>
                </a:solidFill>
                <a:highlight>
                  <a:srgbClr val="FFFFFF"/>
                </a:highlight>
                <a:latin typeface="Verdana"/>
                <a:ea typeface="Verdana"/>
                <a:cs typeface="Verdana"/>
                <a:sym typeface="Verdana"/>
              </a:rPr>
              <a:t> keyword in Java indicates that no further modification is possible. Final can be Variable, Method or Class</a:t>
            </a:r>
            <a:endParaRPr sz="1550">
              <a:solidFill>
                <a:schemeClr val="dk1"/>
              </a:solidFill>
              <a:highlight>
                <a:srgbClr val="FFFFFF"/>
              </a:highlight>
              <a:latin typeface="Verdana"/>
              <a:ea typeface="Verdana"/>
              <a:cs typeface="Verdana"/>
              <a:sym typeface="Verdana"/>
            </a:endParaRPr>
          </a:p>
          <a:p>
            <a:pPr marL="0" lvl="0" indent="0" algn="l" rtl="0">
              <a:lnSpc>
                <a:spcPct val="130000"/>
              </a:lnSpc>
              <a:spcBef>
                <a:spcPts val="1500"/>
              </a:spcBef>
              <a:spcAft>
                <a:spcPts val="0"/>
              </a:spcAft>
              <a:buNone/>
            </a:pPr>
            <a:r>
              <a:rPr lang="en-US" sz="1900">
                <a:solidFill>
                  <a:schemeClr val="dk1"/>
                </a:solidFill>
                <a:highlight>
                  <a:srgbClr val="FFFFFF"/>
                </a:highlight>
                <a:latin typeface="Verdana"/>
                <a:ea typeface="Verdana"/>
                <a:cs typeface="Verdana"/>
                <a:sym typeface="Verdana"/>
              </a:rPr>
              <a:t>Final Variable</a:t>
            </a:r>
            <a:endParaRPr sz="1900">
              <a:solidFill>
                <a:schemeClr val="dk1"/>
              </a:solidFill>
              <a:highlight>
                <a:srgbClr val="FFFFFF"/>
              </a:highlight>
              <a:latin typeface="Verdana"/>
              <a:ea typeface="Verdana"/>
              <a:cs typeface="Verdana"/>
              <a:sym typeface="Verdana"/>
            </a:endParaRPr>
          </a:p>
          <a:p>
            <a:pPr marL="0" lvl="0" indent="0" algn="l" rtl="0">
              <a:spcBef>
                <a:spcPts val="1500"/>
              </a:spcBef>
              <a:spcAft>
                <a:spcPts val="0"/>
              </a:spcAft>
              <a:buNone/>
            </a:pPr>
            <a:r>
              <a:rPr lang="en-US" sz="1550">
                <a:solidFill>
                  <a:schemeClr val="dk1"/>
                </a:solidFill>
                <a:highlight>
                  <a:srgbClr val="FFFFFF"/>
                </a:highlight>
                <a:latin typeface="Verdana"/>
                <a:ea typeface="Verdana"/>
                <a:cs typeface="Verdana"/>
                <a:sym typeface="Verdana"/>
              </a:rPr>
              <a:t>Final variable is a constant. We cannot change the value of final variable after initialization.</a:t>
            </a:r>
            <a:endParaRPr sz="1800"/>
          </a:p>
        </p:txBody>
      </p:sp>
      <p:sp>
        <p:nvSpPr>
          <p:cNvPr id="2276" name="Google Shape;2276;g27625662d88_0_2206"/>
          <p:cNvSpPr txBox="1"/>
          <p:nvPr/>
        </p:nvSpPr>
        <p:spPr>
          <a:xfrm>
            <a:off x="3688625" y="247875"/>
            <a:ext cx="5320500" cy="5338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1800">
                <a:solidFill>
                  <a:schemeClr val="dk1"/>
                </a:solidFill>
                <a:latin typeface="Verdana"/>
                <a:ea typeface="Verdana"/>
                <a:cs typeface="Verdana"/>
                <a:sym typeface="Verdana"/>
              </a:rPr>
              <a:t>Example: Sample program for final keyword in Java</a:t>
            </a:r>
            <a:endParaRPr sz="1800">
              <a:solidFill>
                <a:schemeClr val="dk1"/>
              </a:solidFill>
              <a:latin typeface="Verdana"/>
              <a:ea typeface="Verdana"/>
              <a:cs typeface="Verdana"/>
              <a:sym typeface="Verdana"/>
            </a:endParaRPr>
          </a:p>
          <a:p>
            <a:pPr marL="114300" marR="114300" lvl="0" indent="0" algn="l" rtl="0">
              <a:lnSpc>
                <a:spcPct val="100000"/>
              </a:lnSpc>
              <a:spcBef>
                <a:spcPts val="1100"/>
              </a:spcBef>
              <a:spcAft>
                <a:spcPts val="0"/>
              </a:spcAft>
              <a:buNone/>
            </a:pPr>
            <a:r>
              <a:rPr lang="en-US" sz="1450">
                <a:solidFill>
                  <a:schemeClr val="dk1"/>
                </a:solidFill>
                <a:highlight>
                  <a:srgbClr val="FFFFFF"/>
                </a:highlight>
                <a:latin typeface="Verdana"/>
                <a:ea typeface="Verdana"/>
                <a:cs typeface="Verdana"/>
                <a:sym typeface="Verdana"/>
              </a:rPr>
              <a:t>class FinalVarDemo</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final int a = 10;</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void show()</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 = 20;</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System.out.println("a : "+a);</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public static void main(String args[])</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FinalVarDemo var = new FinalVarDemo();</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var.show();</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800"/>
              </a:spcAft>
              <a:buNone/>
            </a:pPr>
            <a:r>
              <a:rPr lang="en-US" sz="1450">
                <a:solidFill>
                  <a:schemeClr val="dk1"/>
                </a:solidFill>
                <a:highlight>
                  <a:srgbClr val="FFFFFF"/>
                </a:highlight>
                <a:latin typeface="Verdana"/>
                <a:ea typeface="Verdana"/>
                <a:cs typeface="Verdana"/>
                <a:sym typeface="Verdana"/>
              </a:rPr>
              <a:t>}</a:t>
            </a:r>
            <a:endParaRPr sz="1450">
              <a:solidFill>
                <a:schemeClr val="dk1"/>
              </a:solidFill>
              <a:highlight>
                <a:srgbClr val="FFFFFF"/>
              </a:highlight>
              <a:latin typeface="Verdana"/>
              <a:ea typeface="Verdana"/>
              <a:cs typeface="Verdana"/>
              <a:sym typeface="Verdana"/>
            </a:endParaRPr>
          </a:p>
        </p:txBody>
      </p:sp>
      <p:sp>
        <p:nvSpPr>
          <p:cNvPr id="2277" name="Google Shape;2277;g27625662d88_0_2206"/>
          <p:cNvSpPr txBox="1"/>
          <p:nvPr/>
        </p:nvSpPr>
        <p:spPr>
          <a:xfrm>
            <a:off x="5602075" y="5734267"/>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50" b="1">
                <a:solidFill>
                  <a:schemeClr val="dk1"/>
                </a:solidFill>
                <a:highlight>
                  <a:srgbClr val="FFFFFF"/>
                </a:highlight>
                <a:latin typeface="Verdana"/>
                <a:ea typeface="Verdana"/>
                <a:cs typeface="Verdana"/>
                <a:sym typeface="Verdana"/>
              </a:rPr>
              <a:t>Output:</a:t>
            </a:r>
            <a:endParaRPr sz="1150" b="1">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r>
              <a:rPr lang="en-US" sz="1150">
                <a:solidFill>
                  <a:schemeClr val="dk1"/>
                </a:solidFill>
                <a:highlight>
                  <a:srgbClr val="FFFFFF"/>
                </a:highlight>
                <a:latin typeface="Verdana"/>
                <a:ea typeface="Verdana"/>
                <a:cs typeface="Verdana"/>
                <a:sym typeface="Verdana"/>
              </a:rPr>
              <a:t>Compile time error</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1"/>
        <p:cNvGrpSpPr/>
        <p:nvPr/>
      </p:nvGrpSpPr>
      <p:grpSpPr>
        <a:xfrm>
          <a:off x="0" y="0"/>
          <a:ext cx="0" cy="0"/>
          <a:chOff x="0" y="0"/>
          <a:chExt cx="0" cy="0"/>
        </a:xfrm>
      </p:grpSpPr>
      <p:sp>
        <p:nvSpPr>
          <p:cNvPr id="2282" name="Google Shape;2282;g27625662d88_0_2212"/>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The Final Modifier (Inheritance)</a:t>
            </a:r>
            <a:endParaRPr/>
          </a:p>
        </p:txBody>
      </p:sp>
      <p:sp>
        <p:nvSpPr>
          <p:cNvPr id="2283" name="Google Shape;2283;g27625662d88_0_2212"/>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10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Methods preceded by the final modifier cannot be overridden</a:t>
            </a:r>
            <a:endParaRPr/>
          </a:p>
          <a:p>
            <a:pPr marL="346075" marR="0" lvl="1" indent="-120650" algn="l" rtl="0">
              <a:lnSpc>
                <a:spcPct val="100000"/>
              </a:lnSpc>
              <a:spcBef>
                <a:spcPts val="20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e.g.,     </a:t>
            </a:r>
            <a:r>
              <a:rPr lang="en-US" sz="2000" b="0" i="0" u="none" strike="noStrike" cap="none">
                <a:solidFill>
                  <a:schemeClr val="dk1"/>
                </a:solidFill>
                <a:latin typeface="Times New Roman"/>
                <a:ea typeface="Times New Roman"/>
                <a:cs typeface="Times New Roman"/>
                <a:sym typeface="Times New Roman"/>
              </a:rPr>
              <a:t>public </a:t>
            </a:r>
            <a:r>
              <a:rPr lang="en-US" sz="2000" b="1" i="1" u="none" strike="noStrike" cap="none">
                <a:solidFill>
                  <a:schemeClr val="dk1"/>
                </a:solidFill>
                <a:latin typeface="Times New Roman"/>
                <a:ea typeface="Times New Roman"/>
                <a:cs typeface="Times New Roman"/>
                <a:sym typeface="Times New Roman"/>
              </a:rPr>
              <a:t>final</a:t>
            </a:r>
            <a:r>
              <a:rPr lang="en-US" sz="2000" b="0" i="0" u="none" strike="noStrike" cap="none">
                <a:solidFill>
                  <a:schemeClr val="dk1"/>
                </a:solidFill>
                <a:latin typeface="Times New Roman"/>
                <a:ea typeface="Times New Roman"/>
                <a:cs typeface="Times New Roman"/>
                <a:sym typeface="Times New Roman"/>
              </a:rPr>
              <a:t> void displayTwo ()</a:t>
            </a:r>
            <a:endParaRPr/>
          </a:p>
          <a:p>
            <a:pPr marL="111125" marR="0" lvl="0" indent="-152400" algn="l" rtl="0">
              <a:lnSpc>
                <a:spcPct val="100000"/>
              </a:lnSpc>
              <a:spcBef>
                <a:spcPts val="72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Classes preceded by the final modifier cannot be extended</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e.g.,  </a:t>
            </a:r>
            <a:r>
              <a:rPr lang="en-US" sz="2000" b="1" i="1" u="none" strike="noStrike" cap="none">
                <a:solidFill>
                  <a:schemeClr val="dk1"/>
                </a:solidFill>
                <a:latin typeface="Times New Roman"/>
                <a:ea typeface="Times New Roman"/>
                <a:cs typeface="Times New Roman"/>
                <a:sym typeface="Times New Roman"/>
              </a:rPr>
              <a:t>final</a:t>
            </a:r>
            <a:r>
              <a:rPr lang="en-US" sz="2000" b="0" i="0" u="none" strike="noStrike" cap="none">
                <a:solidFill>
                  <a:schemeClr val="dk1"/>
                </a:solidFill>
                <a:latin typeface="Times New Roman"/>
                <a:ea typeface="Times New Roman"/>
                <a:cs typeface="Times New Roman"/>
                <a:sym typeface="Times New Roman"/>
              </a:rPr>
              <a:t> public class ParentFoo</a:t>
            </a:r>
            <a:endParaRPr/>
          </a:p>
          <a:p>
            <a:pPr marL="111125" marR="0" lvl="0" indent="0" algn="l" rtl="0">
              <a:spcBef>
                <a:spcPts val="600"/>
              </a:spcBef>
              <a:spcAft>
                <a:spcPts val="0"/>
              </a:spcAft>
              <a:buClr>
                <a:schemeClr val="dk1"/>
              </a:buClr>
              <a:buSzPts val="2000"/>
              <a:buFont typeface="Times New Roman"/>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g27625662d88_0_2217"/>
          <p:cNvSpPr txBox="1"/>
          <p:nvPr/>
        </p:nvSpPr>
        <p:spPr>
          <a:xfrm>
            <a:off x="0" y="210225"/>
            <a:ext cx="8936100" cy="6690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500"/>
              </a:spcBef>
              <a:spcAft>
                <a:spcPts val="0"/>
              </a:spcAft>
              <a:buNone/>
            </a:pPr>
            <a:r>
              <a:rPr lang="en-US" sz="2000" b="1">
                <a:solidFill>
                  <a:schemeClr val="dk1"/>
                </a:solidFill>
                <a:highlight>
                  <a:srgbClr val="FFFFFF"/>
                </a:highlight>
                <a:latin typeface="Verdana"/>
                <a:ea typeface="Verdana"/>
                <a:cs typeface="Verdana"/>
                <a:sym typeface="Verdana"/>
              </a:rPr>
              <a:t>Final method</a:t>
            </a:r>
            <a:endParaRPr sz="2000" b="1">
              <a:solidFill>
                <a:schemeClr val="dk1"/>
              </a:solidFill>
              <a:highlight>
                <a:srgbClr val="FFFFFF"/>
              </a:highlight>
              <a:latin typeface="Verdana"/>
              <a:ea typeface="Verdana"/>
              <a:cs typeface="Verdana"/>
              <a:sym typeface="Verdana"/>
            </a:endParaRPr>
          </a:p>
          <a:p>
            <a:pPr marL="0" lvl="0" indent="0" algn="l" rtl="0">
              <a:lnSpc>
                <a:spcPct val="100000"/>
              </a:lnSpc>
              <a:spcBef>
                <a:spcPts val="1500"/>
              </a:spcBef>
              <a:spcAft>
                <a:spcPts val="0"/>
              </a:spcAft>
              <a:buNone/>
            </a:pPr>
            <a:r>
              <a:rPr lang="en-US" sz="1650">
                <a:solidFill>
                  <a:schemeClr val="dk1"/>
                </a:solidFill>
                <a:highlight>
                  <a:srgbClr val="FFFFFF"/>
                </a:highlight>
                <a:latin typeface="Verdana"/>
                <a:ea typeface="Verdana"/>
                <a:cs typeface="Verdana"/>
                <a:sym typeface="Verdana"/>
              </a:rPr>
              <a:t>When we declare any method as final, it cannot be overriden.</a:t>
            </a:r>
            <a:endParaRPr sz="165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None/>
            </a:pPr>
            <a:endParaRPr sz="1600">
              <a:solidFill>
                <a:schemeClr val="dk1"/>
              </a:solidFill>
            </a:endParaRPr>
          </a:p>
          <a:p>
            <a:pPr marL="114300" marR="114300" lvl="0" indent="0" algn="l" rtl="0">
              <a:lnSpc>
                <a:spcPct val="100000"/>
              </a:lnSpc>
              <a:spcBef>
                <a:spcPts val="900"/>
              </a:spcBef>
              <a:spcAft>
                <a:spcPts val="0"/>
              </a:spcAft>
              <a:buNone/>
            </a:pPr>
            <a:r>
              <a:rPr lang="en-US" sz="2000">
                <a:solidFill>
                  <a:schemeClr val="dk1"/>
                </a:solidFill>
                <a:highlight>
                  <a:srgbClr val="F1F1F1"/>
                </a:highlight>
                <a:latin typeface="Verdana"/>
                <a:ea typeface="Verdana"/>
                <a:cs typeface="Verdana"/>
                <a:sym typeface="Verdana"/>
              </a:rPr>
              <a:t>Example: Sample program for final method in Java</a:t>
            </a:r>
            <a:endParaRPr sz="2000">
              <a:solidFill>
                <a:schemeClr val="dk1"/>
              </a:solidFill>
              <a:highlight>
                <a:srgbClr val="F1F1F1"/>
              </a:highlight>
              <a:latin typeface="Verdana"/>
              <a:ea typeface="Verdana"/>
              <a:cs typeface="Verdana"/>
              <a:sym typeface="Verdana"/>
            </a:endParaRPr>
          </a:p>
          <a:p>
            <a:pPr marL="228600" marR="228600" lvl="0" indent="0" algn="l" rtl="0">
              <a:lnSpc>
                <a:spcPct val="100000"/>
              </a:lnSpc>
              <a:spcBef>
                <a:spcPts val="2000"/>
              </a:spcBef>
              <a:spcAft>
                <a:spcPts val="0"/>
              </a:spcAft>
              <a:buNone/>
            </a:pPr>
            <a:r>
              <a:rPr lang="en-US" sz="1650">
                <a:solidFill>
                  <a:schemeClr val="dk1"/>
                </a:solidFill>
                <a:highlight>
                  <a:srgbClr val="FFFFFF"/>
                </a:highlight>
                <a:latin typeface="Verdana"/>
                <a:ea typeface="Verdana"/>
                <a:cs typeface="Verdana"/>
                <a:sym typeface="Verdana"/>
              </a:rPr>
              <a:t>class Animal</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final void 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System.out.println("Animals are eating");</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public class Dear extends Animal</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void 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System.out.println("Dear is eating");</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public static void main(String args[])</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Dear dear = new Dear();</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dear.eat();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p:txBody>
      </p:sp>
      <p:sp>
        <p:nvSpPr>
          <p:cNvPr id="2289" name="Google Shape;2289;g27625662d88_0_2217"/>
          <p:cNvSpPr txBox="1"/>
          <p:nvPr/>
        </p:nvSpPr>
        <p:spPr>
          <a:xfrm>
            <a:off x="5304625" y="5842000"/>
            <a:ext cx="3000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50" b="1">
                <a:solidFill>
                  <a:schemeClr val="dk1"/>
                </a:solidFill>
                <a:highlight>
                  <a:srgbClr val="FFFFFF"/>
                </a:highlight>
                <a:latin typeface="Verdana"/>
                <a:ea typeface="Verdana"/>
                <a:cs typeface="Verdana"/>
                <a:sym typeface="Verdana"/>
              </a:rPr>
              <a:t>Output:</a:t>
            </a:r>
            <a:endParaRPr sz="1650" b="1">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r>
              <a:rPr lang="en-US" sz="1650">
                <a:solidFill>
                  <a:schemeClr val="dk1"/>
                </a:solidFill>
                <a:highlight>
                  <a:srgbClr val="FFFFFF"/>
                </a:highlight>
                <a:latin typeface="Verdana"/>
                <a:ea typeface="Verdana"/>
                <a:cs typeface="Verdana"/>
                <a:sym typeface="Verdana"/>
              </a:rPr>
              <a:t>Compile time error</a:t>
            </a:r>
            <a:endParaRPr sz="190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g27625662d88_0_2222"/>
          <p:cNvSpPr txBox="1"/>
          <p:nvPr/>
        </p:nvSpPr>
        <p:spPr>
          <a:xfrm>
            <a:off x="285075" y="264400"/>
            <a:ext cx="7368600" cy="6126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2000" b="1">
                <a:solidFill>
                  <a:schemeClr val="dk1"/>
                </a:solidFill>
                <a:highlight>
                  <a:srgbClr val="FFFFFF"/>
                </a:highlight>
                <a:latin typeface="Verdana"/>
                <a:ea typeface="Verdana"/>
                <a:cs typeface="Verdana"/>
                <a:sym typeface="Verdana"/>
              </a:rPr>
              <a:t>Final Class</a:t>
            </a:r>
            <a:endParaRPr sz="2000" b="1">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When a class is declared as a final, it cannot be extended.</a:t>
            </a:r>
            <a:endParaRPr sz="165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None/>
            </a:pPr>
            <a:endParaRPr sz="1600">
              <a:solidFill>
                <a:schemeClr val="dk1"/>
              </a:solidFill>
            </a:endParaRPr>
          </a:p>
          <a:p>
            <a:pPr marL="114300" marR="114300" lvl="0" indent="0" algn="l" rtl="0">
              <a:lnSpc>
                <a:spcPct val="100000"/>
              </a:lnSpc>
              <a:spcBef>
                <a:spcPts val="0"/>
              </a:spcBef>
              <a:spcAft>
                <a:spcPts val="0"/>
              </a:spcAft>
              <a:buNone/>
            </a:pPr>
            <a:r>
              <a:rPr lang="en-US" sz="2000">
                <a:solidFill>
                  <a:schemeClr val="dk1"/>
                </a:solidFill>
                <a:highlight>
                  <a:srgbClr val="F1F1F1"/>
                </a:highlight>
                <a:latin typeface="Verdana"/>
                <a:ea typeface="Verdana"/>
                <a:cs typeface="Verdana"/>
                <a:sym typeface="Verdana"/>
              </a:rPr>
              <a:t>Example: Sample program for final class in Java</a:t>
            </a:r>
            <a:endParaRPr sz="2000">
              <a:solidFill>
                <a:schemeClr val="dk1"/>
              </a:solidFill>
              <a:highlight>
                <a:srgbClr val="F1F1F1"/>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final class Animal</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void 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System.out.println("Animals are eating");</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class Dear extends Animal</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void 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System.out.println("Dear is eating");</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public static void main(String args[])</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Dear dear = new Dear();</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dear.eat();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p:txBody>
      </p:sp>
      <p:sp>
        <p:nvSpPr>
          <p:cNvPr id="2295" name="Google Shape;2295;g27625662d88_0_2222"/>
          <p:cNvSpPr txBox="1"/>
          <p:nvPr/>
        </p:nvSpPr>
        <p:spPr>
          <a:xfrm>
            <a:off x="5806025" y="5070775"/>
            <a:ext cx="30000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50" b="1">
                <a:solidFill>
                  <a:schemeClr val="dk1"/>
                </a:solidFill>
                <a:highlight>
                  <a:srgbClr val="FFFFFF"/>
                </a:highlight>
                <a:latin typeface="Verdana"/>
                <a:ea typeface="Verdana"/>
                <a:cs typeface="Verdana"/>
                <a:sym typeface="Verdana"/>
              </a:rPr>
              <a:t>Output:</a:t>
            </a:r>
            <a:endParaRPr sz="1750" b="1">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r>
              <a:rPr lang="en-US" sz="1750">
                <a:solidFill>
                  <a:schemeClr val="dk1"/>
                </a:solidFill>
                <a:highlight>
                  <a:srgbClr val="FFFFFF"/>
                </a:highlight>
                <a:latin typeface="Verdana"/>
                <a:ea typeface="Verdana"/>
                <a:cs typeface="Verdana"/>
                <a:sym typeface="Verdana"/>
              </a:rPr>
              <a:t>Compile time error</a:t>
            </a:r>
            <a:endParaRPr sz="20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g27755aa626e_0_4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248</a:t>
            </a:fld>
            <a:endParaRPr/>
          </a:p>
        </p:txBody>
      </p:sp>
      <p:pic>
        <p:nvPicPr>
          <p:cNvPr id="2302" name="Google Shape;2302;g27755aa626e_0_45"/>
          <p:cNvPicPr preferRelativeResize="0"/>
          <p:nvPr/>
        </p:nvPicPr>
        <p:blipFill>
          <a:blip r:embed="rId3">
            <a:alphaModFix/>
          </a:blip>
          <a:stretch>
            <a:fillRect/>
          </a:stretch>
        </p:blipFill>
        <p:spPr>
          <a:xfrm>
            <a:off x="210400" y="880675"/>
            <a:ext cx="8723200" cy="4493775"/>
          </a:xfrm>
          <a:prstGeom prst="rect">
            <a:avLst/>
          </a:prstGeom>
          <a:noFill/>
          <a:ln>
            <a:noFill/>
          </a:ln>
        </p:spPr>
      </p:pic>
      <p:sp>
        <p:nvSpPr>
          <p:cNvPr id="2303" name="Google Shape;2303;g27755aa626e_0_45"/>
          <p:cNvSpPr txBox="1"/>
          <p:nvPr/>
        </p:nvSpPr>
        <p:spPr>
          <a:xfrm>
            <a:off x="1031750" y="5602025"/>
            <a:ext cx="65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https://www.javatpoint.com/final-keyword</a:t>
            </a:r>
            <a:endParaRPr sz="1800" b="1"/>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g27755aa626e_0_5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lnSpc>
                <a:spcPct val="115000"/>
              </a:lnSpc>
              <a:spcBef>
                <a:spcPts val="1800"/>
              </a:spcBef>
              <a:spcAft>
                <a:spcPts val="1800"/>
              </a:spcAft>
              <a:buClr>
                <a:schemeClr val="dk1"/>
              </a:buClr>
              <a:buSzPts val="1100"/>
              <a:buFont typeface="Arial"/>
              <a:buNone/>
            </a:pPr>
            <a:r>
              <a:rPr lang="en-US" sz="1400" b="1">
                <a:solidFill>
                  <a:srgbClr val="273239"/>
                </a:solidFill>
                <a:highlight>
                  <a:srgbClr val="FFFFFF"/>
                </a:highlight>
                <a:latin typeface="Nunito"/>
                <a:ea typeface="Nunito"/>
                <a:cs typeface="Nunito"/>
                <a:sym typeface="Nunito"/>
              </a:rPr>
              <a:t>Characteristics of final keyword in java:</a:t>
            </a:r>
            <a:endParaRPr/>
          </a:p>
        </p:txBody>
      </p:sp>
      <p:sp>
        <p:nvSpPr>
          <p:cNvPr id="2310" name="Google Shape;2310;g27755aa626e_0_5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Clr>
                <a:schemeClr val="dk1"/>
              </a:buClr>
              <a:buSzPts val="1100"/>
              <a:buFont typeface="Arial"/>
              <a:buNone/>
            </a:pPr>
            <a:r>
              <a:rPr lang="en-US" sz="1300">
                <a:solidFill>
                  <a:srgbClr val="273239"/>
                </a:solidFill>
                <a:highlight>
                  <a:srgbClr val="FFFFFF"/>
                </a:highlight>
                <a:latin typeface="Nunito"/>
                <a:ea typeface="Nunito"/>
                <a:cs typeface="Nunito"/>
                <a:sym typeface="Nunito"/>
              </a:rPr>
              <a:t>In Java, the final keyword is used to indicate that a variable, method, or class cannot be modified or extended. Here are some of its characteristics:</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80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Final variables:</a:t>
            </a:r>
            <a:r>
              <a:rPr lang="en-US" sz="1300">
                <a:solidFill>
                  <a:srgbClr val="273239"/>
                </a:solidFill>
                <a:highlight>
                  <a:srgbClr val="FFFFFF"/>
                </a:highlight>
                <a:latin typeface="Nunito"/>
                <a:ea typeface="Nunito"/>
                <a:cs typeface="Nunito"/>
                <a:sym typeface="Nunito"/>
              </a:rPr>
              <a:t> When a variable is declared as final, its value cannot be changed once it has been initialized. This is useful for declaring constants or other values that should not be modified.</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Final methods</a:t>
            </a:r>
            <a:r>
              <a:rPr lang="en-US" sz="1300">
                <a:solidFill>
                  <a:srgbClr val="273239"/>
                </a:solidFill>
                <a:highlight>
                  <a:srgbClr val="FFFFFF"/>
                </a:highlight>
                <a:latin typeface="Nunito"/>
                <a:ea typeface="Nunito"/>
                <a:cs typeface="Nunito"/>
                <a:sym typeface="Nunito"/>
              </a:rPr>
              <a:t>: When a method is declared as final, it cannot be overridden by a subclass. This is useful for methods that are part of a class’s public API and should not be modified by subclasses.</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Final classes:</a:t>
            </a:r>
            <a:r>
              <a:rPr lang="en-US" sz="1300">
                <a:solidFill>
                  <a:srgbClr val="273239"/>
                </a:solidFill>
                <a:highlight>
                  <a:srgbClr val="FFFFFF"/>
                </a:highlight>
                <a:latin typeface="Nunito"/>
                <a:ea typeface="Nunito"/>
                <a:cs typeface="Nunito"/>
                <a:sym typeface="Nunito"/>
              </a:rPr>
              <a:t> When a class is declared as final, it cannot be extended by a subclass. This is useful for classes that are intended to be used as is and should not be modified or extended.</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Initialization:</a:t>
            </a:r>
            <a:r>
              <a:rPr lang="en-US" sz="1300">
                <a:solidFill>
                  <a:srgbClr val="273239"/>
                </a:solidFill>
                <a:highlight>
                  <a:srgbClr val="FFFFFF"/>
                </a:highlight>
                <a:latin typeface="Nunito"/>
                <a:ea typeface="Nunito"/>
                <a:cs typeface="Nunito"/>
                <a:sym typeface="Nunito"/>
              </a:rPr>
              <a:t> Final variables must be initialized either at the time of declaration or in the constructor of the class. This ensures that the value of the variable is set and cannot be changed.</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Performance:</a:t>
            </a:r>
            <a:r>
              <a:rPr lang="en-US" sz="1300">
                <a:solidFill>
                  <a:srgbClr val="273239"/>
                </a:solidFill>
                <a:highlight>
                  <a:srgbClr val="FFFFFF"/>
                </a:highlight>
                <a:latin typeface="Nunito"/>
                <a:ea typeface="Nunito"/>
                <a:cs typeface="Nunito"/>
                <a:sym typeface="Nunito"/>
              </a:rPr>
              <a:t> The use of final can sometimes improve performance, as the compiler can optimize the code more effectively when it knows that a variable or method cannot be changed.</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Security:</a:t>
            </a:r>
            <a:r>
              <a:rPr lang="en-US" sz="1300">
                <a:solidFill>
                  <a:srgbClr val="273239"/>
                </a:solidFill>
                <a:highlight>
                  <a:srgbClr val="FFFFFF"/>
                </a:highlight>
                <a:latin typeface="Nunito"/>
                <a:ea typeface="Nunito"/>
                <a:cs typeface="Nunito"/>
                <a:sym typeface="Nunito"/>
              </a:rPr>
              <a:t> final can help improve security by preventing malicious code from modifying sensitive data or behavior.</a:t>
            </a:r>
            <a:endParaRPr sz="1300">
              <a:solidFill>
                <a:srgbClr val="273239"/>
              </a:solidFill>
              <a:highlight>
                <a:srgbClr val="FFFFFF"/>
              </a:highlight>
              <a:latin typeface="Nunito"/>
              <a:ea typeface="Nunito"/>
              <a:cs typeface="Nunito"/>
              <a:sym typeface="Nunito"/>
            </a:endParaRPr>
          </a:p>
          <a:p>
            <a:pPr marL="0" lvl="0" indent="0" algn="l" rtl="0">
              <a:spcBef>
                <a:spcPts val="1800"/>
              </a:spcBef>
              <a:spcAft>
                <a:spcPts val="1200"/>
              </a:spcAft>
              <a:buNone/>
            </a:pPr>
            <a:endParaRPr/>
          </a:p>
        </p:txBody>
      </p:sp>
      <p:sp>
        <p:nvSpPr>
          <p:cNvPr id="2311" name="Google Shape;2311;g27755aa626e_0_5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4"/>
          <p:cNvSpPr txBox="1">
            <a:spLocks noGrp="1"/>
          </p:cNvSpPr>
          <p:nvPr>
            <p:ph type="title"/>
          </p:nvPr>
        </p:nvSpPr>
        <p:spPr>
          <a:xfrm>
            <a:off x="457200" y="214290"/>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Data encapsulation</a:t>
            </a:r>
            <a:endParaRPr sz="3000" b="0" i="0" u="none" strike="noStrike" cap="small">
              <a:solidFill>
                <a:schemeClr val="dk2"/>
              </a:solidFill>
              <a:latin typeface="Libre Baskerville"/>
              <a:ea typeface="Libre Baskerville"/>
              <a:cs typeface="Libre Baskerville"/>
              <a:sym typeface="Libre Baskerville"/>
            </a:endParaRPr>
          </a:p>
        </p:txBody>
      </p:sp>
      <p:sp>
        <p:nvSpPr>
          <p:cNvPr id="617" name="Google Shape;617;p24"/>
          <p:cNvSpPr txBox="1">
            <a:spLocks noGrp="1"/>
          </p:cNvSpPr>
          <p:nvPr>
            <p:ph type="body" idx="1"/>
          </p:nvPr>
        </p:nvSpPr>
        <p:spPr>
          <a:xfrm>
            <a:off x="285720" y="928670"/>
            <a:ext cx="8472518" cy="4429156"/>
          </a:xfrm>
          <a:prstGeom prst="rect">
            <a:avLst/>
          </a:prstGeom>
          <a:noFill/>
          <a:ln>
            <a:noFill/>
          </a:ln>
        </p:spPr>
        <p:txBody>
          <a:bodyPr spcFirstLastPara="1" wrap="square" lIns="91425" tIns="45700" rIns="91425" bIns="45700" anchor="t" anchorCtr="0">
            <a:noAutofit/>
          </a:bodyPr>
          <a:lstStyle/>
          <a:p>
            <a:pPr marL="274320" marR="0" lvl="0" indent="-274320" algn="just"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The wrapping up of data and function into a single unit (called class) is known as encapsulation</a:t>
            </a:r>
            <a:r>
              <a:rPr lang="en-US" sz="2400" b="0" i="0" u="none" strike="noStrike" cap="none" dirty="0">
                <a:solidFill>
                  <a:schemeClr val="dk1"/>
                </a:solidFill>
                <a:latin typeface="Libre Baskerville"/>
                <a:ea typeface="Libre Baskerville"/>
                <a:cs typeface="Libre Baskerville"/>
                <a:sym typeface="Libre Baskerville"/>
              </a:rPr>
              <a:t>. Data and encapsulation is the most striking feature of a class.</a:t>
            </a:r>
            <a:endParaRPr dirty="0"/>
          </a:p>
          <a:p>
            <a:pPr marL="274320" marR="0" lvl="0" indent="-274320" algn="just"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a:t>
            </a:r>
            <a:endParaRPr dirty="0"/>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OOP encapsulates data (attributes) and functions (behavior) into packages called objects</a:t>
            </a:r>
            <a:endParaRPr sz="2400" b="0" i="0" u="none" strike="noStrike" cap="none" dirty="0">
              <a:solidFill>
                <a:schemeClr val="dk1"/>
              </a:solidFill>
              <a:highlight>
                <a:srgbClr val="FFFF00"/>
              </a:highlight>
              <a:latin typeface="Libre Baskerville"/>
              <a:ea typeface="Libre Baskerville"/>
              <a:cs typeface="Libre Baskerville"/>
              <a:sym typeface="Libre Baskerville"/>
            </a:endParaRPr>
          </a:p>
          <a:p>
            <a:pPr marL="274320" marR="0" lvl="0" indent="-167640" algn="just"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E.g.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class encapsulates data members and member functions</a:t>
            </a:r>
            <a:endParaRPr sz="2400" b="0" i="0" u="none" strike="noStrike" cap="none" dirty="0">
              <a:solidFill>
                <a:schemeClr val="dk1"/>
              </a:solidFill>
              <a:highlight>
                <a:srgbClr val="FFFF00"/>
              </a:highlight>
              <a:latin typeface="Libre Baskerville"/>
              <a:ea typeface="Libre Baskerville"/>
              <a:cs typeface="Libre Baskerville"/>
              <a:sym typeface="Libre Baskerville"/>
            </a:endParaRPr>
          </a:p>
        </p:txBody>
      </p:sp>
      <p:sp>
        <p:nvSpPr>
          <p:cNvPr id="618" name="Google Shape;618;p24"/>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5"/>
        <p:cNvGrpSpPr/>
        <p:nvPr/>
      </p:nvGrpSpPr>
      <p:grpSpPr>
        <a:xfrm>
          <a:off x="0" y="0"/>
          <a:ext cx="0" cy="0"/>
          <a:chOff x="0" y="0"/>
          <a:chExt cx="0" cy="0"/>
        </a:xfrm>
      </p:grpSpPr>
      <p:sp>
        <p:nvSpPr>
          <p:cNvPr id="2316" name="Google Shape;2316;g23804a61086_0_65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Classes ARE Object Definitions</a:t>
            </a:r>
            <a:endParaRPr/>
          </a:p>
        </p:txBody>
      </p:sp>
      <p:sp>
        <p:nvSpPr>
          <p:cNvPr id="2317" name="Google Shape;2317;g23804a61086_0_652"/>
          <p:cNvSpPr txBox="1">
            <a:spLocks noGrp="1"/>
          </p:cNvSpPr>
          <p:nvPr>
            <p:ph type="body" idx="1"/>
          </p:nvPr>
        </p:nvSpPr>
        <p:spPr>
          <a:xfrm>
            <a:off x="1173162" y="1981200"/>
            <a:ext cx="73611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OOP - object oriented programming</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code built from objects </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Java these are called </a:t>
            </a:r>
            <a:r>
              <a:rPr lang="en-US" sz="3200" b="1" i="1" u="none">
                <a:solidFill>
                  <a:schemeClr val="dk1"/>
                </a:solidFill>
                <a:latin typeface="Arial"/>
                <a:ea typeface="Arial"/>
                <a:cs typeface="Arial"/>
                <a:sym typeface="Arial"/>
              </a:rPr>
              <a:t>classes</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Each class definition is coded in a separate .java file</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Name of the object must match the class/object name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1"/>
        <p:cNvGrpSpPr/>
        <p:nvPr/>
      </p:nvGrpSpPr>
      <p:grpSpPr>
        <a:xfrm>
          <a:off x="0" y="0"/>
          <a:ext cx="0" cy="0"/>
          <a:chOff x="0" y="0"/>
          <a:chExt cx="0" cy="0"/>
        </a:xfrm>
      </p:grpSpPr>
      <p:sp>
        <p:nvSpPr>
          <p:cNvPr id="2322" name="Google Shape;2322;g23804a61086_0_657"/>
          <p:cNvSpPr/>
          <p:nvPr/>
        </p:nvSpPr>
        <p:spPr>
          <a:xfrm>
            <a:off x="5067300" y="1987550"/>
            <a:ext cx="938100" cy="957300"/>
          </a:xfrm>
          <a:prstGeom prst="ellipse">
            <a:avLst/>
          </a:prstGeom>
          <a:solidFill>
            <a:srgbClr val="99FF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23" name="Google Shape;2323;g23804a61086_0_657"/>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 three principles of OOP</a:t>
            </a:r>
            <a:endParaRPr/>
          </a:p>
        </p:txBody>
      </p:sp>
      <p:sp>
        <p:nvSpPr>
          <p:cNvPr id="2324" name="Google Shape;2324;g23804a61086_0_657"/>
          <p:cNvSpPr txBox="1">
            <a:spLocks noGrp="1"/>
          </p:cNvSpPr>
          <p:nvPr>
            <p:ph type="body" idx="1"/>
          </p:nvPr>
        </p:nvSpPr>
        <p:spPr>
          <a:xfrm>
            <a:off x="1173162" y="1981200"/>
            <a:ext cx="3810000" cy="41148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9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Encapsulation</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Objects hide their functions (</a:t>
            </a:r>
            <a:r>
              <a:rPr lang="en-US" sz="2000" b="1" i="0" u="none" strike="noStrike" cap="none">
                <a:solidFill>
                  <a:schemeClr val="dk1"/>
                </a:solidFill>
                <a:latin typeface="Arial"/>
                <a:ea typeface="Arial"/>
                <a:cs typeface="Arial"/>
                <a:sym typeface="Arial"/>
              </a:rPr>
              <a:t>methods</a:t>
            </a:r>
            <a:r>
              <a:rPr lang="en-US" sz="2000" b="0" i="0" u="none" strike="noStrike" cap="none">
                <a:solidFill>
                  <a:schemeClr val="dk1"/>
                </a:solidFill>
                <a:latin typeface="Arial"/>
                <a:ea typeface="Arial"/>
                <a:cs typeface="Arial"/>
                <a:sym typeface="Arial"/>
              </a:rPr>
              <a:t>) and data (</a:t>
            </a:r>
            <a:r>
              <a:rPr lang="en-US" sz="2000" b="1" i="0" u="none" strike="noStrike" cap="none">
                <a:solidFill>
                  <a:schemeClr val="dk1"/>
                </a:solidFill>
                <a:latin typeface="Arial"/>
                <a:ea typeface="Arial"/>
                <a:cs typeface="Arial"/>
                <a:sym typeface="Arial"/>
              </a:rPr>
              <a:t>instance variables</a:t>
            </a:r>
            <a:r>
              <a:rPr lang="en-US" sz="2000" b="0" i="0" u="none" strike="noStrike" cap="none">
                <a:solidFill>
                  <a:schemeClr val="dk1"/>
                </a:solidFill>
                <a:latin typeface="Arial"/>
                <a:ea typeface="Arial"/>
                <a:cs typeface="Arial"/>
                <a:sym typeface="Arial"/>
              </a:rPr>
              <a:t>)</a:t>
            </a:r>
            <a:endParaRPr/>
          </a:p>
          <a:p>
            <a:pPr marL="342900" marR="0" lvl="0" indent="-342900" algn="l" rtl="0">
              <a:lnSpc>
                <a:spcPct val="9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Inheritance</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Each </a:t>
            </a:r>
            <a:r>
              <a:rPr lang="en-US" sz="2000" b="1" i="0" u="none" strike="noStrike" cap="none">
                <a:solidFill>
                  <a:schemeClr val="dk1"/>
                </a:solidFill>
                <a:latin typeface="Arial"/>
                <a:ea typeface="Arial"/>
                <a:cs typeface="Arial"/>
                <a:sym typeface="Arial"/>
              </a:rPr>
              <a:t>subclass</a:t>
            </a:r>
            <a:r>
              <a:rPr lang="en-US" sz="2000" b="0" i="0" u="none" strike="noStrike" cap="none">
                <a:solidFill>
                  <a:schemeClr val="dk1"/>
                </a:solidFill>
                <a:latin typeface="Arial"/>
                <a:ea typeface="Arial"/>
                <a:cs typeface="Arial"/>
                <a:sym typeface="Arial"/>
              </a:rPr>
              <a:t> inherits all variables of its </a:t>
            </a:r>
            <a:r>
              <a:rPr lang="en-US" sz="2000" b="1" i="0" u="none" strike="noStrike" cap="none">
                <a:solidFill>
                  <a:schemeClr val="dk1"/>
                </a:solidFill>
                <a:latin typeface="Arial"/>
                <a:ea typeface="Arial"/>
                <a:cs typeface="Arial"/>
                <a:sym typeface="Arial"/>
              </a:rPr>
              <a:t>superclass</a:t>
            </a:r>
            <a:endParaRPr sz="2000" b="0" i="0" u="none" strike="noStrike" cap="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Polymorphism</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Interface same despite different data types </a:t>
            </a:r>
            <a:endParaRPr sz="2400" b="0" i="0" u="none" strike="noStrike" cap="none">
              <a:solidFill>
                <a:schemeClr val="dk1"/>
              </a:solidFill>
              <a:latin typeface="Arial"/>
              <a:ea typeface="Arial"/>
              <a:cs typeface="Arial"/>
              <a:sym typeface="Arial"/>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strike="noStrike" cap="none">
              <a:solidFill>
                <a:schemeClr val="dk1"/>
              </a:solidFill>
              <a:latin typeface="Arial"/>
              <a:ea typeface="Arial"/>
              <a:cs typeface="Arial"/>
              <a:sym typeface="Arial"/>
            </a:endParaRPr>
          </a:p>
        </p:txBody>
      </p:sp>
      <p:sp>
        <p:nvSpPr>
          <p:cNvPr id="2325" name="Google Shape;2325;g23804a61086_0_657"/>
          <p:cNvSpPr/>
          <p:nvPr/>
        </p:nvSpPr>
        <p:spPr>
          <a:xfrm>
            <a:off x="5351200" y="3476625"/>
            <a:ext cx="689100" cy="541200"/>
          </a:xfrm>
          <a:prstGeom prst="ellipse">
            <a:avLst/>
          </a:prstGeom>
          <a:solidFill>
            <a:srgbClr val="00C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imes"/>
              <a:buNone/>
            </a:pPr>
            <a:r>
              <a:rPr lang="en-US" sz="1600" b="0" i="0" u="none">
                <a:solidFill>
                  <a:schemeClr val="dk1"/>
                </a:solidFill>
                <a:latin typeface="Times"/>
                <a:ea typeface="Times"/>
                <a:cs typeface="Times"/>
                <a:sym typeface="Times"/>
              </a:rPr>
              <a:t>car</a:t>
            </a:r>
            <a:endParaRPr/>
          </a:p>
        </p:txBody>
      </p:sp>
      <p:sp>
        <p:nvSpPr>
          <p:cNvPr id="2326" name="Google Shape;2326;g23804a61086_0_657"/>
          <p:cNvSpPr/>
          <p:nvPr/>
        </p:nvSpPr>
        <p:spPr>
          <a:xfrm>
            <a:off x="6440487" y="4252912"/>
            <a:ext cx="541200" cy="541200"/>
          </a:xfrm>
          <a:prstGeom prst="ellipse">
            <a:avLst/>
          </a:prstGeom>
          <a:solidFill>
            <a:srgbClr val="00C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imes"/>
              <a:buNone/>
            </a:pPr>
            <a:r>
              <a:rPr lang="en-US" sz="1400" b="0" i="0" u="none">
                <a:solidFill>
                  <a:schemeClr val="dk1"/>
                </a:solidFill>
                <a:latin typeface="Times"/>
                <a:ea typeface="Times"/>
                <a:cs typeface="Times"/>
                <a:sym typeface="Times"/>
              </a:rPr>
              <a:t>auto-</a:t>
            </a:r>
            <a:endParaRPr/>
          </a:p>
          <a:p>
            <a:pPr marL="0" marR="0" lvl="0" indent="0" algn="ctr" rtl="0">
              <a:lnSpc>
                <a:spcPct val="100000"/>
              </a:lnSpc>
              <a:spcBef>
                <a:spcPts val="0"/>
              </a:spcBef>
              <a:spcAft>
                <a:spcPts val="0"/>
              </a:spcAft>
              <a:buClr>
                <a:schemeClr val="dk1"/>
              </a:buClr>
              <a:buSzPts val="1400"/>
              <a:buFont typeface="Times"/>
              <a:buNone/>
            </a:pPr>
            <a:r>
              <a:rPr lang="en-US" sz="1400" b="0" i="0" u="none">
                <a:solidFill>
                  <a:schemeClr val="dk1"/>
                </a:solidFill>
                <a:latin typeface="Times"/>
                <a:ea typeface="Times"/>
                <a:cs typeface="Times"/>
                <a:sym typeface="Times"/>
              </a:rPr>
              <a:t>matic</a:t>
            </a:r>
            <a:endParaRPr/>
          </a:p>
        </p:txBody>
      </p:sp>
      <p:sp>
        <p:nvSpPr>
          <p:cNvPr id="2327" name="Google Shape;2327;g23804a61086_0_657"/>
          <p:cNvSpPr/>
          <p:nvPr/>
        </p:nvSpPr>
        <p:spPr>
          <a:xfrm>
            <a:off x="4689475" y="4270375"/>
            <a:ext cx="541200" cy="541200"/>
          </a:xfrm>
          <a:prstGeom prst="ellipse">
            <a:avLst/>
          </a:prstGeom>
          <a:solidFill>
            <a:srgbClr val="00C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imes"/>
              <a:buNone/>
            </a:pPr>
            <a:r>
              <a:rPr lang="en-US" sz="1400" b="0" i="0" u="none">
                <a:solidFill>
                  <a:schemeClr val="dk1"/>
                </a:solidFill>
                <a:latin typeface="Times"/>
                <a:ea typeface="Times"/>
                <a:cs typeface="Times"/>
                <a:sym typeface="Times"/>
              </a:rPr>
              <a:t>manual</a:t>
            </a:r>
            <a:endParaRPr/>
          </a:p>
        </p:txBody>
      </p:sp>
      <p:cxnSp>
        <p:nvCxnSpPr>
          <p:cNvPr id="2328" name="Google Shape;2328;g23804a61086_0_657"/>
          <p:cNvCxnSpPr/>
          <p:nvPr/>
        </p:nvCxnSpPr>
        <p:spPr>
          <a:xfrm flipH="1">
            <a:off x="4960862" y="4017963"/>
            <a:ext cx="809700" cy="252300"/>
          </a:xfrm>
          <a:prstGeom prst="bentConnector3">
            <a:avLst>
              <a:gd name="adj1" fmla="val 0"/>
            </a:avLst>
          </a:prstGeom>
          <a:noFill/>
          <a:ln w="9525" cap="flat" cmpd="sng">
            <a:solidFill>
              <a:schemeClr val="dk1"/>
            </a:solidFill>
            <a:prstDash val="solid"/>
            <a:miter lim="800000"/>
            <a:headEnd type="none" w="med" len="med"/>
            <a:tailEnd type="none" w="med" len="med"/>
          </a:ln>
        </p:spPr>
      </p:cxnSp>
      <p:cxnSp>
        <p:nvCxnSpPr>
          <p:cNvPr id="2329" name="Google Shape;2329;g23804a61086_0_657"/>
          <p:cNvCxnSpPr/>
          <p:nvPr/>
        </p:nvCxnSpPr>
        <p:spPr>
          <a:xfrm>
            <a:off x="5770563" y="4017962"/>
            <a:ext cx="941400" cy="234900"/>
          </a:xfrm>
          <a:prstGeom prst="bentConnector3">
            <a:avLst>
              <a:gd name="adj1" fmla="val 50000"/>
            </a:avLst>
          </a:prstGeom>
          <a:noFill/>
          <a:ln w="9525" cap="flat" cmpd="sng">
            <a:solidFill>
              <a:schemeClr val="dk1"/>
            </a:solidFill>
            <a:prstDash val="solid"/>
            <a:miter lim="800000"/>
            <a:headEnd type="none" w="med" len="med"/>
            <a:tailEnd type="none" w="med" len="med"/>
          </a:ln>
        </p:spPr>
      </p:cxnSp>
      <p:sp>
        <p:nvSpPr>
          <p:cNvPr id="2330" name="Google Shape;2330;g23804a61086_0_657"/>
          <p:cNvSpPr txBox="1"/>
          <p:nvPr/>
        </p:nvSpPr>
        <p:spPr>
          <a:xfrm>
            <a:off x="6270625" y="3527425"/>
            <a:ext cx="1563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a:solidFill>
                  <a:schemeClr val="dk1"/>
                </a:solidFill>
                <a:latin typeface="Times"/>
                <a:ea typeface="Times"/>
                <a:cs typeface="Times"/>
                <a:sym typeface="Times"/>
              </a:rPr>
              <a:t>Super class</a:t>
            </a:r>
            <a:endParaRPr/>
          </a:p>
        </p:txBody>
      </p:sp>
      <p:sp>
        <p:nvSpPr>
          <p:cNvPr id="2331" name="Google Shape;2331;g23804a61086_0_657"/>
          <p:cNvSpPr txBox="1"/>
          <p:nvPr/>
        </p:nvSpPr>
        <p:spPr>
          <a:xfrm>
            <a:off x="7108825" y="4403725"/>
            <a:ext cx="1505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a:solidFill>
                  <a:schemeClr val="dk1"/>
                </a:solidFill>
                <a:latin typeface="Times"/>
                <a:ea typeface="Times"/>
                <a:cs typeface="Times"/>
                <a:sym typeface="Times"/>
              </a:rPr>
              <a:t>Subclasses</a:t>
            </a:r>
            <a:endParaRPr/>
          </a:p>
        </p:txBody>
      </p:sp>
      <p:sp>
        <p:nvSpPr>
          <p:cNvPr id="2332" name="Google Shape;2332;g23804a61086_0_657"/>
          <p:cNvSpPr/>
          <p:nvPr/>
        </p:nvSpPr>
        <p:spPr>
          <a:xfrm>
            <a:off x="5629275" y="4978400"/>
            <a:ext cx="541200" cy="541200"/>
          </a:xfrm>
          <a:prstGeom prst="ellipse">
            <a:avLst/>
          </a:prstGeom>
          <a:solidFill>
            <a:srgbClr val="00C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333" name="Google Shape;2333;g23804a61086_0_657"/>
          <p:cNvCxnSpPr/>
          <p:nvPr/>
        </p:nvCxnSpPr>
        <p:spPr>
          <a:xfrm flipH="1">
            <a:off x="5410175" y="5503862"/>
            <a:ext cx="320700" cy="363600"/>
          </a:xfrm>
          <a:prstGeom prst="straightConnector1">
            <a:avLst/>
          </a:prstGeom>
          <a:noFill/>
          <a:ln w="28575" cap="flat" cmpd="sng">
            <a:solidFill>
              <a:schemeClr val="dk1"/>
            </a:solidFill>
            <a:prstDash val="solid"/>
            <a:miter lim="800000"/>
            <a:headEnd type="none" w="med" len="med"/>
            <a:tailEnd type="triangle" w="med" len="med"/>
          </a:ln>
        </p:spPr>
      </p:cxnSp>
      <p:cxnSp>
        <p:nvCxnSpPr>
          <p:cNvPr id="2334" name="Google Shape;2334;g23804a61086_0_657"/>
          <p:cNvCxnSpPr/>
          <p:nvPr/>
        </p:nvCxnSpPr>
        <p:spPr>
          <a:xfrm>
            <a:off x="6135687" y="5480050"/>
            <a:ext cx="493800" cy="311100"/>
          </a:xfrm>
          <a:prstGeom prst="straightConnector1">
            <a:avLst/>
          </a:prstGeom>
          <a:noFill/>
          <a:ln w="28575" cap="flat" cmpd="sng">
            <a:solidFill>
              <a:schemeClr val="dk1"/>
            </a:solidFill>
            <a:prstDash val="solid"/>
            <a:miter lim="800000"/>
            <a:headEnd type="none" w="med" len="med"/>
            <a:tailEnd type="triangle" w="med" len="med"/>
          </a:ln>
        </p:spPr>
      </p:cxnSp>
      <p:sp>
        <p:nvSpPr>
          <p:cNvPr id="2335" name="Google Shape;2335;g23804a61086_0_657"/>
          <p:cNvSpPr/>
          <p:nvPr/>
        </p:nvSpPr>
        <p:spPr>
          <a:xfrm>
            <a:off x="4876800" y="5791200"/>
            <a:ext cx="685800" cy="685800"/>
          </a:xfrm>
          <a:prstGeom prst="triangle">
            <a:avLst>
              <a:gd name="adj" fmla="val 50000"/>
            </a:avLst>
          </a:prstGeom>
          <a:solidFill>
            <a:srgbClr val="99FF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36" name="Google Shape;2336;g23804a61086_0_657"/>
          <p:cNvSpPr txBox="1"/>
          <p:nvPr/>
        </p:nvSpPr>
        <p:spPr>
          <a:xfrm>
            <a:off x="4572000" y="5334000"/>
            <a:ext cx="996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a:solidFill>
                  <a:schemeClr val="dk1"/>
                </a:solidFill>
                <a:latin typeface="Times"/>
                <a:ea typeface="Times"/>
                <a:cs typeface="Times"/>
                <a:sym typeface="Times"/>
              </a:rPr>
              <a:t>draw()</a:t>
            </a:r>
            <a:endParaRPr/>
          </a:p>
        </p:txBody>
      </p:sp>
      <p:sp>
        <p:nvSpPr>
          <p:cNvPr id="2337" name="Google Shape;2337;g23804a61086_0_657"/>
          <p:cNvSpPr txBox="1"/>
          <p:nvPr/>
        </p:nvSpPr>
        <p:spPr>
          <a:xfrm>
            <a:off x="6629400" y="5257800"/>
            <a:ext cx="996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a:solidFill>
                  <a:schemeClr val="dk1"/>
                </a:solidFill>
                <a:latin typeface="Times"/>
                <a:ea typeface="Times"/>
                <a:cs typeface="Times"/>
                <a:sym typeface="Times"/>
              </a:rPr>
              <a:t>draw()</a:t>
            </a:r>
            <a:endParaRPr/>
          </a:p>
        </p:txBody>
      </p:sp>
      <p:sp>
        <p:nvSpPr>
          <p:cNvPr id="2338" name="Google Shape;2338;g23804a61086_0_657"/>
          <p:cNvSpPr/>
          <p:nvPr/>
        </p:nvSpPr>
        <p:spPr>
          <a:xfrm>
            <a:off x="6477000" y="5791200"/>
            <a:ext cx="533400" cy="609600"/>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339" name="Google Shape;2339;g23804a61086_0_657"/>
          <p:cNvCxnSpPr/>
          <p:nvPr/>
        </p:nvCxnSpPr>
        <p:spPr>
          <a:xfrm rot="10800000" flipH="1">
            <a:off x="5211762" y="2147937"/>
            <a:ext cx="676200" cy="654000"/>
          </a:xfrm>
          <a:prstGeom prst="straightConnector1">
            <a:avLst/>
          </a:prstGeom>
          <a:noFill/>
          <a:ln w="9525" cap="flat" cmpd="sng">
            <a:solidFill>
              <a:schemeClr val="dk1"/>
            </a:solidFill>
            <a:prstDash val="solid"/>
            <a:miter lim="800000"/>
            <a:headEnd type="none" w="med" len="med"/>
            <a:tailEnd type="none" w="med" len="med"/>
          </a:ln>
        </p:spPr>
      </p:cxnSp>
      <p:cxnSp>
        <p:nvCxnSpPr>
          <p:cNvPr id="2340" name="Google Shape;2340;g23804a61086_0_657"/>
          <p:cNvCxnSpPr/>
          <p:nvPr/>
        </p:nvCxnSpPr>
        <p:spPr>
          <a:xfrm>
            <a:off x="5211762" y="2147887"/>
            <a:ext cx="689100" cy="654000"/>
          </a:xfrm>
          <a:prstGeom prst="straightConnector1">
            <a:avLst/>
          </a:prstGeom>
          <a:noFill/>
          <a:ln w="9525" cap="flat" cmpd="sng">
            <a:solidFill>
              <a:schemeClr val="dk1"/>
            </a:solidFill>
            <a:prstDash val="solid"/>
            <a:miter lim="800000"/>
            <a:headEnd type="none" w="med" len="med"/>
            <a:tailEnd type="none" w="med" len="med"/>
          </a:ln>
        </p:spPr>
      </p:cxnSp>
      <p:sp>
        <p:nvSpPr>
          <p:cNvPr id="2341" name="Google Shape;2341;g23804a61086_0_657"/>
          <p:cNvSpPr/>
          <p:nvPr/>
        </p:nvSpPr>
        <p:spPr>
          <a:xfrm>
            <a:off x="5357812" y="2284412"/>
            <a:ext cx="355500" cy="379500"/>
          </a:xfrm>
          <a:prstGeom prst="ellipse">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42" name="Google Shape;2342;g23804a61086_0_657"/>
          <p:cNvSpPr/>
          <p:nvPr/>
        </p:nvSpPr>
        <p:spPr>
          <a:xfrm>
            <a:off x="7021512" y="1984375"/>
            <a:ext cx="938100" cy="957300"/>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343" name="Google Shape;2343;g23804a61086_0_657"/>
          <p:cNvCxnSpPr/>
          <p:nvPr/>
        </p:nvCxnSpPr>
        <p:spPr>
          <a:xfrm rot="10800000" flipH="1">
            <a:off x="7165975" y="2144762"/>
            <a:ext cx="676200" cy="654000"/>
          </a:xfrm>
          <a:prstGeom prst="straightConnector1">
            <a:avLst/>
          </a:prstGeom>
          <a:noFill/>
          <a:ln w="9525" cap="flat" cmpd="sng">
            <a:solidFill>
              <a:schemeClr val="dk1"/>
            </a:solidFill>
            <a:prstDash val="solid"/>
            <a:miter lim="800000"/>
            <a:headEnd type="none" w="med" len="med"/>
            <a:tailEnd type="none" w="med" len="med"/>
          </a:ln>
        </p:spPr>
      </p:cxnSp>
      <p:cxnSp>
        <p:nvCxnSpPr>
          <p:cNvPr id="2344" name="Google Shape;2344;g23804a61086_0_657"/>
          <p:cNvCxnSpPr/>
          <p:nvPr/>
        </p:nvCxnSpPr>
        <p:spPr>
          <a:xfrm>
            <a:off x="7165975" y="2144712"/>
            <a:ext cx="689100" cy="654000"/>
          </a:xfrm>
          <a:prstGeom prst="straightConnector1">
            <a:avLst/>
          </a:prstGeom>
          <a:noFill/>
          <a:ln w="9525" cap="flat" cmpd="sng">
            <a:solidFill>
              <a:schemeClr val="dk1"/>
            </a:solidFill>
            <a:prstDash val="solid"/>
            <a:miter lim="800000"/>
            <a:headEnd type="none" w="med" len="med"/>
            <a:tailEnd type="none" w="med" len="med"/>
          </a:ln>
        </p:spPr>
      </p:cxnSp>
      <p:sp>
        <p:nvSpPr>
          <p:cNvPr id="2345" name="Google Shape;2345;g23804a61086_0_657"/>
          <p:cNvSpPr/>
          <p:nvPr/>
        </p:nvSpPr>
        <p:spPr>
          <a:xfrm>
            <a:off x="7312025" y="2281237"/>
            <a:ext cx="355500" cy="379500"/>
          </a:xfrm>
          <a:prstGeom prst="ellipse">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46" name="Google Shape;2346;g23804a61086_0_657"/>
          <p:cNvSpPr/>
          <p:nvPr/>
        </p:nvSpPr>
        <p:spPr>
          <a:xfrm>
            <a:off x="5708650" y="1611312"/>
            <a:ext cx="1722438" cy="406400"/>
          </a:xfrm>
          <a:custGeom>
            <a:avLst/>
            <a:gdLst/>
            <a:ahLst/>
            <a:cxnLst/>
            <a:rect l="l" t="t" r="r" b="b"/>
            <a:pathLst>
              <a:path w="1085" h="256" extrusionOk="0">
                <a:moveTo>
                  <a:pt x="0" y="249"/>
                </a:moveTo>
                <a:cubicBezTo>
                  <a:pt x="109" y="176"/>
                  <a:pt x="219" y="103"/>
                  <a:pt x="352" y="62"/>
                </a:cubicBezTo>
                <a:cubicBezTo>
                  <a:pt x="484" y="20"/>
                  <a:pt x="686" y="0"/>
                  <a:pt x="793" y="2"/>
                </a:cubicBezTo>
                <a:cubicBezTo>
                  <a:pt x="900" y="3"/>
                  <a:pt x="946" y="26"/>
                  <a:pt x="995" y="69"/>
                </a:cubicBezTo>
                <a:cubicBezTo>
                  <a:pt x="1043" y="111"/>
                  <a:pt x="1070" y="224"/>
                  <a:pt x="1085" y="256"/>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47" name="Google Shape;2347;g23804a61086_0_657"/>
          <p:cNvSpPr/>
          <p:nvPr/>
        </p:nvSpPr>
        <p:spPr>
          <a:xfrm>
            <a:off x="5780087" y="2635250"/>
            <a:ext cx="1863725" cy="701675"/>
          </a:xfrm>
          <a:custGeom>
            <a:avLst/>
            <a:gdLst/>
            <a:ahLst/>
            <a:cxnLst/>
            <a:rect l="l" t="t" r="r" b="b"/>
            <a:pathLst>
              <a:path w="1174" h="442" extrusionOk="0">
                <a:moveTo>
                  <a:pt x="0" y="157"/>
                </a:moveTo>
                <a:cubicBezTo>
                  <a:pt x="124" y="261"/>
                  <a:pt x="249" y="365"/>
                  <a:pt x="397" y="404"/>
                </a:cubicBezTo>
                <a:cubicBezTo>
                  <a:pt x="544" y="442"/>
                  <a:pt x="759" y="415"/>
                  <a:pt x="883" y="389"/>
                </a:cubicBezTo>
                <a:cubicBezTo>
                  <a:pt x="1006" y="362"/>
                  <a:pt x="1099" y="311"/>
                  <a:pt x="1137" y="247"/>
                </a:cubicBezTo>
                <a:cubicBezTo>
                  <a:pt x="1174" y="182"/>
                  <a:pt x="1140" y="91"/>
                  <a:pt x="1107" y="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348" name="Google Shape;2348;g23804a61086_0_657"/>
          <p:cNvCxnSpPr/>
          <p:nvPr/>
        </p:nvCxnSpPr>
        <p:spPr>
          <a:xfrm>
            <a:off x="6872287" y="3122612"/>
            <a:ext cx="309600" cy="342900"/>
          </a:xfrm>
          <a:prstGeom prst="straightConnector1">
            <a:avLst/>
          </a:prstGeom>
          <a:noFill/>
          <a:ln w="38100" cap="flat" cmpd="sng">
            <a:solidFill>
              <a:srgbClr val="FF0000"/>
            </a:solidFill>
            <a:prstDash val="solid"/>
            <a:miter lim="800000"/>
            <a:headEnd type="none" w="med" len="med"/>
            <a:tailEnd type="none" w="med" len="med"/>
          </a:ln>
        </p:spPr>
      </p:cxnSp>
      <p:cxnSp>
        <p:nvCxnSpPr>
          <p:cNvPr id="2349" name="Google Shape;2349;g23804a61086_0_657"/>
          <p:cNvCxnSpPr/>
          <p:nvPr/>
        </p:nvCxnSpPr>
        <p:spPr>
          <a:xfrm rot="10800000" flipH="1">
            <a:off x="6896100" y="3051137"/>
            <a:ext cx="297000" cy="462000"/>
          </a:xfrm>
          <a:prstGeom prst="straightConnector1">
            <a:avLst/>
          </a:prstGeom>
          <a:noFill/>
          <a:ln w="38100" cap="flat" cmpd="sng">
            <a:solidFill>
              <a:srgbClr val="FF0000"/>
            </a:solidFill>
            <a:prstDash val="solid"/>
            <a:miter lim="800000"/>
            <a:headEnd type="none" w="med" len="med"/>
            <a:tailEnd type="none" w="med" len="med"/>
          </a:ln>
        </p:spPr>
      </p:cxn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3"/>
        <p:cNvGrpSpPr/>
        <p:nvPr/>
      </p:nvGrpSpPr>
      <p:grpSpPr>
        <a:xfrm>
          <a:off x="0" y="0"/>
          <a:ext cx="0" cy="0"/>
          <a:chOff x="0" y="0"/>
          <a:chExt cx="0" cy="0"/>
        </a:xfrm>
      </p:grpSpPr>
      <p:sp>
        <p:nvSpPr>
          <p:cNvPr id="2354" name="Google Shape;2354;g23804a61086_0_68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Simple Class and Method</a:t>
            </a:r>
            <a:endParaRPr/>
          </a:p>
        </p:txBody>
      </p:sp>
      <p:sp>
        <p:nvSpPr>
          <p:cNvPr id="2355" name="Google Shape;2355;g23804a61086_0_688"/>
          <p:cNvSpPr txBox="1">
            <a:spLocks noGrp="1"/>
          </p:cNvSpPr>
          <p:nvPr>
            <p:ph type="body" idx="1"/>
          </p:nvPr>
        </p:nvSpPr>
        <p:spPr>
          <a:xfrm>
            <a:off x="1676400" y="1600200"/>
            <a:ext cx="69087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None/>
            </a:pPr>
            <a:r>
              <a:rPr lang="en-US" sz="2800" b="0" i="0" u="none">
                <a:solidFill>
                  <a:srgbClr val="000066"/>
                </a:solidFill>
                <a:latin typeface="Arial"/>
                <a:ea typeface="Arial"/>
                <a:cs typeface="Arial"/>
                <a:sym typeface="Arial"/>
              </a:rPr>
              <a:t>Class</a:t>
            </a:r>
            <a:r>
              <a:rPr lang="en-US" sz="2800" b="0" i="0" u="none">
                <a:solidFill>
                  <a:schemeClr val="dk1"/>
                </a:solidFill>
                <a:latin typeface="Arial"/>
                <a:ea typeface="Arial"/>
                <a:cs typeface="Arial"/>
                <a:sym typeface="Arial"/>
              </a:rPr>
              <a:t> </a:t>
            </a:r>
            <a:r>
              <a:rPr lang="en-US" sz="2800" b="0" i="0" u="none">
                <a:solidFill>
                  <a:schemeClr val="accent2"/>
                </a:solidFill>
                <a:latin typeface="Arial"/>
                <a:ea typeface="Arial"/>
                <a:cs typeface="Arial"/>
                <a:sym typeface="Arial"/>
              </a:rPr>
              <a:t>Fruit</a:t>
            </a:r>
            <a:r>
              <a:rPr lang="en-US" sz="2800" b="0" i="0" u="none">
                <a:solidFill>
                  <a:schemeClr val="dk1"/>
                </a:solidFill>
                <a:latin typeface="Arial"/>
                <a:ea typeface="Arial"/>
                <a:cs typeface="Arial"/>
                <a:sym typeface="Arial"/>
              </a:rPr>
              <a:t>{</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a:t>
            </a:r>
            <a:r>
              <a:rPr lang="en-US" sz="2800" b="0" i="0" u="none">
                <a:solidFill>
                  <a:srgbClr val="000066"/>
                </a:solidFill>
                <a:latin typeface="Arial"/>
                <a:ea typeface="Arial"/>
                <a:cs typeface="Arial"/>
                <a:sym typeface="Arial"/>
              </a:rPr>
              <a:t>int</a:t>
            </a:r>
            <a:r>
              <a:rPr lang="en-US" sz="2800" b="0" i="0" u="none">
                <a:solidFill>
                  <a:schemeClr val="dk1"/>
                </a:solidFill>
                <a:latin typeface="Arial"/>
                <a:ea typeface="Arial"/>
                <a:cs typeface="Arial"/>
                <a:sym typeface="Arial"/>
              </a:rPr>
              <a:t> </a:t>
            </a:r>
            <a:r>
              <a:rPr lang="en-US" sz="2800" b="0" i="1" u="none">
                <a:solidFill>
                  <a:schemeClr val="dk1"/>
                </a:solidFill>
                <a:latin typeface="Arial"/>
                <a:ea typeface="Arial"/>
                <a:cs typeface="Arial"/>
                <a:sym typeface="Arial"/>
              </a:rPr>
              <a:t>grams</a:t>
            </a:r>
            <a:r>
              <a:rPr lang="en-US" sz="2800" b="0" i="0" u="none">
                <a:solidFill>
                  <a:schemeClr val="dk1"/>
                </a:solidFill>
                <a:latin typeface="Arial"/>
                <a:ea typeface="Arial"/>
                <a:cs typeface="Arial"/>
                <a:sym typeface="Arial"/>
              </a:rPr>
              <a:t>;</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a:t>
            </a:r>
            <a:r>
              <a:rPr lang="en-US" sz="2800" b="0" i="0" u="none">
                <a:solidFill>
                  <a:srgbClr val="000066"/>
                </a:solidFill>
                <a:latin typeface="Arial"/>
                <a:ea typeface="Arial"/>
                <a:cs typeface="Arial"/>
                <a:sym typeface="Arial"/>
              </a:rPr>
              <a:t>int</a:t>
            </a:r>
            <a:r>
              <a:rPr lang="en-US" sz="2800" b="0" i="0" u="none">
                <a:solidFill>
                  <a:schemeClr val="dk1"/>
                </a:solidFill>
                <a:latin typeface="Arial"/>
                <a:ea typeface="Arial"/>
                <a:cs typeface="Arial"/>
                <a:sym typeface="Arial"/>
              </a:rPr>
              <a:t> </a:t>
            </a:r>
            <a:r>
              <a:rPr lang="en-US" sz="2800" b="0" i="1" u="none">
                <a:solidFill>
                  <a:schemeClr val="dk1"/>
                </a:solidFill>
                <a:latin typeface="Arial"/>
                <a:ea typeface="Arial"/>
                <a:cs typeface="Arial"/>
                <a:sym typeface="Arial"/>
              </a:rPr>
              <a:t>cals_per_gram</a:t>
            </a:r>
            <a:r>
              <a:rPr lang="en-US" sz="2800" b="0" i="0" u="none">
                <a:solidFill>
                  <a:schemeClr val="dk1"/>
                </a:solidFill>
                <a:latin typeface="Arial"/>
                <a:ea typeface="Arial"/>
                <a:cs typeface="Arial"/>
                <a:sym typeface="Arial"/>
              </a:rPr>
              <a:t>;</a:t>
            </a:r>
            <a:endParaRPr/>
          </a:p>
          <a:p>
            <a:pPr marL="342900" marR="0" lvl="0" indent="-342900" algn="l" rtl="0">
              <a:lnSpc>
                <a:spcPct val="100000"/>
              </a:lnSpc>
              <a:spcBef>
                <a:spcPts val="560"/>
              </a:spcBef>
              <a:spcAft>
                <a:spcPts val="0"/>
              </a:spcAft>
              <a:buClr>
                <a:schemeClr val="accent1"/>
              </a:buClr>
              <a:buSzPts val="2240"/>
              <a:buFont typeface="Noto Sans Symbols"/>
              <a:buNone/>
            </a:pPr>
            <a:endParaRPr sz="2800" b="0" i="0" u="none">
              <a:solidFill>
                <a:schemeClr val="dk1"/>
              </a:solidFill>
              <a:latin typeface="Arial"/>
              <a:ea typeface="Arial"/>
              <a:cs typeface="Arial"/>
              <a:sym typeface="Arial"/>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a:t>
            </a:r>
            <a:r>
              <a:rPr lang="en-US" sz="2800" b="0" i="0" u="none">
                <a:solidFill>
                  <a:srgbClr val="000066"/>
                </a:solidFill>
                <a:latin typeface="Arial"/>
                <a:ea typeface="Arial"/>
                <a:cs typeface="Arial"/>
                <a:sym typeface="Arial"/>
              </a:rPr>
              <a:t>int</a:t>
            </a:r>
            <a:r>
              <a:rPr lang="en-US" sz="2800" b="0" i="0" u="none">
                <a:solidFill>
                  <a:schemeClr val="dk1"/>
                </a:solidFill>
                <a:latin typeface="Arial"/>
                <a:ea typeface="Arial"/>
                <a:cs typeface="Arial"/>
                <a:sym typeface="Arial"/>
              </a:rPr>
              <a:t> </a:t>
            </a:r>
            <a:r>
              <a:rPr lang="en-US" sz="2800" b="0" i="1" u="none">
                <a:solidFill>
                  <a:schemeClr val="dk1"/>
                </a:solidFill>
                <a:latin typeface="Arial"/>
                <a:ea typeface="Arial"/>
                <a:cs typeface="Arial"/>
                <a:sym typeface="Arial"/>
              </a:rPr>
              <a:t>total_calories</a:t>
            </a:r>
            <a:r>
              <a:rPr lang="en-US" sz="2800" b="0" i="0" u="none">
                <a:solidFill>
                  <a:schemeClr val="dk1"/>
                </a:solidFill>
                <a:latin typeface="Arial"/>
                <a:ea typeface="Arial"/>
                <a:cs typeface="Arial"/>
                <a:sym typeface="Arial"/>
              </a:rPr>
              <a:t>() {</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return(</a:t>
            </a:r>
            <a:r>
              <a:rPr lang="en-US" sz="2800" b="0" i="1" u="none">
                <a:solidFill>
                  <a:schemeClr val="dk1"/>
                </a:solidFill>
                <a:latin typeface="Arial"/>
                <a:ea typeface="Arial"/>
                <a:cs typeface="Arial"/>
                <a:sym typeface="Arial"/>
              </a:rPr>
              <a:t>grams</a:t>
            </a:r>
            <a:r>
              <a:rPr lang="en-US" sz="2800" b="0" i="0" u="none">
                <a:solidFill>
                  <a:schemeClr val="dk1"/>
                </a:solidFill>
                <a:latin typeface="Arial"/>
                <a:ea typeface="Arial"/>
                <a:cs typeface="Arial"/>
                <a:sym typeface="Arial"/>
              </a:rPr>
              <a:t>*</a:t>
            </a:r>
            <a:r>
              <a:rPr lang="en-US" sz="2800" b="0" i="1" u="none">
                <a:solidFill>
                  <a:schemeClr val="dk1"/>
                </a:solidFill>
                <a:latin typeface="Arial"/>
                <a:ea typeface="Arial"/>
                <a:cs typeface="Arial"/>
                <a:sym typeface="Arial"/>
              </a:rPr>
              <a:t>cals_per_gram</a:t>
            </a:r>
            <a:r>
              <a:rPr lang="en-US" sz="2800" b="0" i="0" u="none">
                <a:solidFill>
                  <a:schemeClr val="dk1"/>
                </a:solidFill>
                <a:latin typeface="Arial"/>
                <a:ea typeface="Arial"/>
                <a:cs typeface="Arial"/>
                <a:sym typeface="Arial"/>
              </a:rPr>
              <a:t>);</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9"/>
        <p:cNvGrpSpPr/>
        <p:nvPr/>
      </p:nvGrpSpPr>
      <p:grpSpPr>
        <a:xfrm>
          <a:off x="0" y="0"/>
          <a:ext cx="0" cy="0"/>
          <a:chOff x="0" y="0"/>
          <a:chExt cx="0" cy="0"/>
        </a:xfrm>
      </p:grpSpPr>
      <p:sp>
        <p:nvSpPr>
          <p:cNvPr id="2360" name="Google Shape;2360;g23804a61086_0_69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Methods</a:t>
            </a:r>
            <a:endParaRPr/>
          </a:p>
        </p:txBody>
      </p:sp>
      <p:sp>
        <p:nvSpPr>
          <p:cNvPr id="2361" name="Google Shape;2361;g23804a61086_0_69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 method is a named sequence of code that can be invoked by other Java code.</a:t>
            </a:r>
            <a:endParaRPr/>
          </a:p>
          <a:p>
            <a:pPr marL="342900" marR="0" lvl="0" indent="-342900" algn="l" rtl="0">
              <a:lnSpc>
                <a:spcPct val="8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 method takes some parameters, performs some computations and then optionally returns a value (or object).</a:t>
            </a:r>
            <a:endParaRPr/>
          </a:p>
          <a:p>
            <a:pPr marL="342900" marR="0" lvl="0" indent="-342900" algn="l" rtl="0">
              <a:lnSpc>
                <a:spcPct val="8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Methods can be used as part of an expression statement.</a:t>
            </a:r>
            <a:endParaRPr/>
          </a:p>
          <a:p>
            <a:pPr marL="342900" marR="0" lvl="0" indent="-342900" algn="l" rtl="0">
              <a:lnSpc>
                <a:spcPct val="80000"/>
              </a:lnSpc>
              <a:spcBef>
                <a:spcPts val="400"/>
              </a:spcBef>
              <a:spcAft>
                <a:spcPts val="0"/>
              </a:spcAft>
              <a:buClr>
                <a:schemeClr val="accent1"/>
              </a:buClr>
              <a:buSzPts val="1600"/>
              <a:buFont typeface="Noto Sans Symbols"/>
              <a:buNone/>
            </a:pPr>
            <a:r>
              <a:rPr lang="en-US" sz="2000" b="0" i="0" u="none">
                <a:solidFill>
                  <a:schemeClr val="hlink"/>
                </a:solidFill>
                <a:latin typeface="Arial"/>
                <a:ea typeface="Arial"/>
                <a:cs typeface="Arial"/>
                <a:sym typeface="Arial"/>
              </a:rPr>
              <a:t>	</a:t>
            </a:r>
            <a:endParaRPr/>
          </a:p>
          <a:p>
            <a:pPr marL="342900" marR="0" lvl="0" indent="-342900" algn="l" rtl="0">
              <a:lnSpc>
                <a:spcPct val="80000"/>
              </a:lnSpc>
              <a:spcBef>
                <a:spcPts val="400"/>
              </a:spcBef>
              <a:spcAft>
                <a:spcPts val="0"/>
              </a:spcAft>
              <a:buClr>
                <a:schemeClr val="accent1"/>
              </a:buClr>
              <a:buSzPts val="1600"/>
              <a:buFont typeface="Noto Sans Symbols"/>
              <a:buNone/>
            </a:pPr>
            <a:r>
              <a:rPr lang="en-US" sz="2000" b="0" i="0" u="none">
                <a:solidFill>
                  <a:srgbClr val="FF9900"/>
                </a:solidFill>
                <a:latin typeface="Courier New"/>
                <a:ea typeface="Courier New"/>
                <a:cs typeface="Courier New"/>
                <a:sym typeface="Courier New"/>
              </a:rPr>
              <a:t>public float convertCelsius(float tempC) {</a:t>
            </a:r>
            <a:endParaRPr/>
          </a:p>
          <a:p>
            <a:pPr marL="342900" marR="0" lvl="0" indent="-342900" algn="l" rtl="0">
              <a:lnSpc>
                <a:spcPct val="80000"/>
              </a:lnSpc>
              <a:spcBef>
                <a:spcPts val="400"/>
              </a:spcBef>
              <a:spcAft>
                <a:spcPts val="0"/>
              </a:spcAft>
              <a:buClr>
                <a:schemeClr val="accent1"/>
              </a:buClr>
              <a:buSzPts val="1600"/>
              <a:buFont typeface="Noto Sans Symbols"/>
              <a:buNone/>
            </a:pPr>
            <a:r>
              <a:rPr lang="en-US" sz="2000" b="0" i="0" u="none">
                <a:solidFill>
                  <a:srgbClr val="FF9900"/>
                </a:solidFill>
                <a:latin typeface="Courier New"/>
                <a:ea typeface="Courier New"/>
                <a:cs typeface="Courier New"/>
                <a:sym typeface="Courier New"/>
              </a:rPr>
              <a:t>		return( ((tempC * 9.0f) / 5.0f) + 32.0 );</a:t>
            </a:r>
            <a:endParaRPr/>
          </a:p>
          <a:p>
            <a:pPr marL="342900" marR="0" lvl="0" indent="-342900" algn="l" rtl="0">
              <a:lnSpc>
                <a:spcPct val="80000"/>
              </a:lnSpc>
              <a:spcBef>
                <a:spcPts val="400"/>
              </a:spcBef>
              <a:spcAft>
                <a:spcPts val="0"/>
              </a:spcAft>
              <a:buClr>
                <a:schemeClr val="accent1"/>
              </a:buClr>
              <a:buSzPts val="1600"/>
              <a:buFont typeface="Noto Sans Symbols"/>
              <a:buNone/>
            </a:pPr>
            <a:r>
              <a:rPr lang="en-US" sz="2000" b="0" i="0" u="none">
                <a:solidFill>
                  <a:srgbClr val="FF9900"/>
                </a:solidFill>
                <a:latin typeface="Courier New"/>
                <a:ea typeface="Courier New"/>
                <a:cs typeface="Courier New"/>
                <a:sym typeface="Courier New"/>
              </a:rPr>
              <a:t>	}</a:t>
            </a:r>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5"/>
        <p:cNvGrpSpPr/>
        <p:nvPr/>
      </p:nvGrpSpPr>
      <p:grpSpPr>
        <a:xfrm>
          <a:off x="0" y="0"/>
          <a:ext cx="0" cy="0"/>
          <a:chOff x="0" y="0"/>
          <a:chExt cx="0" cy="0"/>
        </a:xfrm>
      </p:grpSpPr>
      <p:sp>
        <p:nvSpPr>
          <p:cNvPr id="2366" name="Google Shape;2366;g23804a61086_0_69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Method Signatures</a:t>
            </a:r>
            <a:endParaRPr/>
          </a:p>
        </p:txBody>
      </p:sp>
      <p:sp>
        <p:nvSpPr>
          <p:cNvPr id="2367" name="Google Shape;2367;g23804a61086_0_69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 method signature specifies:</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 name of the method.</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 type and name of each parameter.</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 type of the value (or object) returned by the method.</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 checked exceptions thrown by the method.</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Various method modifiers.</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1" u="none" strike="noStrike" cap="none">
                <a:solidFill>
                  <a:schemeClr val="dk1"/>
                </a:solidFill>
                <a:latin typeface="Arial"/>
                <a:ea typeface="Arial"/>
                <a:cs typeface="Arial"/>
                <a:sym typeface="Arial"/>
              </a:rPr>
              <a:t>modifiers type name ( parameter list ) [throws exceptions ]</a:t>
            </a:r>
            <a:endParaRPr/>
          </a:p>
          <a:p>
            <a:pPr marL="742950" marR="0" lvl="1" indent="-28575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public float convertCelsius (float tCelsius ) {}</a:t>
            </a:r>
            <a:endParaRPr/>
          </a:p>
          <a:p>
            <a:pPr marL="742950" marR="0" lvl="1" indent="-28575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public boolean setUserInfo ( int i, int j, String name ) throws IndexOutOfBoundsException {}</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1"/>
        <p:cNvGrpSpPr/>
        <p:nvPr/>
      </p:nvGrpSpPr>
      <p:grpSpPr>
        <a:xfrm>
          <a:off x="0" y="0"/>
          <a:ext cx="0" cy="0"/>
          <a:chOff x="0" y="0"/>
          <a:chExt cx="0" cy="0"/>
        </a:xfrm>
      </p:grpSpPr>
      <p:sp>
        <p:nvSpPr>
          <p:cNvPr id="2372" name="Google Shape;2372;g23804a61086_0_70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Public/private</a:t>
            </a:r>
            <a:endParaRPr/>
          </a:p>
        </p:txBody>
      </p:sp>
      <p:sp>
        <p:nvSpPr>
          <p:cNvPr id="2373" name="Google Shape;2373;g23804a61086_0_703"/>
          <p:cNvSpPr txBox="1">
            <a:spLocks noGrp="1"/>
          </p:cNvSpPr>
          <p:nvPr>
            <p:ph type="body" idx="1"/>
          </p:nvPr>
        </p:nvSpPr>
        <p:spPr>
          <a:xfrm>
            <a:off x="1371600" y="1943100"/>
            <a:ext cx="7010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Methods/data may be declared </a:t>
            </a:r>
            <a:r>
              <a:rPr lang="en-US" sz="2800" b="1" i="1" u="none">
                <a:solidFill>
                  <a:schemeClr val="dk1"/>
                </a:solidFill>
                <a:latin typeface="Arial"/>
                <a:ea typeface="Arial"/>
                <a:cs typeface="Arial"/>
                <a:sym typeface="Arial"/>
              </a:rPr>
              <a:t>public</a:t>
            </a:r>
            <a:r>
              <a:rPr lang="en-US" sz="2800" b="0" i="0" u="none">
                <a:solidFill>
                  <a:schemeClr val="dk1"/>
                </a:solidFill>
                <a:latin typeface="Arial"/>
                <a:ea typeface="Arial"/>
                <a:cs typeface="Arial"/>
                <a:sym typeface="Arial"/>
              </a:rPr>
              <a:t> or </a:t>
            </a:r>
            <a:r>
              <a:rPr lang="en-US" sz="2800" b="1" i="1" u="none">
                <a:solidFill>
                  <a:schemeClr val="dk1"/>
                </a:solidFill>
                <a:latin typeface="Arial"/>
                <a:ea typeface="Arial"/>
                <a:cs typeface="Arial"/>
                <a:sym typeface="Arial"/>
              </a:rPr>
              <a:t>private</a:t>
            </a:r>
            <a:r>
              <a:rPr lang="en-US" sz="2800" b="0" i="0" u="none">
                <a:solidFill>
                  <a:schemeClr val="dk1"/>
                </a:solidFill>
                <a:latin typeface="Arial"/>
                <a:ea typeface="Arial"/>
                <a:cs typeface="Arial"/>
                <a:sym typeface="Arial"/>
              </a:rPr>
              <a:t> meaning they may or may not be accessed by code in other classes …</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Good practice: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keep data private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keep most methods private</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well-defined interface between classes - helps to eliminate errors</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7"/>
        <p:cNvGrpSpPr/>
        <p:nvPr/>
      </p:nvGrpSpPr>
      <p:grpSpPr>
        <a:xfrm>
          <a:off x="0" y="0"/>
          <a:ext cx="0" cy="0"/>
          <a:chOff x="0" y="0"/>
          <a:chExt cx="0" cy="0"/>
        </a:xfrm>
      </p:grpSpPr>
      <p:sp>
        <p:nvSpPr>
          <p:cNvPr id="2378" name="Google Shape;2378;g23804a61086_0_70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Using objects</a:t>
            </a:r>
            <a:endParaRPr/>
          </a:p>
        </p:txBody>
      </p:sp>
      <p:sp>
        <p:nvSpPr>
          <p:cNvPr id="2379" name="Google Shape;2379;g23804a61086_0_70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Here, code in one class creates an instance of another class and does something with it …</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Fruit plum=new Fruit();</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int cals;</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cals = plum.total_calories();</a:t>
            </a:r>
            <a:endParaRPr/>
          </a:p>
          <a:p>
            <a:pPr marL="742950" marR="0" lvl="1" indent="-285750" algn="l" rtl="0">
              <a:lnSpc>
                <a:spcPct val="100000"/>
              </a:lnSpc>
              <a:spcBef>
                <a:spcPts val="480"/>
              </a:spcBef>
              <a:spcAft>
                <a:spcPts val="0"/>
              </a:spcAft>
              <a:buClr>
                <a:schemeClr val="dk1"/>
              </a:buClr>
              <a:buSzPts val="2400"/>
              <a:buFont typeface="Arial"/>
              <a:buNone/>
            </a:pPr>
            <a:endParaRPr sz="2400" b="0" i="0" u="none" strike="noStrike" cap="none">
              <a:solidFill>
                <a:schemeClr val="accent2"/>
              </a:solidFill>
              <a:latin typeface="Arial"/>
              <a:ea typeface="Arial"/>
              <a:cs typeface="Arial"/>
              <a:sym typeface="Arial"/>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1" i="1" u="none">
                <a:solidFill>
                  <a:schemeClr val="dk1"/>
                </a:solidFill>
                <a:latin typeface="Arial"/>
                <a:ea typeface="Arial"/>
                <a:cs typeface="Arial"/>
                <a:sym typeface="Arial"/>
              </a:rPr>
              <a:t>Dot operator</a:t>
            </a:r>
            <a:r>
              <a:rPr lang="en-US" sz="2800" b="0" i="0" u="none">
                <a:solidFill>
                  <a:schemeClr val="dk1"/>
                </a:solidFill>
                <a:latin typeface="Arial"/>
                <a:ea typeface="Arial"/>
                <a:cs typeface="Arial"/>
                <a:sym typeface="Arial"/>
              </a:rPr>
              <a:t> allows you to access (public) data/methods inside Fruit class</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3"/>
        <p:cNvGrpSpPr/>
        <p:nvPr/>
      </p:nvGrpSpPr>
      <p:grpSpPr>
        <a:xfrm>
          <a:off x="0" y="0"/>
          <a:ext cx="0" cy="0"/>
          <a:chOff x="0" y="0"/>
          <a:chExt cx="0" cy="0"/>
        </a:xfrm>
      </p:grpSpPr>
      <p:sp>
        <p:nvSpPr>
          <p:cNvPr id="2384" name="Google Shape;2384;g23804a61086_0_71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Constructors</a:t>
            </a:r>
            <a:endParaRPr/>
          </a:p>
        </p:txBody>
      </p:sp>
      <p:sp>
        <p:nvSpPr>
          <p:cNvPr id="2385" name="Google Shape;2385;g23804a61086_0_71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The line</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plum = new Fruit();</a:t>
            </a:r>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invokes a constructor method with which you can set the initial data of an object</a:t>
            </a:r>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You may choose several different type of constructor with different argument lists</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 eg Fruit(), Fruit(a)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9"/>
        <p:cNvGrpSpPr/>
        <p:nvPr/>
      </p:nvGrpSpPr>
      <p:grpSpPr>
        <a:xfrm>
          <a:off x="0" y="0"/>
          <a:ext cx="0" cy="0"/>
          <a:chOff x="0" y="0"/>
          <a:chExt cx="0" cy="0"/>
        </a:xfrm>
      </p:grpSpPr>
      <p:sp>
        <p:nvSpPr>
          <p:cNvPr id="2390" name="Google Shape;2390;g23804a61086_0_71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Overloading</a:t>
            </a:r>
            <a:endParaRPr/>
          </a:p>
        </p:txBody>
      </p:sp>
      <p:sp>
        <p:nvSpPr>
          <p:cNvPr id="2391" name="Google Shape;2391;g23804a61086_0_71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560"/>
              <a:buFont typeface="Noto Sans Symbols"/>
              <a:buChar char="■"/>
            </a:pPr>
            <a:r>
              <a:rPr lang="en-US" sz="3200" b="0" i="0" u="none">
                <a:solidFill>
                  <a:schemeClr val="dk1"/>
                </a:solidFill>
                <a:latin typeface="Arial"/>
                <a:ea typeface="Arial"/>
                <a:cs typeface="Arial"/>
                <a:sym typeface="Arial"/>
              </a:rPr>
              <a:t>Can have several versions of a method in class with different types/numbers of arguments</a:t>
            </a:r>
            <a:endParaRPr/>
          </a:p>
          <a:p>
            <a:pPr marL="742950" marR="0" lvl="1" indent="-285750" algn="l" rtl="0">
              <a:lnSpc>
                <a:spcPct val="100000"/>
              </a:lnSpc>
              <a:spcBef>
                <a:spcPts val="480"/>
              </a:spcBef>
              <a:spcAft>
                <a:spcPts val="0"/>
              </a:spcAft>
              <a:buClr>
                <a:schemeClr val="hlink"/>
              </a:buClr>
              <a:buSzPts val="2400"/>
              <a:buFont typeface="Arial"/>
              <a:buNone/>
            </a:pPr>
            <a:r>
              <a:rPr lang="en-US" sz="2400" b="0" i="0" u="none" strike="noStrike" cap="none">
                <a:solidFill>
                  <a:schemeClr val="hlink"/>
                </a:solidFill>
                <a:latin typeface="Arial"/>
                <a:ea typeface="Arial"/>
                <a:cs typeface="Arial"/>
                <a:sym typeface="Arial"/>
              </a:rPr>
              <a:t>	</a:t>
            </a:r>
            <a:r>
              <a:rPr lang="en-US" sz="2400" b="0" i="0" u="none" strike="noStrike" cap="none">
                <a:solidFill>
                  <a:schemeClr val="accent2"/>
                </a:solidFill>
                <a:latin typeface="Arial"/>
                <a:ea typeface="Arial"/>
                <a:cs typeface="Arial"/>
                <a:sym typeface="Arial"/>
              </a:rPr>
              <a:t>Fruit() {grams=50;}</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  	Fruit(a,b) { grams=a; cals_per_gram=b;} </a:t>
            </a:r>
            <a:endParaRPr/>
          </a:p>
          <a:p>
            <a:pPr marL="742950" marR="0" lvl="1" indent="-285750" algn="l" rtl="0">
              <a:lnSpc>
                <a:spcPct val="100000"/>
              </a:lnSpc>
              <a:spcBef>
                <a:spcPts val="480"/>
              </a:spcBef>
              <a:spcAft>
                <a:spcPts val="0"/>
              </a:spcAft>
              <a:buClr>
                <a:schemeClr val="dk1"/>
              </a:buClr>
              <a:buSzPts val="2400"/>
              <a:buFont typeface="Arial"/>
              <a:buNone/>
            </a:pPr>
            <a:endParaRPr sz="2400" b="0" i="0" u="none" strike="noStrike" cap="none">
              <a:solidFill>
                <a:schemeClr val="accent2"/>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2560"/>
              <a:buFont typeface="Noto Sans Symbols"/>
              <a:buChar char="■"/>
            </a:pPr>
            <a:r>
              <a:rPr lang="en-US" sz="3200" b="0" i="0" u="none">
                <a:solidFill>
                  <a:schemeClr val="dk1"/>
                </a:solidFill>
                <a:latin typeface="Arial"/>
                <a:ea typeface="Arial"/>
                <a:cs typeface="Arial"/>
                <a:sym typeface="Arial"/>
              </a:rPr>
              <a:t>By looking at arguments Java decides which version to use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5"/>
        <p:cNvGrpSpPr/>
        <p:nvPr/>
      </p:nvGrpSpPr>
      <p:grpSpPr>
        <a:xfrm>
          <a:off x="0" y="0"/>
          <a:ext cx="0" cy="0"/>
          <a:chOff x="0" y="0"/>
          <a:chExt cx="0" cy="0"/>
        </a:xfrm>
      </p:grpSpPr>
      <p:sp>
        <p:nvSpPr>
          <p:cNvPr id="2396" name="Google Shape;2396;g23804a61086_0_723"/>
          <p:cNvSpPr txBox="1">
            <a:spLocks noGrp="1"/>
          </p:cNvSpPr>
          <p:nvPr>
            <p:ph type="title"/>
          </p:nvPr>
        </p:nvSpPr>
        <p:spPr>
          <a:xfrm>
            <a:off x="311700" y="593367"/>
            <a:ext cx="8520600" cy="763500"/>
          </a:xfrm>
          <a:prstGeom prst="rect">
            <a:avLst/>
          </a:prstGeom>
          <a:noFill/>
          <a:ln>
            <a:noFill/>
          </a:ln>
        </p:spPr>
        <p:txBody>
          <a:bodyPr spcFirstLastPara="1" wrap="square" lIns="90475" tIns="44450" rIns="90475" bIns="44450" anchor="ctr" anchorCtr="0">
            <a:noAutofit/>
          </a:bodyPr>
          <a:lstStyle/>
          <a:p>
            <a:pPr marL="0" lvl="0" indent="0" algn="l" rtl="0">
              <a:lnSpc>
                <a:spcPct val="9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Java Development Kit (JDK)</a:t>
            </a:r>
            <a:endParaRPr/>
          </a:p>
        </p:txBody>
      </p:sp>
      <p:sp>
        <p:nvSpPr>
          <p:cNvPr id="2397" name="Google Shape;2397;g23804a61086_0_723"/>
          <p:cNvSpPr txBox="1">
            <a:spLocks noGrp="1"/>
          </p:cNvSpPr>
          <p:nvPr>
            <p:ph type="body" idx="1"/>
          </p:nvPr>
        </p:nvSpPr>
        <p:spPr>
          <a:xfrm>
            <a:off x="311700" y="1536633"/>
            <a:ext cx="8520600" cy="4555200"/>
          </a:xfrm>
          <a:prstGeom prst="rect">
            <a:avLst/>
          </a:prstGeom>
          <a:noFill/>
          <a:ln>
            <a:noFill/>
          </a:ln>
        </p:spPr>
        <p:txBody>
          <a:bodyPr spcFirstLastPara="1" wrap="square" lIns="90475" tIns="44450" rIns="90475" bIns="44450" anchor="t" anchorCtr="0">
            <a:noAutofit/>
          </a:bodyPr>
          <a:lstStyle/>
          <a:p>
            <a:pPr marL="342900" marR="0" lvl="0" indent="-342900" algn="l" rtl="0">
              <a:lnSpc>
                <a:spcPct val="90000"/>
              </a:lnSpc>
              <a:spcBef>
                <a:spcPts val="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javac</a:t>
            </a:r>
            <a:r>
              <a:rPr lang="en-US" sz="3200" b="0" i="0" u="none">
                <a:solidFill>
                  <a:schemeClr val="accent2"/>
                </a:solidFill>
                <a:latin typeface="Arial"/>
                <a:ea typeface="Arial"/>
                <a:cs typeface="Arial"/>
                <a:sym typeface="Arial"/>
              </a:rPr>
              <a:t> - The Java Compiler</a:t>
            </a:r>
            <a:endParaRPr/>
          </a:p>
          <a:p>
            <a:pPr marL="342900" marR="0" lvl="0" indent="-342900" algn="l" rtl="0">
              <a:lnSpc>
                <a:spcPct val="9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java</a:t>
            </a:r>
            <a:r>
              <a:rPr lang="en-US" sz="3200" b="0" i="0" u="none">
                <a:solidFill>
                  <a:schemeClr val="accent2"/>
                </a:solidFill>
                <a:latin typeface="Arial"/>
                <a:ea typeface="Arial"/>
                <a:cs typeface="Arial"/>
                <a:sym typeface="Arial"/>
              </a:rPr>
              <a:t> -   The Java Interpreter</a:t>
            </a:r>
            <a:endParaRPr/>
          </a:p>
          <a:p>
            <a:pPr marL="342900" marR="0" lvl="0" indent="-342900" algn="l" rtl="0">
              <a:lnSpc>
                <a:spcPct val="9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jdb </a:t>
            </a:r>
            <a:r>
              <a:rPr lang="en-US" sz="3200" b="0" i="0" u="none">
                <a:solidFill>
                  <a:schemeClr val="accent2"/>
                </a:solidFill>
                <a:latin typeface="Arial"/>
                <a:ea typeface="Arial"/>
                <a:cs typeface="Arial"/>
                <a:sym typeface="Arial"/>
              </a:rPr>
              <a:t>-     The Java Debugger</a:t>
            </a:r>
            <a:endParaRPr/>
          </a:p>
          <a:p>
            <a:pPr marL="342900" marR="0" lvl="0" indent="-342900" algn="l" rtl="0">
              <a:lnSpc>
                <a:spcPct val="9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appletviewer</a:t>
            </a:r>
            <a:r>
              <a:rPr lang="en-US" sz="3200" b="0" i="0" u="none">
                <a:solidFill>
                  <a:schemeClr val="accent2"/>
                </a:solidFill>
                <a:latin typeface="Arial"/>
                <a:ea typeface="Arial"/>
                <a:cs typeface="Arial"/>
                <a:sym typeface="Arial"/>
              </a:rPr>
              <a:t> -Tool to run the applets</a:t>
            </a:r>
            <a:endParaRPr/>
          </a:p>
          <a:p>
            <a:pPr marL="342900" marR="0" lvl="0" indent="-342900" algn="l" rtl="0">
              <a:lnSpc>
                <a:spcPct val="90000"/>
              </a:lnSpc>
              <a:spcBef>
                <a:spcPts val="560"/>
              </a:spcBef>
              <a:spcAft>
                <a:spcPts val="0"/>
              </a:spcAft>
              <a:buClr>
                <a:schemeClr val="accent1"/>
              </a:buClr>
              <a:buSzPts val="2240"/>
              <a:buFont typeface="Noto Sans Symbols"/>
              <a:buNone/>
            </a:pPr>
            <a:endParaRPr sz="2800" b="0" i="0" u="none">
              <a:solidFill>
                <a:schemeClr val="accent2"/>
              </a:solidFill>
              <a:latin typeface="Arial"/>
              <a:ea typeface="Arial"/>
              <a:cs typeface="Arial"/>
              <a:sym typeface="Arial"/>
            </a:endParaRPr>
          </a:p>
          <a:p>
            <a:pPr marL="342900" marR="0" lvl="0" indent="-342900" algn="l" rtl="0">
              <a:lnSpc>
                <a:spcPct val="9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javap - to print the Java bytecodes</a:t>
            </a:r>
            <a:endParaRPr/>
          </a:p>
          <a:p>
            <a:pPr marL="342900" marR="0" lvl="0" indent="-342900" algn="l" rtl="0">
              <a:lnSpc>
                <a:spcPct val="9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javaprof - Java profiler</a:t>
            </a:r>
            <a:endParaRPr/>
          </a:p>
          <a:p>
            <a:pPr marL="342900" marR="0" lvl="0" indent="-342900" algn="l" rtl="0">
              <a:lnSpc>
                <a:spcPct val="9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javadoc - documentation generator</a:t>
            </a:r>
            <a:endParaRPr/>
          </a:p>
          <a:p>
            <a:pPr marL="342900" marR="0" lvl="0" indent="-342900" algn="l" rtl="0">
              <a:lnSpc>
                <a:spcPct val="9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javah - creates C header files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5"/>
          <p:cNvSpPr txBox="1">
            <a:spLocks noGrp="1"/>
          </p:cNvSpPr>
          <p:nvPr>
            <p:ph type="title"/>
          </p:nvPr>
        </p:nvSpPr>
        <p:spPr>
          <a:xfrm>
            <a:off x="428596" y="214290"/>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Data abstraction</a:t>
            </a:r>
            <a:endParaRPr sz="3000" b="0" i="0" u="none" strike="noStrike" cap="small">
              <a:solidFill>
                <a:schemeClr val="dk2"/>
              </a:solidFill>
              <a:latin typeface="Libre Baskerville"/>
              <a:ea typeface="Libre Baskerville"/>
              <a:cs typeface="Libre Baskerville"/>
              <a:sym typeface="Libre Baskerville"/>
            </a:endParaRPr>
          </a:p>
        </p:txBody>
      </p:sp>
      <p:sp>
        <p:nvSpPr>
          <p:cNvPr id="624" name="Google Shape;624;p25"/>
          <p:cNvSpPr txBox="1">
            <a:spLocks noGrp="1"/>
          </p:cNvSpPr>
          <p:nvPr>
            <p:ph type="body" idx="1"/>
          </p:nvPr>
        </p:nvSpPr>
        <p:spPr>
          <a:xfrm>
            <a:off x="245175" y="928675"/>
            <a:ext cx="8613000" cy="55452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Abstraction refers to the act of representing essential features without including the background details or explanation </a:t>
            </a:r>
            <a:endParaRPr dirty="0">
              <a:highlight>
                <a:srgbClr val="FFFF00"/>
              </a:highlight>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Classes use the concept of abstraction and are defined as a list of abstract attributes such as size, wait, and cost, and function operate on these attributes. </a:t>
            </a:r>
            <a:endParaRPr dirty="0"/>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err="1">
                <a:solidFill>
                  <a:schemeClr val="dk1"/>
                </a:solidFill>
                <a:latin typeface="Libre Baskerville"/>
                <a:ea typeface="Libre Baskerville"/>
                <a:cs typeface="Libre Baskerville"/>
                <a:sym typeface="Libre Baskerville"/>
              </a:rPr>
              <a:t>E.g</a:t>
            </a:r>
            <a:r>
              <a:rPr lang="en-US" sz="2400" b="0" i="0" u="none" strike="noStrike" cap="none" dirty="0">
                <a:solidFill>
                  <a:schemeClr val="dk1"/>
                </a:solidFill>
                <a:latin typeface="Libre Baskerville"/>
                <a:ea typeface="Libre Baskerville"/>
                <a:cs typeface="Libre Baskerville"/>
                <a:sym typeface="Libre Baskerville"/>
              </a:rPr>
              <a:t> TV</a:t>
            </a:r>
            <a:endParaRPr dirty="0"/>
          </a:p>
          <a:p>
            <a:pPr marL="640080" marR="0" lvl="1" indent="-284480" algn="l" rtl="0">
              <a:lnSpc>
                <a:spcPct val="100000"/>
              </a:lnSpc>
              <a:spcBef>
                <a:spcPts val="420"/>
              </a:spcBef>
              <a:spcAft>
                <a:spcPts val="0"/>
              </a:spcAft>
              <a:buClr>
                <a:schemeClr val="accent1"/>
              </a:buClr>
              <a:buSzPts val="1680"/>
              <a:buFont typeface="Noto Sans Symbols"/>
              <a:buChar char="●"/>
            </a:pPr>
            <a:r>
              <a:rPr lang="en-US" sz="2100" b="0" i="0" u="none" strike="noStrike" cap="none" dirty="0">
                <a:solidFill>
                  <a:schemeClr val="dk1"/>
                </a:solidFill>
                <a:highlight>
                  <a:srgbClr val="FFFF00"/>
                </a:highlight>
                <a:latin typeface="Libre Baskerville"/>
                <a:ea typeface="Libre Baskerville"/>
                <a:cs typeface="Libre Baskerville"/>
                <a:sym typeface="Libre Baskerville"/>
              </a:rPr>
              <a:t>a television separates its internal implementation from its external interface and we can play with its interfaces like the power button, channel changer, and volume control without having any knowledge of its internals</a:t>
            </a:r>
            <a:r>
              <a:rPr lang="en-US" sz="2100" b="0" i="0" u="none" strike="noStrike" cap="none" dirty="0">
                <a:solidFill>
                  <a:schemeClr val="dk1"/>
                </a:solidFill>
                <a:latin typeface="Libre Baskerville"/>
                <a:ea typeface="Libre Baskerville"/>
                <a:cs typeface="Libre Baskerville"/>
                <a:sym typeface="Libre Baskerville"/>
              </a:rPr>
              <a:t>.</a:t>
            </a:r>
            <a:endParaRPr sz="2100" b="0" i="0" u="none" strike="noStrike" cap="none" dirty="0">
              <a:solidFill>
                <a:schemeClr val="dk1"/>
              </a:solidFill>
              <a:latin typeface="Libre Baskerville"/>
              <a:ea typeface="Libre Baskerville"/>
              <a:cs typeface="Libre Baskerville"/>
              <a:sym typeface="Libre Baskerville"/>
            </a:endParaRPr>
          </a:p>
        </p:txBody>
      </p:sp>
      <p:sp>
        <p:nvSpPr>
          <p:cNvPr id="625" name="Google Shape;625;p25"/>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g23a08e59e89_1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260</a:t>
            </a:fld>
            <a:endParaRPr/>
          </a:p>
        </p:txBody>
      </p:sp>
      <p:pic>
        <p:nvPicPr>
          <p:cNvPr id="2404" name="Google Shape;2404;g23a08e59e89_1_0"/>
          <p:cNvPicPr preferRelativeResize="0"/>
          <p:nvPr/>
        </p:nvPicPr>
        <p:blipFill>
          <a:blip r:embed="rId3">
            <a:alphaModFix/>
          </a:blip>
          <a:stretch>
            <a:fillRect/>
          </a:stretch>
        </p:blipFill>
        <p:spPr>
          <a:xfrm>
            <a:off x="619038" y="437113"/>
            <a:ext cx="7905925" cy="598377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8"/>
        <p:cNvGrpSpPr/>
        <p:nvPr/>
      </p:nvGrpSpPr>
      <p:grpSpPr>
        <a:xfrm>
          <a:off x="0" y="0"/>
          <a:ext cx="0" cy="0"/>
          <a:chOff x="0" y="0"/>
          <a:chExt cx="0" cy="0"/>
        </a:xfrm>
      </p:grpSpPr>
      <p:sp>
        <p:nvSpPr>
          <p:cNvPr id="2409" name="Google Shape;2409;g27625662d88_0_1099"/>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261</a:t>
            </a:fld>
            <a:endParaRPr/>
          </a:p>
        </p:txBody>
      </p:sp>
      <p:sp>
        <p:nvSpPr>
          <p:cNvPr id="2410" name="Google Shape;2410;g27625662d88_0_109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Some Salient Characteristics of Java</a:t>
            </a:r>
            <a:endParaRPr/>
          </a:p>
        </p:txBody>
      </p:sp>
      <p:sp>
        <p:nvSpPr>
          <p:cNvPr id="2411" name="Google Shape;2411;g27625662d88_0_1099"/>
          <p:cNvSpPr txBox="1">
            <a:spLocks noGrp="1"/>
          </p:cNvSpPr>
          <p:nvPr>
            <p:ph type="body" idx="1"/>
          </p:nvPr>
        </p:nvSpPr>
        <p:spPr>
          <a:xfrm>
            <a:off x="457200" y="1600200"/>
            <a:ext cx="83820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is </a:t>
            </a:r>
            <a:r>
              <a:rPr lang="en-US" sz="2400" b="1" i="1" u="none">
                <a:solidFill>
                  <a:schemeClr val="dk1"/>
                </a:solidFill>
                <a:latin typeface="Arial"/>
                <a:ea typeface="Arial"/>
                <a:cs typeface="Arial"/>
                <a:sym typeface="Arial"/>
              </a:rPr>
              <a:t>platform independent:</a:t>
            </a:r>
            <a:r>
              <a:rPr lang="en-US" sz="2400" b="0" i="0" u="none">
                <a:solidFill>
                  <a:schemeClr val="dk1"/>
                </a:solidFill>
                <a:latin typeface="Arial"/>
                <a:ea typeface="Arial"/>
                <a:cs typeface="Arial"/>
                <a:sym typeface="Arial"/>
              </a:rPr>
              <a:t> the same program can run on any correctly implemented Java system</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is </a:t>
            </a:r>
            <a:r>
              <a:rPr lang="en-US" sz="2400" b="1" i="1" u="none">
                <a:solidFill>
                  <a:schemeClr val="dk1"/>
                </a:solidFill>
                <a:latin typeface="Arial"/>
                <a:ea typeface="Arial"/>
                <a:cs typeface="Arial"/>
                <a:sym typeface="Arial"/>
              </a:rPr>
              <a:t>object-oriented:</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Structured in terms of </a:t>
            </a:r>
            <a:r>
              <a:rPr lang="en-US" sz="2400" b="1" i="1" u="none" strike="noStrike" cap="none">
                <a:solidFill>
                  <a:schemeClr val="dk1"/>
                </a:solidFill>
                <a:latin typeface="Arial"/>
                <a:ea typeface="Arial"/>
                <a:cs typeface="Arial"/>
                <a:sym typeface="Arial"/>
              </a:rPr>
              <a:t>classes</a:t>
            </a:r>
            <a:r>
              <a:rPr lang="en-US" sz="2400" b="0" i="0" u="none" strike="noStrike" cap="none">
                <a:solidFill>
                  <a:schemeClr val="dk1"/>
                </a:solidFill>
                <a:latin typeface="Arial"/>
                <a:ea typeface="Arial"/>
                <a:cs typeface="Arial"/>
                <a:sym typeface="Arial"/>
              </a:rPr>
              <a:t>, which group data with operations on that data</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Can construct new classes by </a:t>
            </a:r>
            <a:r>
              <a:rPr lang="en-US" sz="2400" b="1" i="1" u="none" strike="noStrike" cap="none">
                <a:solidFill>
                  <a:schemeClr val="dk1"/>
                </a:solidFill>
                <a:latin typeface="Arial"/>
                <a:ea typeface="Arial"/>
                <a:cs typeface="Arial"/>
                <a:sym typeface="Arial"/>
              </a:rPr>
              <a:t>extending</a:t>
            </a:r>
            <a:r>
              <a:rPr lang="en-US" sz="2400" b="0" i="0" u="none" strike="noStrike" cap="none">
                <a:solidFill>
                  <a:schemeClr val="dk1"/>
                </a:solidFill>
                <a:latin typeface="Arial"/>
                <a:ea typeface="Arial"/>
                <a:cs typeface="Arial"/>
                <a:sym typeface="Arial"/>
              </a:rPr>
              <a:t> existing ones</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designed as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 </a:t>
            </a:r>
            <a:r>
              <a:rPr lang="en-US" sz="2400" b="1" i="1" u="none" strike="noStrike" cap="none">
                <a:solidFill>
                  <a:schemeClr val="dk1"/>
                </a:solidFill>
                <a:latin typeface="Arial"/>
                <a:ea typeface="Arial"/>
                <a:cs typeface="Arial"/>
                <a:sym typeface="Arial"/>
              </a:rPr>
              <a:t>core language</a:t>
            </a:r>
            <a:r>
              <a:rPr lang="en-US" sz="2400" b="0" i="0" u="none" strike="noStrike" cap="none">
                <a:solidFill>
                  <a:schemeClr val="dk1"/>
                </a:solidFill>
                <a:latin typeface="Arial"/>
                <a:ea typeface="Arial"/>
                <a:cs typeface="Arial"/>
                <a:sym typeface="Arial"/>
              </a:rPr>
              <a:t> </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 rich collection of </a:t>
            </a:r>
            <a:r>
              <a:rPr lang="en-US" sz="2400" b="1" i="1" u="none" strike="noStrike" cap="none">
                <a:solidFill>
                  <a:schemeClr val="dk1"/>
                </a:solidFill>
                <a:latin typeface="Arial"/>
                <a:ea typeface="Arial"/>
                <a:cs typeface="Arial"/>
                <a:sym typeface="Arial"/>
              </a:rPr>
              <a:t>commonly available packages</a:t>
            </a:r>
            <a:endParaRPr sz="2400" b="0" i="0" u="none" strike="noStrike" cap="none">
              <a:solidFill>
                <a:schemeClr val="dk1"/>
              </a:solidFill>
              <a:latin typeface="Arial"/>
              <a:ea typeface="Arial"/>
              <a:cs typeface="Arial"/>
              <a:sym typeface="Arial"/>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can be embedded in Web pages</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5"/>
        <p:cNvGrpSpPr/>
        <p:nvPr/>
      </p:nvGrpSpPr>
      <p:grpSpPr>
        <a:xfrm>
          <a:off x="0" y="0"/>
          <a:ext cx="0" cy="0"/>
          <a:chOff x="0" y="0"/>
          <a:chExt cx="0" cy="0"/>
        </a:xfrm>
      </p:grpSpPr>
      <p:sp>
        <p:nvSpPr>
          <p:cNvPr id="2416" name="Google Shape;2416;g27625662d88_0_110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262</a:t>
            </a:fld>
            <a:endParaRPr/>
          </a:p>
        </p:txBody>
      </p:sp>
      <p:sp>
        <p:nvSpPr>
          <p:cNvPr id="2417" name="Google Shape;2417;g27625662d88_0_110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Java Processing and Execution</a:t>
            </a:r>
            <a:endParaRPr/>
          </a:p>
        </p:txBody>
      </p:sp>
      <p:sp>
        <p:nvSpPr>
          <p:cNvPr id="2418" name="Google Shape;2418;g27625662d88_0_1105"/>
          <p:cNvSpPr txBox="1">
            <a:spLocks noGrp="1"/>
          </p:cNvSpPr>
          <p:nvPr>
            <p:ph type="body" idx="1"/>
          </p:nvPr>
        </p:nvSpPr>
        <p:spPr>
          <a:xfrm>
            <a:off x="457200" y="1600200"/>
            <a:ext cx="83820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Begin with Java </a:t>
            </a:r>
            <a:r>
              <a:rPr lang="en-US" sz="2400" b="1" i="1" u="none">
                <a:solidFill>
                  <a:schemeClr val="dk1"/>
                </a:solidFill>
                <a:latin typeface="Arial"/>
                <a:ea typeface="Arial"/>
                <a:cs typeface="Arial"/>
                <a:sym typeface="Arial"/>
              </a:rPr>
              <a:t>source code</a:t>
            </a:r>
            <a:r>
              <a:rPr lang="en-US" sz="2400" b="0" i="0" u="none">
                <a:solidFill>
                  <a:schemeClr val="dk1"/>
                </a:solidFill>
                <a:latin typeface="Arial"/>
                <a:ea typeface="Arial"/>
                <a:cs typeface="Arial"/>
                <a:sym typeface="Arial"/>
              </a:rPr>
              <a:t> in text files: </a:t>
            </a:r>
            <a:r>
              <a:rPr lang="en-US" sz="2400" b="1" i="0" u="none">
                <a:solidFill>
                  <a:schemeClr val="dk1"/>
                </a:solidFill>
                <a:latin typeface="Courier New"/>
                <a:ea typeface="Courier New"/>
                <a:cs typeface="Courier New"/>
                <a:sym typeface="Courier New"/>
              </a:rPr>
              <a:t>Model.java</a:t>
            </a:r>
            <a:endParaRPr sz="2400" b="1" i="0" u="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Java source code compiler produces Java </a:t>
            </a:r>
            <a:r>
              <a:rPr lang="en-US" sz="2400" b="1" i="1" u="none">
                <a:solidFill>
                  <a:schemeClr val="dk1"/>
                </a:solidFill>
                <a:latin typeface="Arial"/>
                <a:ea typeface="Arial"/>
                <a:cs typeface="Arial"/>
                <a:sym typeface="Arial"/>
              </a:rPr>
              <a:t>byte code</a:t>
            </a:r>
            <a:endParaRPr sz="2400" b="0" i="0" u="none">
              <a:solidFill>
                <a:schemeClr val="dk1"/>
              </a:solidFill>
              <a:latin typeface="Arial"/>
              <a:ea typeface="Arial"/>
              <a:cs typeface="Arial"/>
              <a:sym typeface="Arial"/>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Outputs one file per class:</a:t>
            </a:r>
            <a:r>
              <a:rPr lang="en-US" sz="2400" b="0" i="0" u="none" strike="noStrike" cap="none">
                <a:solidFill>
                  <a:schemeClr val="dk1"/>
                </a:solidFill>
                <a:latin typeface="Courier New"/>
                <a:ea typeface="Courier New"/>
                <a:cs typeface="Courier New"/>
                <a:sym typeface="Courier New"/>
              </a:rPr>
              <a:t> </a:t>
            </a:r>
            <a:r>
              <a:rPr lang="en-US" sz="2400" b="1" i="0" u="none" strike="noStrike" cap="none">
                <a:solidFill>
                  <a:schemeClr val="dk1"/>
                </a:solidFill>
                <a:latin typeface="Courier New"/>
                <a:ea typeface="Courier New"/>
                <a:cs typeface="Courier New"/>
                <a:sym typeface="Courier New"/>
              </a:rPr>
              <a:t>Model.class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May be standalone or part of an IDE</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a:t>
            </a:r>
            <a:r>
              <a:rPr lang="en-US" sz="2400" b="1" i="1" u="none">
                <a:solidFill>
                  <a:schemeClr val="dk1"/>
                </a:solidFill>
                <a:latin typeface="Arial"/>
                <a:ea typeface="Arial"/>
                <a:cs typeface="Arial"/>
                <a:sym typeface="Arial"/>
              </a:rPr>
              <a:t>Java Virtual Machine</a:t>
            </a:r>
            <a:r>
              <a:rPr lang="en-US" sz="2400" b="0" i="0" u="none">
                <a:solidFill>
                  <a:schemeClr val="dk1"/>
                </a:solidFill>
                <a:latin typeface="Arial"/>
                <a:ea typeface="Arial"/>
                <a:cs typeface="Arial"/>
                <a:sym typeface="Arial"/>
              </a:rPr>
              <a:t> loads and executes class files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May compile them to native code (e.g., x86) internally</a:t>
            </a:r>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2"/>
        <p:cNvGrpSpPr/>
        <p:nvPr/>
      </p:nvGrpSpPr>
      <p:grpSpPr>
        <a:xfrm>
          <a:off x="0" y="0"/>
          <a:ext cx="0" cy="0"/>
          <a:chOff x="0" y="0"/>
          <a:chExt cx="0" cy="0"/>
        </a:xfrm>
      </p:grpSpPr>
      <p:sp>
        <p:nvSpPr>
          <p:cNvPr id="2423" name="Google Shape;2423;g27625662d88_0_1111"/>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263</a:t>
            </a:fld>
            <a:endParaRPr/>
          </a:p>
        </p:txBody>
      </p:sp>
      <p:sp>
        <p:nvSpPr>
          <p:cNvPr id="2424" name="Google Shape;2424;g27625662d88_0_11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Compiling and Executing a Java Program</a:t>
            </a:r>
            <a:endParaRPr/>
          </a:p>
        </p:txBody>
      </p:sp>
      <p:pic>
        <p:nvPicPr>
          <p:cNvPr id="2425" name="Google Shape;2425;g27625662d88_0_1111"/>
          <p:cNvPicPr preferRelativeResize="0">
            <a:picLocks noGrp="1"/>
          </p:cNvPicPr>
          <p:nvPr>
            <p:ph type="body" idx="1"/>
          </p:nvPr>
        </p:nvPicPr>
        <p:blipFill rotWithShape="1">
          <a:blip r:embed="rId3">
            <a:alphaModFix/>
          </a:blip>
          <a:srcRect/>
          <a:stretch/>
        </p:blipFill>
        <p:spPr>
          <a:xfrm>
            <a:off x="3321775" y="1417625"/>
            <a:ext cx="2117700" cy="50292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9"/>
        <p:cNvGrpSpPr/>
        <p:nvPr/>
      </p:nvGrpSpPr>
      <p:grpSpPr>
        <a:xfrm>
          <a:off x="0" y="0"/>
          <a:ext cx="0" cy="0"/>
          <a:chOff x="0" y="0"/>
          <a:chExt cx="0" cy="0"/>
        </a:xfrm>
      </p:grpSpPr>
      <p:sp>
        <p:nvSpPr>
          <p:cNvPr id="2430" name="Google Shape;2430;g27625662d88_0_111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264</a:t>
            </a:fld>
            <a:endParaRPr/>
          </a:p>
        </p:txBody>
      </p:sp>
      <p:sp>
        <p:nvSpPr>
          <p:cNvPr id="2431" name="Google Shape;2431;g27625662d88_0_11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Classes and Objects</a:t>
            </a:r>
            <a:endParaRPr/>
          </a:p>
        </p:txBody>
      </p:sp>
      <p:sp>
        <p:nvSpPr>
          <p:cNvPr id="2432" name="Google Shape;2432;g27625662d88_0_1117"/>
          <p:cNvSpPr txBox="1">
            <a:spLocks noGrp="1"/>
          </p:cNvSpPr>
          <p:nvPr>
            <p:ph type="body" idx="1"/>
          </p:nvPr>
        </p:nvSpPr>
        <p:spPr>
          <a:xfrm>
            <a:off x="457200" y="1600200"/>
            <a:ext cx="83820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a:t>
            </a:r>
            <a:r>
              <a:rPr lang="en-US" sz="2400" b="1" i="1" u="none">
                <a:solidFill>
                  <a:schemeClr val="dk1"/>
                </a:solidFill>
                <a:latin typeface="Arial"/>
                <a:ea typeface="Arial"/>
                <a:cs typeface="Arial"/>
                <a:sym typeface="Arial"/>
              </a:rPr>
              <a:t>class</a:t>
            </a:r>
            <a:r>
              <a:rPr lang="en-US" sz="2400" b="0" i="0" u="none">
                <a:solidFill>
                  <a:schemeClr val="dk1"/>
                </a:solidFill>
                <a:latin typeface="Arial"/>
                <a:ea typeface="Arial"/>
                <a:cs typeface="Arial"/>
                <a:sym typeface="Arial"/>
              </a:rPr>
              <a:t> is the unit of programming</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Java program is a </a:t>
            </a:r>
            <a:r>
              <a:rPr lang="en-US" sz="2400" b="1" i="1" u="none">
                <a:solidFill>
                  <a:schemeClr val="dk1"/>
                </a:solidFill>
                <a:latin typeface="Arial"/>
                <a:ea typeface="Arial"/>
                <a:cs typeface="Arial"/>
                <a:sym typeface="Arial"/>
              </a:rPr>
              <a:t>collection of classes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Each class definition (usually) in its own </a:t>
            </a:r>
            <a:r>
              <a:rPr lang="en-US" sz="2400" b="1" i="0" u="none" strike="noStrike" cap="none">
                <a:solidFill>
                  <a:schemeClr val="dk1"/>
                </a:solidFill>
                <a:latin typeface="Courier New"/>
                <a:ea typeface="Courier New"/>
                <a:cs typeface="Courier New"/>
                <a:sym typeface="Courier New"/>
              </a:rPr>
              <a:t>.java</a:t>
            </a:r>
            <a:r>
              <a:rPr lang="en-US" sz="2400" b="0" i="0" u="none" strike="noStrike" cap="none">
                <a:solidFill>
                  <a:schemeClr val="dk1"/>
                </a:solidFill>
                <a:latin typeface="Arial"/>
                <a:ea typeface="Arial"/>
                <a:cs typeface="Arial"/>
                <a:sym typeface="Arial"/>
              </a:rPr>
              <a:t> file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1" u="none" strike="noStrike" cap="none">
                <a:solidFill>
                  <a:schemeClr val="dk1"/>
                </a:solidFill>
                <a:latin typeface="Arial"/>
                <a:ea typeface="Arial"/>
                <a:cs typeface="Arial"/>
                <a:sym typeface="Arial"/>
              </a:rPr>
              <a:t>The file name must match the class name</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class describes </a:t>
            </a:r>
            <a:r>
              <a:rPr lang="en-US" sz="2400" b="1" i="1" u="none">
                <a:solidFill>
                  <a:schemeClr val="dk1"/>
                </a:solidFill>
                <a:latin typeface="Arial"/>
                <a:ea typeface="Arial"/>
                <a:cs typeface="Arial"/>
                <a:sym typeface="Arial"/>
              </a:rPr>
              <a:t>objects (instances)</a:t>
            </a:r>
            <a:endParaRPr sz="2400" b="0" i="0" u="none">
              <a:solidFill>
                <a:schemeClr val="dk1"/>
              </a:solidFill>
              <a:latin typeface="Arial"/>
              <a:ea typeface="Arial"/>
              <a:cs typeface="Arial"/>
              <a:sym typeface="Arial"/>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Describes their common characteristics: is a </a:t>
            </a:r>
            <a:r>
              <a:rPr lang="en-US" sz="2400" b="0" i="1" u="none" strike="noStrike" cap="none">
                <a:solidFill>
                  <a:schemeClr val="dk1"/>
                </a:solidFill>
                <a:latin typeface="Arial"/>
                <a:ea typeface="Arial"/>
                <a:cs typeface="Arial"/>
                <a:sym typeface="Arial"/>
              </a:rPr>
              <a:t>blueprint</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Thus all the instances have these same characteristics</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These characteristics are: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1" i="1" u="none" strike="noStrike" cap="none">
                <a:solidFill>
                  <a:schemeClr val="dk1"/>
                </a:solidFill>
                <a:latin typeface="Arial"/>
                <a:ea typeface="Arial"/>
                <a:cs typeface="Arial"/>
                <a:sym typeface="Arial"/>
              </a:rPr>
              <a:t>Data fields</a:t>
            </a:r>
            <a:r>
              <a:rPr lang="en-US" sz="2400" b="0" i="0" u="none" strike="noStrike" cap="none">
                <a:solidFill>
                  <a:schemeClr val="dk1"/>
                </a:solidFill>
                <a:latin typeface="Arial"/>
                <a:ea typeface="Arial"/>
                <a:cs typeface="Arial"/>
                <a:sym typeface="Arial"/>
              </a:rPr>
              <a:t> for each object</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1" i="1" u="none" strike="noStrike" cap="none">
                <a:solidFill>
                  <a:schemeClr val="dk1"/>
                </a:solidFill>
                <a:latin typeface="Arial"/>
                <a:ea typeface="Arial"/>
                <a:cs typeface="Arial"/>
                <a:sym typeface="Arial"/>
              </a:rPr>
              <a:t>Methods</a:t>
            </a:r>
            <a:r>
              <a:rPr lang="en-US" sz="2400" b="0" i="0" u="none" strike="noStrike" cap="none">
                <a:solidFill>
                  <a:schemeClr val="dk1"/>
                </a:solidFill>
                <a:latin typeface="Arial"/>
                <a:ea typeface="Arial"/>
                <a:cs typeface="Arial"/>
                <a:sym typeface="Arial"/>
              </a:rPr>
              <a:t> (operations) that do work on the objects</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6"/>
        <p:cNvGrpSpPr/>
        <p:nvPr/>
      </p:nvGrpSpPr>
      <p:grpSpPr>
        <a:xfrm>
          <a:off x="0" y="0"/>
          <a:ext cx="0" cy="0"/>
          <a:chOff x="0" y="0"/>
          <a:chExt cx="0" cy="0"/>
        </a:xfrm>
      </p:grpSpPr>
      <p:sp>
        <p:nvSpPr>
          <p:cNvPr id="2437" name="Google Shape;2437;g27625662d88_0_1123"/>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265</a:t>
            </a:fld>
            <a:endParaRPr/>
          </a:p>
        </p:txBody>
      </p:sp>
      <p:sp>
        <p:nvSpPr>
          <p:cNvPr id="2438" name="Google Shape;2438;g27625662d88_0_11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Grouping Classes: The Java API</a:t>
            </a:r>
            <a:endParaRPr/>
          </a:p>
        </p:txBody>
      </p:sp>
      <p:sp>
        <p:nvSpPr>
          <p:cNvPr id="2439" name="Google Shape;2439;g27625662d88_0_112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API = </a:t>
            </a:r>
            <a:r>
              <a:rPr lang="en-US" sz="2400" b="0" i="1" u="none">
                <a:solidFill>
                  <a:schemeClr val="dk1"/>
                </a:solidFill>
                <a:latin typeface="Arial"/>
                <a:ea typeface="Arial"/>
                <a:cs typeface="Arial"/>
                <a:sym typeface="Arial"/>
              </a:rPr>
              <a:t>Application Programming Interface</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 small core + extensive collection of packages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a:t>
            </a:r>
            <a:r>
              <a:rPr lang="en-US" sz="2400" b="1" i="1" u="none">
                <a:solidFill>
                  <a:schemeClr val="dk1"/>
                </a:solidFill>
                <a:latin typeface="Arial"/>
                <a:ea typeface="Arial"/>
                <a:cs typeface="Arial"/>
                <a:sym typeface="Arial"/>
              </a:rPr>
              <a:t>package</a:t>
            </a:r>
            <a:r>
              <a:rPr lang="en-US" sz="2400" b="0" i="0" u="none">
                <a:solidFill>
                  <a:schemeClr val="dk1"/>
                </a:solidFill>
                <a:latin typeface="Arial"/>
                <a:ea typeface="Arial"/>
                <a:cs typeface="Arial"/>
                <a:sym typeface="Arial"/>
              </a:rPr>
              <a:t> consists of some related Java classes: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Swing: a GUI (graphical user interface) package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AWT: Application Window Toolkit (more GUI)</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util: utility data structures </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a:t>
            </a:r>
            <a:r>
              <a:rPr lang="en-US" sz="2400" b="1" i="1" u="none">
                <a:solidFill>
                  <a:schemeClr val="dk1"/>
                </a:solidFill>
                <a:latin typeface="Arial"/>
                <a:ea typeface="Arial"/>
                <a:cs typeface="Arial"/>
                <a:sym typeface="Arial"/>
              </a:rPr>
              <a:t>import</a:t>
            </a:r>
            <a:r>
              <a:rPr lang="en-US" sz="2400" b="0" i="0" u="none">
                <a:solidFill>
                  <a:schemeClr val="dk1"/>
                </a:solidFill>
                <a:latin typeface="Arial"/>
                <a:ea typeface="Arial"/>
                <a:cs typeface="Arial"/>
                <a:sym typeface="Arial"/>
              </a:rPr>
              <a:t> statement tells the compiler to make available classes and methods of another package</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a:t>
            </a:r>
            <a:r>
              <a:rPr lang="en-US" sz="2400" b="1" i="1" u="none">
                <a:solidFill>
                  <a:schemeClr val="dk1"/>
                </a:solidFill>
                <a:latin typeface="Arial"/>
                <a:ea typeface="Arial"/>
                <a:cs typeface="Arial"/>
                <a:sym typeface="Arial"/>
              </a:rPr>
              <a:t>main</a:t>
            </a:r>
            <a:r>
              <a:rPr lang="en-US" sz="2400" b="0" i="0" u="none">
                <a:solidFill>
                  <a:schemeClr val="dk1"/>
                </a:solidFill>
                <a:latin typeface="Arial"/>
                <a:ea typeface="Arial"/>
                <a:cs typeface="Arial"/>
                <a:sym typeface="Arial"/>
              </a:rPr>
              <a:t> method indicates where to begin executing a class (if it is designed to be run as a program)</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3"/>
        <p:cNvGrpSpPr/>
        <p:nvPr/>
      </p:nvGrpSpPr>
      <p:grpSpPr>
        <a:xfrm>
          <a:off x="0" y="0"/>
          <a:ext cx="0" cy="0"/>
          <a:chOff x="0" y="0"/>
          <a:chExt cx="0" cy="0"/>
        </a:xfrm>
      </p:grpSpPr>
      <p:sp>
        <p:nvSpPr>
          <p:cNvPr id="2444" name="Google Shape;2444;g27625662d88_0_1129"/>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266</a:t>
            </a:fld>
            <a:endParaRPr/>
          </a:p>
        </p:txBody>
      </p:sp>
      <p:sp>
        <p:nvSpPr>
          <p:cNvPr id="2445" name="Google Shape;2445;g27625662d88_0_112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A Little Example of </a:t>
            </a:r>
            <a:r>
              <a:rPr lang="en-US" sz="3200" b="1" i="0" u="none">
                <a:solidFill>
                  <a:schemeClr val="dk2"/>
                </a:solidFill>
                <a:latin typeface="Courier New"/>
                <a:ea typeface="Courier New"/>
                <a:cs typeface="Courier New"/>
                <a:sym typeface="Courier New"/>
              </a:rPr>
              <a:t>import</a:t>
            </a:r>
            <a:r>
              <a:rPr lang="en-US" sz="3200" b="0" i="0" u="none">
                <a:solidFill>
                  <a:schemeClr val="dk2"/>
                </a:solidFill>
                <a:latin typeface="Arial"/>
                <a:ea typeface="Arial"/>
                <a:cs typeface="Arial"/>
                <a:sym typeface="Arial"/>
              </a:rPr>
              <a:t> and </a:t>
            </a:r>
            <a:r>
              <a:rPr lang="en-US" sz="3200" b="1" i="0" u="none">
                <a:solidFill>
                  <a:schemeClr val="dk2"/>
                </a:solidFill>
                <a:latin typeface="Courier New"/>
                <a:ea typeface="Courier New"/>
                <a:cs typeface="Courier New"/>
                <a:sym typeface="Courier New"/>
              </a:rPr>
              <a:t>main</a:t>
            </a:r>
            <a:endParaRPr/>
          </a:p>
        </p:txBody>
      </p:sp>
      <p:sp>
        <p:nvSpPr>
          <p:cNvPr id="2446" name="Google Shape;2446;g27625662d88_0_112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Courier New"/>
              <a:buNone/>
            </a:pPr>
            <a:r>
              <a:rPr lang="en-US" sz="2400" b="1" i="0" u="none">
                <a:solidFill>
                  <a:schemeClr val="dk1"/>
                </a:solidFill>
                <a:latin typeface="Courier New"/>
                <a:ea typeface="Courier New"/>
                <a:cs typeface="Courier New"/>
                <a:sym typeface="Courier New"/>
              </a:rPr>
              <a:t>import javax.swing.*;</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 all classes from javax.swing</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1" i="0" u="none">
                <a:solidFill>
                  <a:schemeClr val="dk1"/>
                </a:solidFill>
                <a:latin typeface="Courier New"/>
                <a:ea typeface="Courier New"/>
                <a:cs typeface="Courier New"/>
                <a:sym typeface="Courier New"/>
              </a:rPr>
              <a:t>public class HelloWorld {  </a:t>
            </a:r>
            <a:r>
              <a:rPr lang="en-US" sz="2400" b="0" i="0" u="none">
                <a:solidFill>
                  <a:schemeClr val="dk1"/>
                </a:solidFill>
                <a:latin typeface="Courier New"/>
                <a:ea typeface="Courier New"/>
                <a:cs typeface="Courier New"/>
                <a:sym typeface="Courier New"/>
              </a:rPr>
              <a:t>// starts a class</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public static void main (String[] args) {</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 starts a main method</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 in: array of String; out: none (void)</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1" i="0" u="none">
                <a:solidFill>
                  <a:schemeClr val="dk1"/>
                </a:solidFill>
                <a:latin typeface="Courier New"/>
                <a:ea typeface="Courier New"/>
                <a:cs typeface="Courier New"/>
                <a:sym typeface="Courier New"/>
              </a:rPr>
              <a:t>}</a:t>
            </a:r>
            <a:endParaRPr/>
          </a:p>
          <a:p>
            <a:pPr marL="342900" marR="0" lvl="0" indent="-342900" algn="just"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public</a:t>
            </a:r>
            <a:r>
              <a:rPr lang="en-US" sz="2400" b="0" i="0" u="none">
                <a:solidFill>
                  <a:schemeClr val="dk1"/>
                </a:solidFill>
                <a:latin typeface="Arial"/>
                <a:ea typeface="Arial"/>
                <a:cs typeface="Arial"/>
                <a:sym typeface="Arial"/>
              </a:rPr>
              <a:t> = can be seen from any package</a:t>
            </a:r>
            <a:endParaRPr/>
          </a:p>
          <a:p>
            <a:pPr marL="342900" marR="0" lvl="0" indent="-342900" algn="just"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static</a:t>
            </a:r>
            <a:r>
              <a:rPr lang="en-US" sz="2400" b="0" i="0" u="none">
                <a:solidFill>
                  <a:schemeClr val="dk1"/>
                </a:solidFill>
                <a:latin typeface="Arial"/>
                <a:ea typeface="Arial"/>
                <a:cs typeface="Arial"/>
                <a:sym typeface="Arial"/>
              </a:rPr>
              <a:t> = not “part of” an object</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0"/>
        <p:cNvGrpSpPr/>
        <p:nvPr/>
      </p:nvGrpSpPr>
      <p:grpSpPr>
        <a:xfrm>
          <a:off x="0" y="0"/>
          <a:ext cx="0" cy="0"/>
          <a:chOff x="0" y="0"/>
          <a:chExt cx="0" cy="0"/>
        </a:xfrm>
      </p:grpSpPr>
      <p:sp>
        <p:nvSpPr>
          <p:cNvPr id="2451" name="Google Shape;2451;g27625662d88_0_113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267</a:t>
            </a:fld>
            <a:endParaRPr/>
          </a:p>
        </p:txBody>
      </p:sp>
      <p:sp>
        <p:nvSpPr>
          <p:cNvPr id="2452" name="Google Shape;2452;g27625662d88_0_11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Processing and Running </a:t>
            </a:r>
            <a:r>
              <a:rPr lang="en-US" sz="3200" b="1" i="0" u="none">
                <a:solidFill>
                  <a:schemeClr val="dk2"/>
                </a:solidFill>
                <a:latin typeface="Courier New"/>
                <a:ea typeface="Courier New"/>
                <a:cs typeface="Courier New"/>
                <a:sym typeface="Courier New"/>
              </a:rPr>
              <a:t>HelloWorld</a:t>
            </a:r>
            <a:endParaRPr/>
          </a:p>
        </p:txBody>
      </p:sp>
      <p:sp>
        <p:nvSpPr>
          <p:cNvPr id="2453" name="Google Shape;2453;g27625662d88_0_113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javac HelloWorld.java</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Produces </a:t>
            </a:r>
            <a:r>
              <a:rPr lang="en-US" sz="2400" b="1" i="0" u="none" strike="noStrike" cap="none">
                <a:solidFill>
                  <a:schemeClr val="dk1"/>
                </a:solidFill>
                <a:latin typeface="Courier New"/>
                <a:ea typeface="Courier New"/>
                <a:cs typeface="Courier New"/>
                <a:sym typeface="Courier New"/>
              </a:rPr>
              <a:t>HelloWorld.class</a:t>
            </a:r>
            <a:r>
              <a:rPr lang="en-US" sz="2400" b="0" i="0" u="none" strike="noStrike" cap="none">
                <a:solidFill>
                  <a:schemeClr val="dk1"/>
                </a:solidFill>
                <a:latin typeface="Arial"/>
                <a:ea typeface="Arial"/>
                <a:cs typeface="Arial"/>
                <a:sym typeface="Arial"/>
              </a:rPr>
              <a:t> (byte code)</a:t>
            </a:r>
            <a:endParaRPr sz="2400" b="0" i="0" u="none" strike="noStrike" cap="none">
              <a:solidFill>
                <a:schemeClr val="dk1"/>
              </a:solidFill>
              <a:latin typeface="Courier New"/>
              <a:ea typeface="Courier New"/>
              <a:cs typeface="Courier New"/>
              <a:sym typeface="Courier New"/>
            </a:endParaRPr>
          </a:p>
          <a:p>
            <a:pPr marL="342900" marR="0" lvl="0" indent="-342900" algn="just"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java</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HelloWorld</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Starts the JVM and runs the </a:t>
            </a:r>
            <a:r>
              <a:rPr lang="en-US" sz="2400" b="1" i="0" u="none" strike="noStrike" cap="none">
                <a:solidFill>
                  <a:schemeClr val="dk1"/>
                </a:solidFill>
                <a:latin typeface="Courier New"/>
                <a:ea typeface="Courier New"/>
                <a:cs typeface="Courier New"/>
                <a:sym typeface="Courier New"/>
              </a:rPr>
              <a:t>main</a:t>
            </a:r>
            <a:r>
              <a:rPr lang="en-US" sz="2400" b="0" i="0" u="none" strike="noStrike" cap="none">
                <a:solidFill>
                  <a:schemeClr val="dk1"/>
                </a:solidFill>
                <a:latin typeface="Arial"/>
                <a:ea typeface="Arial"/>
                <a:cs typeface="Arial"/>
                <a:sym typeface="Arial"/>
              </a:rPr>
              <a:t> method</a:t>
            </a:r>
            <a:endParaRPr/>
          </a:p>
        </p:txBody>
      </p:sp>
      <p:pic>
        <p:nvPicPr>
          <p:cNvPr id="2454" name="Google Shape;2454;g27625662d88_0_1135"/>
          <p:cNvPicPr preferRelativeResize="0"/>
          <p:nvPr/>
        </p:nvPicPr>
        <p:blipFill>
          <a:blip r:embed="rId3">
            <a:alphaModFix/>
          </a:blip>
          <a:stretch>
            <a:fillRect/>
          </a:stretch>
        </p:blipFill>
        <p:spPr>
          <a:xfrm>
            <a:off x="313175" y="3775675"/>
            <a:ext cx="8517644" cy="213160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g27625662d88_0_1142"/>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Names &amp; Identifiers</a:t>
            </a:r>
            <a:endParaRPr/>
          </a:p>
        </p:txBody>
      </p:sp>
      <p:sp>
        <p:nvSpPr>
          <p:cNvPr id="2462" name="Google Shape;2462;g27625662d88_0_1142"/>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lnSpc>
                <a:spcPct val="110000"/>
              </a:lnSpc>
              <a:spcBef>
                <a:spcPts val="500"/>
              </a:spcBef>
              <a:spcAft>
                <a:spcPts val="0"/>
              </a:spcAft>
              <a:buClr>
                <a:schemeClr val="dk1"/>
              </a:buClr>
              <a:buSzPts val="1100"/>
              <a:buFont typeface="Arial"/>
              <a:buNone/>
            </a:pPr>
            <a:r>
              <a:rPr lang="en-US" sz="2100">
                <a:solidFill>
                  <a:srgbClr val="EB641B"/>
                </a:solidFill>
              </a:rPr>
              <a:t></a:t>
            </a:r>
            <a:r>
              <a:rPr lang="en-US" sz="2200">
                <a:latin typeface="Verdana"/>
                <a:ea typeface="Verdana"/>
                <a:cs typeface="Verdana"/>
                <a:sym typeface="Verdana"/>
              </a:rPr>
              <a:t>You must give your program a name.</a:t>
            </a:r>
            <a:endParaRPr sz="2200">
              <a:latin typeface="Verdana"/>
              <a:ea typeface="Verdana"/>
              <a:cs typeface="Verdana"/>
              <a:sym typeface="Verdana"/>
            </a:endParaRPr>
          </a:p>
          <a:p>
            <a:pPr marL="635000" lvl="0" indent="0" algn="l" rtl="0">
              <a:lnSpc>
                <a:spcPct val="110000"/>
              </a:lnSpc>
              <a:spcBef>
                <a:spcPts val="500"/>
              </a:spcBef>
              <a:spcAft>
                <a:spcPts val="0"/>
              </a:spcAft>
              <a:buClr>
                <a:schemeClr val="dk1"/>
              </a:buClr>
              <a:buSzPts val="1100"/>
              <a:buFont typeface="Arial"/>
              <a:buNone/>
            </a:pPr>
            <a:r>
              <a:rPr lang="en-US" sz="2000">
                <a:latin typeface="Courier New"/>
                <a:ea typeface="Courier New"/>
                <a:cs typeface="Courier New"/>
                <a:sym typeface="Courier New"/>
              </a:rPr>
              <a:t>public class </a:t>
            </a:r>
            <a:r>
              <a:rPr lang="en-US" sz="2000" b="1">
                <a:solidFill>
                  <a:srgbClr val="003399"/>
                </a:solidFill>
                <a:latin typeface="Courier New"/>
                <a:ea typeface="Courier New"/>
                <a:cs typeface="Courier New"/>
                <a:sym typeface="Courier New"/>
              </a:rPr>
              <a:t>GangstaRap</a:t>
            </a:r>
            <a:r>
              <a:rPr lang="en-US" sz="2000">
                <a:latin typeface="Courier New"/>
                <a:ea typeface="Courier New"/>
                <a:cs typeface="Courier New"/>
                <a:sym typeface="Courier New"/>
              </a:rPr>
              <a:t> {</a:t>
            </a:r>
            <a:endParaRPr sz="2000">
              <a:latin typeface="Courier New"/>
              <a:ea typeface="Courier New"/>
              <a:cs typeface="Courier New"/>
              <a:sym typeface="Courier New"/>
            </a:endParaRPr>
          </a:p>
          <a:p>
            <a:pPr marL="12700" lvl="0" indent="0" algn="l" rtl="0">
              <a:lnSpc>
                <a:spcPct val="110000"/>
              </a:lnSpc>
              <a:spcBef>
                <a:spcPts val="500"/>
              </a:spcBef>
              <a:spcAft>
                <a:spcPts val="0"/>
              </a:spcAft>
              <a:buClr>
                <a:schemeClr val="dk1"/>
              </a:buClr>
              <a:buSzPts val="1100"/>
              <a:buFont typeface="Arial"/>
              <a:buNone/>
            </a:pPr>
            <a:r>
              <a:rPr lang="en-US" sz="1700">
                <a:solidFill>
                  <a:srgbClr val="2DA2BF"/>
                </a:solidFill>
              </a:rPr>
              <a:t></a:t>
            </a:r>
            <a:r>
              <a:rPr lang="en-US" sz="2000">
                <a:latin typeface="Verdana"/>
                <a:ea typeface="Verdana"/>
                <a:cs typeface="Verdana"/>
                <a:sym typeface="Verdana"/>
              </a:rPr>
              <a:t>Naming convention: capitalize each word (e.g. </a:t>
            </a:r>
            <a:r>
              <a:rPr lang="en-US" sz="2000">
                <a:latin typeface="Courier New"/>
                <a:ea typeface="Courier New"/>
                <a:cs typeface="Courier New"/>
                <a:sym typeface="Courier New"/>
              </a:rPr>
              <a:t>MyClassName</a:t>
            </a:r>
            <a:r>
              <a:rPr lang="en-US" sz="2000">
                <a:latin typeface="Verdana"/>
                <a:ea typeface="Verdana"/>
                <a:cs typeface="Verdana"/>
                <a:sym typeface="Verdana"/>
              </a:rPr>
              <a:t>)</a:t>
            </a:r>
            <a:endParaRPr sz="2000">
              <a:latin typeface="Verdana"/>
              <a:ea typeface="Verdana"/>
              <a:cs typeface="Verdana"/>
              <a:sym typeface="Verdana"/>
            </a:endParaRPr>
          </a:p>
          <a:p>
            <a:pPr marL="12700" lvl="0" indent="0" algn="l" rtl="0">
              <a:lnSpc>
                <a:spcPct val="110000"/>
              </a:lnSpc>
              <a:spcBef>
                <a:spcPts val="500"/>
              </a:spcBef>
              <a:spcAft>
                <a:spcPts val="0"/>
              </a:spcAft>
              <a:buClr>
                <a:schemeClr val="dk1"/>
              </a:buClr>
              <a:buSzPts val="1100"/>
              <a:buFont typeface="Arial"/>
              <a:buNone/>
            </a:pPr>
            <a:r>
              <a:rPr lang="en-US" sz="1700">
                <a:solidFill>
                  <a:srgbClr val="2DA2BF"/>
                </a:solidFill>
              </a:rPr>
              <a:t></a:t>
            </a:r>
            <a:r>
              <a:rPr lang="en-US" sz="2000">
                <a:latin typeface="Verdana"/>
                <a:ea typeface="Verdana"/>
                <a:cs typeface="Verdana"/>
                <a:sym typeface="Verdana"/>
              </a:rPr>
              <a:t>Your program's file must match exactly (</a:t>
            </a:r>
            <a:r>
              <a:rPr lang="en-US" sz="2000">
                <a:latin typeface="Courier New"/>
                <a:ea typeface="Courier New"/>
                <a:cs typeface="Courier New"/>
                <a:sym typeface="Courier New"/>
              </a:rPr>
              <a:t>GangstaRap.java</a:t>
            </a:r>
            <a:r>
              <a:rPr lang="en-US" sz="2000">
                <a:latin typeface="Verdana"/>
                <a:ea typeface="Verdana"/>
                <a:cs typeface="Verdana"/>
                <a:sym typeface="Verdana"/>
              </a:rPr>
              <a:t>)</a:t>
            </a:r>
            <a:endParaRPr sz="2000">
              <a:latin typeface="Verdana"/>
              <a:ea typeface="Verdana"/>
              <a:cs typeface="Verdana"/>
              <a:sym typeface="Verdana"/>
            </a:endParaRPr>
          </a:p>
          <a:p>
            <a:pPr marL="12700" lvl="0" indent="0" algn="l" rtl="0">
              <a:lnSpc>
                <a:spcPct val="110000"/>
              </a:lnSpc>
              <a:spcBef>
                <a:spcPts val="500"/>
              </a:spcBef>
              <a:spcAft>
                <a:spcPts val="0"/>
              </a:spcAft>
              <a:buClr>
                <a:schemeClr val="dk1"/>
              </a:buClr>
              <a:buSzPts val="1100"/>
              <a:buFont typeface="Arial"/>
              <a:buNone/>
            </a:pPr>
            <a:r>
              <a:rPr lang="en-US" sz="750">
                <a:solidFill>
                  <a:srgbClr val="DA1F28"/>
                </a:solidFill>
              </a:rPr>
              <a:t></a:t>
            </a:r>
            <a:r>
              <a:rPr lang="en-US" sz="1100">
                <a:latin typeface="Verdana"/>
                <a:ea typeface="Verdana"/>
                <a:cs typeface="Verdana"/>
                <a:sym typeface="Verdana"/>
              </a:rPr>
              <a:t>includes capitalization (Java is "case-sensitive")</a:t>
            </a:r>
            <a:endParaRPr sz="1100">
              <a:latin typeface="Verdana"/>
              <a:ea typeface="Verdana"/>
              <a:cs typeface="Verdana"/>
              <a:sym typeface="Verdana"/>
            </a:endParaRPr>
          </a:p>
          <a:p>
            <a:pPr marL="0" lvl="0" indent="0" algn="just" rtl="0">
              <a:spcBef>
                <a:spcPts val="360"/>
              </a:spcBef>
              <a:spcAft>
                <a:spcPts val="0"/>
              </a:spcAft>
              <a:buNone/>
            </a:pP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g27625662d88_0_1149"/>
          <p:cNvSpPr txBox="1">
            <a:spLocks noGrp="1"/>
          </p:cNvSpPr>
          <p:nvPr>
            <p:ph type="title"/>
          </p:nvPr>
        </p:nvSpPr>
        <p:spPr>
          <a:xfrm>
            <a:off x="178900" y="970362"/>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Keywords in Java</a:t>
            </a:r>
            <a:endParaRPr/>
          </a:p>
        </p:txBody>
      </p:sp>
      <p:pic>
        <p:nvPicPr>
          <p:cNvPr id="2470" name="Google Shape;2470;g27625662d88_0_1149"/>
          <p:cNvPicPr preferRelativeResize="0"/>
          <p:nvPr/>
        </p:nvPicPr>
        <p:blipFill rotWithShape="1">
          <a:blip r:embed="rId3">
            <a:alphaModFix/>
          </a:blip>
          <a:srcRect l="32682" t="34993" r="16450" b="30225"/>
          <a:stretch/>
        </p:blipFill>
        <p:spPr>
          <a:xfrm>
            <a:off x="75548" y="2458275"/>
            <a:ext cx="8992901" cy="34588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6"/>
          <p:cNvSpPr txBox="1">
            <a:spLocks noGrp="1"/>
          </p:cNvSpPr>
          <p:nvPr>
            <p:ph type="title"/>
          </p:nvPr>
        </p:nvSpPr>
        <p:spPr>
          <a:xfrm>
            <a:off x="457200" y="142852"/>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Information hiding</a:t>
            </a:r>
            <a:endParaRPr sz="3000" b="0" i="0" u="none" strike="noStrike" cap="small">
              <a:solidFill>
                <a:schemeClr val="dk2"/>
              </a:solidFill>
              <a:latin typeface="Libre Baskerville"/>
              <a:ea typeface="Libre Baskerville"/>
              <a:cs typeface="Libre Baskerville"/>
              <a:sym typeface="Libre Baskerville"/>
            </a:endParaRPr>
          </a:p>
        </p:txBody>
      </p:sp>
      <p:sp>
        <p:nvSpPr>
          <p:cNvPr id="631" name="Google Shape;631;p26"/>
          <p:cNvSpPr txBox="1">
            <a:spLocks noGrp="1"/>
          </p:cNvSpPr>
          <p:nvPr>
            <p:ph type="body" idx="1"/>
          </p:nvPr>
        </p:nvSpPr>
        <p:spPr>
          <a:xfrm>
            <a:off x="255775" y="928675"/>
            <a:ext cx="8673900" cy="55452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1" i="0" u="none" strike="noStrike" cap="none" dirty="0">
                <a:solidFill>
                  <a:schemeClr val="dk1"/>
                </a:solidFill>
                <a:highlight>
                  <a:srgbClr val="FFFF00"/>
                </a:highlight>
              </a:rPr>
              <a:t>Data hiding</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 is one of the important features of Object Oriented Programming which allows </a:t>
            </a:r>
            <a:r>
              <a:rPr lang="en-US" sz="2400" b="1" i="0" u="none" strike="noStrike" cap="none" dirty="0">
                <a:solidFill>
                  <a:schemeClr val="dk1"/>
                </a:solidFill>
                <a:highlight>
                  <a:srgbClr val="FFFF00"/>
                </a:highlight>
              </a:rPr>
              <a:t>preventing the functions of a program to access directly the internal representation of a class type</a:t>
            </a:r>
            <a:endParaRPr b="1" dirty="0">
              <a:highlight>
                <a:srgbClr val="FFFF00"/>
              </a:highlight>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The access restriction to the class members is specified by the labeled </a:t>
            </a:r>
            <a:r>
              <a:rPr lang="en-US" sz="2400" b="1" i="0" u="none" strike="noStrike" cap="none" dirty="0">
                <a:solidFill>
                  <a:schemeClr val="dk1"/>
                </a:solidFill>
                <a:highlight>
                  <a:srgbClr val="FFFF00"/>
                </a:highlight>
                <a:latin typeface="Libre Baskerville"/>
                <a:ea typeface="Libre Baskerville"/>
                <a:cs typeface="Libre Baskerville"/>
                <a:sym typeface="Libre Baskerville"/>
              </a:rPr>
              <a:t>public, private,</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 and </a:t>
            </a:r>
            <a:r>
              <a:rPr lang="en-US" sz="2400" b="1" i="0" u="none" strike="noStrike" cap="none" dirty="0">
                <a:solidFill>
                  <a:schemeClr val="dk1"/>
                </a:solidFill>
                <a:highlight>
                  <a:srgbClr val="FFFF00"/>
                </a:highlight>
                <a:latin typeface="Libre Baskerville"/>
                <a:ea typeface="Libre Baskerville"/>
                <a:cs typeface="Libre Baskerville"/>
                <a:sym typeface="Libre Baskerville"/>
              </a:rPr>
              <a:t>protected</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 </a:t>
            </a:r>
            <a:r>
              <a:rPr lang="en-US" sz="2400" b="0" i="0" u="none" strike="noStrike" cap="none" dirty="0">
                <a:solidFill>
                  <a:schemeClr val="dk1"/>
                </a:solidFill>
                <a:latin typeface="Libre Baskerville"/>
                <a:ea typeface="Libre Baskerville"/>
                <a:cs typeface="Libre Baskerville"/>
                <a:sym typeface="Libre Baskerville"/>
              </a:rPr>
              <a:t>sections within the class body</a:t>
            </a:r>
            <a:endParaRPr dirty="0"/>
          </a:p>
          <a:p>
            <a:pPr marL="274320" marR="0" lvl="0" indent="-274320" algn="l" rtl="0">
              <a:lnSpc>
                <a:spcPct val="100000"/>
              </a:lnSpc>
              <a:spcBef>
                <a:spcPts val="600"/>
              </a:spcBef>
              <a:spcAft>
                <a:spcPts val="0"/>
              </a:spcAft>
              <a:buClr>
                <a:schemeClr val="accent1"/>
              </a:buClr>
              <a:buSzPts val="1680"/>
              <a:buFont typeface="Noto Sans Symbols"/>
              <a:buChar char="•"/>
            </a:pPr>
            <a:r>
              <a:rPr lang="en-US" dirty="0"/>
              <a:t>p</a:t>
            </a:r>
            <a:r>
              <a:rPr lang="en-US" sz="2400" b="0" i="0" u="none" strike="noStrike" cap="none" dirty="0">
                <a:solidFill>
                  <a:schemeClr val="dk1"/>
                </a:solidFill>
                <a:latin typeface="Libre Baskerville"/>
                <a:ea typeface="Libre Baskerville"/>
                <a:cs typeface="Libre Baskerville"/>
                <a:sym typeface="Libre Baskerville"/>
              </a:rPr>
              <a:t>rivate, and protected are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called access specifiers/modifiers.</a:t>
            </a:r>
            <a:endParaRPr dirty="0">
              <a:highlight>
                <a:srgbClr val="FFFF00"/>
              </a:highlight>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A class can have multiple public, protected, or private labeled sections</a:t>
            </a:r>
            <a:endParaRPr dirty="0"/>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The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default access for members and classes is private</a:t>
            </a:r>
            <a:endParaRPr sz="2400" b="0" i="0" u="none" strike="noStrike" cap="none" dirty="0">
              <a:solidFill>
                <a:schemeClr val="dk1"/>
              </a:solidFill>
              <a:highlight>
                <a:srgbClr val="FFFF00"/>
              </a:highlight>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p:txBody>
      </p:sp>
      <p:sp>
        <p:nvSpPr>
          <p:cNvPr id="632" name="Google Shape;632;p26"/>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pic>
        <p:nvPicPr>
          <p:cNvPr id="2477" name="Google Shape;2477;g27625662d88_0_1156"/>
          <p:cNvPicPr preferRelativeResize="0"/>
          <p:nvPr/>
        </p:nvPicPr>
        <p:blipFill rotWithShape="1">
          <a:blip r:embed="rId3">
            <a:alphaModFix/>
          </a:blip>
          <a:srcRect l="30940" t="17986" r="16670" b="19407"/>
          <a:stretch/>
        </p:blipFill>
        <p:spPr>
          <a:xfrm>
            <a:off x="256587" y="528175"/>
            <a:ext cx="8630827" cy="5801649"/>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pic>
        <p:nvPicPr>
          <p:cNvPr id="2484" name="Google Shape;2484;g27625662d88_0_1162"/>
          <p:cNvPicPr preferRelativeResize="0"/>
          <p:nvPr/>
        </p:nvPicPr>
        <p:blipFill rotWithShape="1">
          <a:blip r:embed="rId3">
            <a:alphaModFix/>
          </a:blip>
          <a:srcRect l="31635" t="17593" r="16639" b="20038"/>
          <a:stretch/>
        </p:blipFill>
        <p:spPr>
          <a:xfrm>
            <a:off x="560163" y="707925"/>
            <a:ext cx="8023675" cy="544215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8"/>
        <p:cNvGrpSpPr/>
        <p:nvPr/>
      </p:nvGrpSpPr>
      <p:grpSpPr>
        <a:xfrm>
          <a:off x="0" y="0"/>
          <a:ext cx="0" cy="0"/>
          <a:chOff x="0" y="0"/>
          <a:chExt cx="0" cy="0"/>
        </a:xfrm>
      </p:grpSpPr>
      <p:sp>
        <p:nvSpPr>
          <p:cNvPr id="2489" name="Google Shape;2489;g27625662d88_0_1168"/>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272</a:t>
            </a:fld>
            <a:endParaRPr/>
          </a:p>
        </p:txBody>
      </p:sp>
      <p:sp>
        <p:nvSpPr>
          <p:cNvPr id="2490" name="Google Shape;2490;g27625662d88_0_116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References and Primitive Data Types</a:t>
            </a:r>
            <a:endParaRPr/>
          </a:p>
        </p:txBody>
      </p:sp>
      <p:sp>
        <p:nvSpPr>
          <p:cNvPr id="2491" name="Google Shape;2491;g27625662d88_0_116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distinguishes two kinds of entities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Primitive types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Objects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Primitive-type data is stored in primitive-type variables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Reference variables store the </a:t>
            </a:r>
            <a:r>
              <a:rPr lang="en-US" sz="2400" b="0" i="1" u="none">
                <a:solidFill>
                  <a:schemeClr val="dk1"/>
                </a:solidFill>
                <a:latin typeface="Arial"/>
                <a:ea typeface="Arial"/>
                <a:cs typeface="Arial"/>
                <a:sym typeface="Arial"/>
              </a:rPr>
              <a:t>address of</a:t>
            </a:r>
            <a:r>
              <a:rPr lang="en-US" sz="2400" b="0" i="0" u="none">
                <a:solidFill>
                  <a:schemeClr val="dk1"/>
                </a:solidFill>
                <a:latin typeface="Arial"/>
                <a:ea typeface="Arial"/>
                <a:cs typeface="Arial"/>
                <a:sym typeface="Arial"/>
              </a:rPr>
              <a:t> an object</a:t>
            </a:r>
            <a:endParaRPr/>
          </a:p>
          <a:p>
            <a:pPr marL="0" marR="0" lvl="0" indent="0" algn="l" rtl="0">
              <a:lnSpc>
                <a:spcPct val="100000"/>
              </a:lnSpc>
              <a:spcBef>
                <a:spcPts val="480"/>
              </a:spcBef>
              <a:spcAft>
                <a:spcPts val="0"/>
              </a:spcAft>
              <a:buNone/>
            </a:pPr>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5"/>
        <p:cNvGrpSpPr/>
        <p:nvPr/>
      </p:nvGrpSpPr>
      <p:grpSpPr>
        <a:xfrm>
          <a:off x="0" y="0"/>
          <a:ext cx="0" cy="0"/>
          <a:chOff x="0" y="0"/>
          <a:chExt cx="0" cy="0"/>
        </a:xfrm>
      </p:grpSpPr>
      <p:sp>
        <p:nvSpPr>
          <p:cNvPr id="2496" name="Google Shape;2496;g27625662d88_0_1174"/>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273</a:t>
            </a:fld>
            <a:endParaRPr/>
          </a:p>
        </p:txBody>
      </p:sp>
      <p:sp>
        <p:nvSpPr>
          <p:cNvPr id="2497" name="Google Shape;2497;g27625662d88_0_117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Primitive Data Types</a:t>
            </a:r>
            <a:endParaRPr/>
          </a:p>
        </p:txBody>
      </p:sp>
      <p:sp>
        <p:nvSpPr>
          <p:cNvPr id="2498" name="Google Shape;2498;g27625662d88_0_117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Represent numbers, characters, boolean values</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Integers: byte, short, int, and long</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Real numbers: float and double</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Characters: char</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2"/>
        <p:cNvGrpSpPr/>
        <p:nvPr/>
      </p:nvGrpSpPr>
      <p:grpSpPr>
        <a:xfrm>
          <a:off x="0" y="0"/>
          <a:ext cx="0" cy="0"/>
          <a:chOff x="0" y="0"/>
          <a:chExt cx="0" cy="0"/>
        </a:xfrm>
      </p:grpSpPr>
      <p:sp>
        <p:nvSpPr>
          <p:cNvPr id="2503" name="Google Shape;2503;g27625662d88_0_1180"/>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274</a:t>
            </a:fld>
            <a:endParaRPr/>
          </a:p>
        </p:txBody>
      </p:sp>
      <p:sp>
        <p:nvSpPr>
          <p:cNvPr id="2504" name="Google Shape;2504;g27625662d88_0_118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Primitive Data Types</a:t>
            </a:r>
            <a:endParaRPr/>
          </a:p>
        </p:txBody>
      </p:sp>
      <p:grpSp>
        <p:nvGrpSpPr>
          <p:cNvPr id="2505" name="Google Shape;2505;g27625662d88_0_1180"/>
          <p:cNvGrpSpPr/>
          <p:nvPr/>
        </p:nvGrpSpPr>
        <p:grpSpPr>
          <a:xfrm>
            <a:off x="457200" y="1600200"/>
            <a:ext cx="8229600" cy="4762499"/>
            <a:chOff x="288" y="1008"/>
            <a:chExt cx="5184" cy="3000"/>
          </a:xfrm>
        </p:grpSpPr>
        <p:sp>
          <p:nvSpPr>
            <p:cNvPr id="2506" name="Google Shape;2506;g27625662d88_0_1180"/>
            <p:cNvSpPr txBox="1"/>
            <p:nvPr/>
          </p:nvSpPr>
          <p:spPr>
            <a:xfrm>
              <a:off x="1440" y="3563"/>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True or false</a:t>
              </a:r>
              <a:endParaRPr/>
            </a:p>
          </p:txBody>
        </p:sp>
        <p:sp>
          <p:nvSpPr>
            <p:cNvPr id="2507" name="Google Shape;2507;g27625662d88_0_1180"/>
            <p:cNvSpPr txBox="1"/>
            <p:nvPr/>
          </p:nvSpPr>
          <p:spPr>
            <a:xfrm>
              <a:off x="288" y="3563"/>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boolean</a:t>
              </a:r>
              <a:endParaRPr/>
            </a:p>
          </p:txBody>
        </p:sp>
        <p:sp>
          <p:nvSpPr>
            <p:cNvPr id="2508" name="Google Shape;2508;g27625662d88_0_1180"/>
            <p:cNvSpPr txBox="1"/>
            <p:nvPr/>
          </p:nvSpPr>
          <p:spPr>
            <a:xfrm>
              <a:off x="1440" y="3245"/>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Unicode characters (generally 16 bits per char)</a:t>
              </a:r>
              <a:endParaRPr/>
            </a:p>
          </p:txBody>
        </p:sp>
        <p:sp>
          <p:nvSpPr>
            <p:cNvPr id="2509" name="Google Shape;2509;g27625662d88_0_1180"/>
            <p:cNvSpPr txBox="1"/>
            <p:nvPr/>
          </p:nvSpPr>
          <p:spPr>
            <a:xfrm>
              <a:off x="288" y="3245"/>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char</a:t>
              </a:r>
              <a:endParaRPr/>
            </a:p>
          </p:txBody>
        </p:sp>
        <p:sp>
          <p:nvSpPr>
            <p:cNvPr id="2510" name="Google Shape;2510;g27625662d88_0_1180"/>
            <p:cNvSpPr txBox="1"/>
            <p:nvPr/>
          </p:nvSpPr>
          <p:spPr>
            <a:xfrm>
              <a:off x="1440" y="2929"/>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+/-10</a:t>
              </a:r>
              <a:r>
                <a:rPr lang="en-US" sz="2000" b="0" i="0" u="none" baseline="30000">
                  <a:solidFill>
                    <a:schemeClr val="dk1"/>
                  </a:solidFill>
                  <a:latin typeface="Arial"/>
                  <a:ea typeface="Arial"/>
                  <a:cs typeface="Arial"/>
                  <a:sym typeface="Arial"/>
                </a:rPr>
                <a:t>-308</a:t>
              </a:r>
              <a:r>
                <a:rPr lang="en-US" sz="2000" b="0" i="0" u="none">
                  <a:solidFill>
                    <a:schemeClr val="dk1"/>
                  </a:solidFill>
                  <a:latin typeface="Arial"/>
                  <a:ea typeface="Arial"/>
                  <a:cs typeface="Arial"/>
                  <a:sym typeface="Arial"/>
                </a:rPr>
                <a:t> to +/-10</a:t>
              </a:r>
              <a:r>
                <a:rPr lang="en-US" sz="2000" b="0" i="0" u="none" baseline="30000">
                  <a:solidFill>
                    <a:schemeClr val="dk1"/>
                  </a:solidFill>
                  <a:latin typeface="Arial"/>
                  <a:ea typeface="Arial"/>
                  <a:cs typeface="Arial"/>
                  <a:sym typeface="Arial"/>
                </a:rPr>
                <a:t>+308</a:t>
              </a:r>
              <a:r>
                <a:rPr lang="en-US" sz="2000" b="0" i="0" u="none">
                  <a:solidFill>
                    <a:schemeClr val="dk1"/>
                  </a:solidFill>
                  <a:latin typeface="Arial"/>
                  <a:ea typeface="Arial"/>
                  <a:cs typeface="Arial"/>
                  <a:sym typeface="Arial"/>
                </a:rPr>
                <a:t> and 0, about 15 digits precision</a:t>
              </a:r>
              <a:endParaRPr/>
            </a:p>
          </p:txBody>
        </p:sp>
        <p:sp>
          <p:nvSpPr>
            <p:cNvPr id="2511" name="Google Shape;2511;g27625662d88_0_1180"/>
            <p:cNvSpPr txBox="1"/>
            <p:nvPr/>
          </p:nvSpPr>
          <p:spPr>
            <a:xfrm>
              <a:off x="288" y="2929"/>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double</a:t>
              </a:r>
              <a:endParaRPr/>
            </a:p>
          </p:txBody>
        </p:sp>
        <p:sp>
          <p:nvSpPr>
            <p:cNvPr id="2512" name="Google Shape;2512;g27625662d88_0_1180"/>
            <p:cNvSpPr txBox="1"/>
            <p:nvPr/>
          </p:nvSpPr>
          <p:spPr>
            <a:xfrm>
              <a:off x="1440" y="2612"/>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+/-10</a:t>
              </a:r>
              <a:r>
                <a:rPr lang="en-US" sz="2000" b="0" i="0" u="none" baseline="30000">
                  <a:solidFill>
                    <a:schemeClr val="dk1"/>
                  </a:solidFill>
                  <a:latin typeface="Arial"/>
                  <a:ea typeface="Arial"/>
                  <a:cs typeface="Arial"/>
                  <a:sym typeface="Arial"/>
                </a:rPr>
                <a:t>-38</a:t>
              </a:r>
              <a:r>
                <a:rPr lang="en-US" sz="2000" b="0" i="0" u="none">
                  <a:solidFill>
                    <a:schemeClr val="dk1"/>
                  </a:solidFill>
                  <a:latin typeface="Arial"/>
                  <a:ea typeface="Arial"/>
                  <a:cs typeface="Arial"/>
                  <a:sym typeface="Arial"/>
                </a:rPr>
                <a:t> to +/-10</a:t>
              </a:r>
              <a:r>
                <a:rPr lang="en-US" sz="2000" b="0" i="0" u="none" baseline="30000">
                  <a:solidFill>
                    <a:schemeClr val="dk1"/>
                  </a:solidFill>
                  <a:latin typeface="Arial"/>
                  <a:ea typeface="Arial"/>
                  <a:cs typeface="Arial"/>
                  <a:sym typeface="Arial"/>
                </a:rPr>
                <a:t>+38</a:t>
              </a:r>
              <a:r>
                <a:rPr lang="en-US" sz="2000" b="0" i="0" u="none">
                  <a:solidFill>
                    <a:schemeClr val="dk1"/>
                  </a:solidFill>
                  <a:latin typeface="Arial"/>
                  <a:ea typeface="Arial"/>
                  <a:cs typeface="Arial"/>
                  <a:sym typeface="Arial"/>
                </a:rPr>
                <a:t> and 0, about 6 digits precision</a:t>
              </a:r>
              <a:endParaRPr/>
            </a:p>
          </p:txBody>
        </p:sp>
        <p:sp>
          <p:nvSpPr>
            <p:cNvPr id="2513" name="Google Shape;2513;g27625662d88_0_1180"/>
            <p:cNvSpPr txBox="1"/>
            <p:nvPr/>
          </p:nvSpPr>
          <p:spPr>
            <a:xfrm>
              <a:off x="288" y="2612"/>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float</a:t>
              </a:r>
              <a:endParaRPr/>
            </a:p>
          </p:txBody>
        </p:sp>
        <p:sp>
          <p:nvSpPr>
            <p:cNvPr id="2514" name="Google Shape;2514;g27625662d88_0_1180"/>
            <p:cNvSpPr txBox="1"/>
            <p:nvPr/>
          </p:nvSpPr>
          <p:spPr>
            <a:xfrm>
              <a:off x="1440" y="2295"/>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-9,223,372,036,854,775,808 ..  ...  (64 bits)</a:t>
              </a:r>
              <a:endParaRPr/>
            </a:p>
          </p:txBody>
        </p:sp>
        <p:sp>
          <p:nvSpPr>
            <p:cNvPr id="2515" name="Google Shape;2515;g27625662d88_0_1180"/>
            <p:cNvSpPr txBox="1"/>
            <p:nvPr/>
          </p:nvSpPr>
          <p:spPr>
            <a:xfrm>
              <a:off x="288" y="2295"/>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long</a:t>
              </a:r>
              <a:endParaRPr/>
            </a:p>
          </p:txBody>
        </p:sp>
        <p:sp>
          <p:nvSpPr>
            <p:cNvPr id="2516" name="Google Shape;2516;g27625662d88_0_1180"/>
            <p:cNvSpPr txBox="1"/>
            <p:nvPr/>
          </p:nvSpPr>
          <p:spPr>
            <a:xfrm>
              <a:off x="1440" y="1978"/>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-2,147,483,648 .. 2,147,483,647 (32 bits)</a:t>
              </a:r>
              <a:endParaRPr/>
            </a:p>
          </p:txBody>
        </p:sp>
        <p:sp>
          <p:nvSpPr>
            <p:cNvPr id="2517" name="Google Shape;2517;g27625662d88_0_1180"/>
            <p:cNvSpPr txBox="1"/>
            <p:nvPr/>
          </p:nvSpPr>
          <p:spPr>
            <a:xfrm>
              <a:off x="288" y="1978"/>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int</a:t>
              </a:r>
              <a:endParaRPr/>
            </a:p>
          </p:txBody>
        </p:sp>
        <p:sp>
          <p:nvSpPr>
            <p:cNvPr id="2518" name="Google Shape;2518;g27625662d88_0_1180"/>
            <p:cNvSpPr txBox="1"/>
            <p:nvPr/>
          </p:nvSpPr>
          <p:spPr>
            <a:xfrm>
              <a:off x="1440" y="1662"/>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-32,768 .. 32,767  (16 bits)</a:t>
              </a:r>
              <a:endParaRPr/>
            </a:p>
          </p:txBody>
        </p:sp>
        <p:sp>
          <p:nvSpPr>
            <p:cNvPr id="2519" name="Google Shape;2519;g27625662d88_0_1180"/>
            <p:cNvSpPr txBox="1"/>
            <p:nvPr/>
          </p:nvSpPr>
          <p:spPr>
            <a:xfrm>
              <a:off x="288" y="1662"/>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short</a:t>
              </a:r>
              <a:endParaRPr/>
            </a:p>
          </p:txBody>
        </p:sp>
        <p:sp>
          <p:nvSpPr>
            <p:cNvPr id="2520" name="Google Shape;2520;g27625662d88_0_1180"/>
            <p:cNvSpPr txBox="1"/>
            <p:nvPr/>
          </p:nvSpPr>
          <p:spPr>
            <a:xfrm>
              <a:off x="1440" y="1344"/>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-128 .. 127  (8 bits)</a:t>
              </a:r>
              <a:endParaRPr/>
            </a:p>
          </p:txBody>
        </p:sp>
        <p:sp>
          <p:nvSpPr>
            <p:cNvPr id="2521" name="Google Shape;2521;g27625662d88_0_1180"/>
            <p:cNvSpPr txBox="1"/>
            <p:nvPr/>
          </p:nvSpPr>
          <p:spPr>
            <a:xfrm>
              <a:off x="288" y="1344"/>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byte</a:t>
              </a:r>
              <a:endParaRPr/>
            </a:p>
          </p:txBody>
        </p:sp>
        <p:sp>
          <p:nvSpPr>
            <p:cNvPr id="2522" name="Google Shape;2522;g27625662d88_0_1180"/>
            <p:cNvSpPr txBox="1"/>
            <p:nvPr/>
          </p:nvSpPr>
          <p:spPr>
            <a:xfrm>
              <a:off x="1440" y="1008"/>
              <a:ext cx="3900" cy="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Range of values</a:t>
              </a:r>
              <a:endParaRPr/>
            </a:p>
          </p:txBody>
        </p:sp>
        <p:sp>
          <p:nvSpPr>
            <p:cNvPr id="2523" name="Google Shape;2523;g27625662d88_0_1180"/>
            <p:cNvSpPr txBox="1"/>
            <p:nvPr/>
          </p:nvSpPr>
          <p:spPr>
            <a:xfrm>
              <a:off x="288" y="1008"/>
              <a:ext cx="1200" cy="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Data type</a:t>
              </a:r>
              <a:endParaRPr/>
            </a:p>
          </p:txBody>
        </p:sp>
        <p:cxnSp>
          <p:nvCxnSpPr>
            <p:cNvPr id="2524" name="Google Shape;2524;g27625662d88_0_1180"/>
            <p:cNvCxnSpPr/>
            <p:nvPr/>
          </p:nvCxnSpPr>
          <p:spPr>
            <a:xfrm>
              <a:off x="288" y="1008"/>
              <a:ext cx="5100" cy="0"/>
            </a:xfrm>
            <a:prstGeom prst="straightConnector1">
              <a:avLst/>
            </a:prstGeom>
            <a:noFill/>
            <a:ln w="28575" cap="sq" cmpd="sng">
              <a:solidFill>
                <a:schemeClr val="dk1"/>
              </a:solidFill>
              <a:prstDash val="solid"/>
              <a:miter lim="800000"/>
              <a:headEnd type="none" w="med" len="med"/>
              <a:tailEnd type="none" w="med" len="med"/>
            </a:ln>
          </p:spPr>
        </p:cxnSp>
        <p:cxnSp>
          <p:nvCxnSpPr>
            <p:cNvPr id="2525" name="Google Shape;2525;g27625662d88_0_1180"/>
            <p:cNvCxnSpPr/>
            <p:nvPr/>
          </p:nvCxnSpPr>
          <p:spPr>
            <a:xfrm>
              <a:off x="288" y="1344"/>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26" name="Google Shape;2526;g27625662d88_0_1180"/>
            <p:cNvCxnSpPr/>
            <p:nvPr/>
          </p:nvCxnSpPr>
          <p:spPr>
            <a:xfrm>
              <a:off x="288" y="1662"/>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27" name="Google Shape;2527;g27625662d88_0_1180"/>
            <p:cNvCxnSpPr/>
            <p:nvPr/>
          </p:nvCxnSpPr>
          <p:spPr>
            <a:xfrm>
              <a:off x="288" y="1978"/>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28" name="Google Shape;2528;g27625662d88_0_1180"/>
            <p:cNvCxnSpPr/>
            <p:nvPr/>
          </p:nvCxnSpPr>
          <p:spPr>
            <a:xfrm>
              <a:off x="288" y="2295"/>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29" name="Google Shape;2529;g27625662d88_0_1180"/>
            <p:cNvCxnSpPr/>
            <p:nvPr/>
          </p:nvCxnSpPr>
          <p:spPr>
            <a:xfrm>
              <a:off x="288" y="2612"/>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30" name="Google Shape;2530;g27625662d88_0_1180"/>
            <p:cNvCxnSpPr/>
            <p:nvPr/>
          </p:nvCxnSpPr>
          <p:spPr>
            <a:xfrm>
              <a:off x="288" y="2929"/>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31" name="Google Shape;2531;g27625662d88_0_1180"/>
            <p:cNvCxnSpPr/>
            <p:nvPr/>
          </p:nvCxnSpPr>
          <p:spPr>
            <a:xfrm>
              <a:off x="288" y="3245"/>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32" name="Google Shape;2532;g27625662d88_0_1180"/>
            <p:cNvCxnSpPr/>
            <p:nvPr/>
          </p:nvCxnSpPr>
          <p:spPr>
            <a:xfrm>
              <a:off x="288" y="3563"/>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33" name="Google Shape;2533;g27625662d88_0_1180"/>
            <p:cNvCxnSpPr/>
            <p:nvPr/>
          </p:nvCxnSpPr>
          <p:spPr>
            <a:xfrm>
              <a:off x="288" y="3879"/>
              <a:ext cx="5100" cy="0"/>
            </a:xfrm>
            <a:prstGeom prst="straightConnector1">
              <a:avLst/>
            </a:prstGeom>
            <a:noFill/>
            <a:ln w="28575" cap="sq" cmpd="sng">
              <a:solidFill>
                <a:schemeClr val="dk1"/>
              </a:solidFill>
              <a:prstDash val="solid"/>
              <a:miter lim="800000"/>
              <a:headEnd type="none" w="med" len="med"/>
              <a:tailEnd type="none" w="med" len="med"/>
            </a:ln>
          </p:spPr>
        </p:cxnSp>
        <p:cxnSp>
          <p:nvCxnSpPr>
            <p:cNvPr id="2534" name="Google Shape;2534;g27625662d88_0_1180"/>
            <p:cNvCxnSpPr/>
            <p:nvPr/>
          </p:nvCxnSpPr>
          <p:spPr>
            <a:xfrm>
              <a:off x="288" y="1008"/>
              <a:ext cx="0" cy="3000"/>
            </a:xfrm>
            <a:prstGeom prst="straightConnector1">
              <a:avLst/>
            </a:prstGeom>
            <a:noFill/>
            <a:ln w="28575" cap="sq" cmpd="sng">
              <a:solidFill>
                <a:schemeClr val="dk1"/>
              </a:solidFill>
              <a:prstDash val="solid"/>
              <a:miter lim="800000"/>
              <a:headEnd type="none" w="med" len="med"/>
              <a:tailEnd type="none" w="med" len="med"/>
            </a:ln>
          </p:spPr>
        </p:cxnSp>
        <p:cxnSp>
          <p:nvCxnSpPr>
            <p:cNvPr id="2535" name="Google Shape;2535;g27625662d88_0_1180"/>
            <p:cNvCxnSpPr/>
            <p:nvPr/>
          </p:nvCxnSpPr>
          <p:spPr>
            <a:xfrm>
              <a:off x="1440" y="1008"/>
              <a:ext cx="0" cy="3000"/>
            </a:xfrm>
            <a:prstGeom prst="straightConnector1">
              <a:avLst/>
            </a:prstGeom>
            <a:noFill/>
            <a:ln w="12700" cap="flat" cmpd="sng">
              <a:solidFill>
                <a:schemeClr val="dk1"/>
              </a:solidFill>
              <a:prstDash val="solid"/>
              <a:miter lim="800000"/>
              <a:headEnd type="none" w="med" len="med"/>
              <a:tailEnd type="none" w="med" len="med"/>
            </a:ln>
          </p:spPr>
        </p:cxnSp>
        <p:cxnSp>
          <p:nvCxnSpPr>
            <p:cNvPr id="2536" name="Google Shape;2536;g27625662d88_0_1180"/>
            <p:cNvCxnSpPr/>
            <p:nvPr/>
          </p:nvCxnSpPr>
          <p:spPr>
            <a:xfrm>
              <a:off x="5472" y="1008"/>
              <a:ext cx="0" cy="3000"/>
            </a:xfrm>
            <a:prstGeom prst="straightConnector1">
              <a:avLst/>
            </a:prstGeom>
            <a:noFill/>
            <a:ln w="28575" cap="sq" cmpd="sng">
              <a:solidFill>
                <a:schemeClr val="dk1"/>
              </a:solidFill>
              <a:prstDash val="solid"/>
              <a:miter lim="800000"/>
              <a:headEnd type="none" w="med" len="med"/>
              <a:tailEnd type="none" w="med" len="med"/>
            </a:ln>
          </p:spPr>
        </p:cxnSp>
      </p:gr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0"/>
        <p:cNvGrpSpPr/>
        <p:nvPr/>
      </p:nvGrpSpPr>
      <p:grpSpPr>
        <a:xfrm>
          <a:off x="0" y="0"/>
          <a:ext cx="0" cy="0"/>
          <a:chOff x="0" y="0"/>
          <a:chExt cx="0" cy="0"/>
        </a:xfrm>
      </p:grpSpPr>
      <p:sp>
        <p:nvSpPr>
          <p:cNvPr id="2541" name="Google Shape;2541;g27625662d88_0_121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275</a:t>
            </a:fld>
            <a:endParaRPr/>
          </a:p>
        </p:txBody>
      </p:sp>
      <p:sp>
        <p:nvSpPr>
          <p:cNvPr id="2542" name="Google Shape;2542;g27625662d88_0_12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Operators</a:t>
            </a:r>
            <a:endParaRPr/>
          </a:p>
        </p:txBody>
      </p:sp>
      <p:sp>
        <p:nvSpPr>
          <p:cNvPr id="2543" name="Google Shape;2543;g27625662d88_0_121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subscript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 call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member access </a:t>
            </a:r>
            <a:r>
              <a:rPr lang="en-US" sz="2400" b="1" i="0" u="none">
                <a:solidFill>
                  <a:schemeClr val="dk1"/>
                </a:solidFill>
                <a:latin typeface="Courier New"/>
                <a:ea typeface="Courier New"/>
                <a:cs typeface="Courier New"/>
                <a:sym typeface="Courier New"/>
              </a:rPr>
              <a:t>.</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pre/post-increment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 boolean complement </a:t>
            </a:r>
            <a:r>
              <a:rPr lang="en-US" sz="2400" b="1"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bitwise complement </a:t>
            </a:r>
            <a:r>
              <a:rPr lang="en-US" sz="2400" b="1"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unary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 type cast </a:t>
            </a:r>
            <a:r>
              <a:rPr lang="en-US" sz="2400" b="1" i="0" u="none">
                <a:solidFill>
                  <a:schemeClr val="dk1"/>
                </a:solidFill>
                <a:latin typeface="Courier New"/>
                <a:ea typeface="Courier New"/>
                <a:cs typeface="Courier New"/>
                <a:sym typeface="Courier New"/>
              </a:rPr>
              <a:t>(type)</a:t>
            </a:r>
            <a:r>
              <a:rPr lang="en-US" sz="2400" b="0" i="0" u="none">
                <a:solidFill>
                  <a:schemeClr val="dk1"/>
                </a:solidFill>
                <a:latin typeface="Arial"/>
                <a:ea typeface="Arial"/>
                <a:cs typeface="Arial"/>
                <a:sym typeface="Arial"/>
              </a:rPr>
              <a:t>, object creation </a:t>
            </a:r>
            <a:r>
              <a:rPr lang="en-US" sz="2400" b="1" i="0" u="none">
                <a:solidFill>
                  <a:schemeClr val="dk1"/>
                </a:solidFill>
                <a:latin typeface="Courier New"/>
                <a:ea typeface="Courier New"/>
                <a:cs typeface="Courier New"/>
                <a:sym typeface="Courier New"/>
              </a:rPr>
              <a:t>new</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 </a:t>
            </a:r>
            <a:r>
              <a:rPr lang="en-US" sz="2400" b="1" i="0" u="none">
                <a:solidFill>
                  <a:schemeClr val="dk1"/>
                </a:solidFill>
                <a:latin typeface="Courier New"/>
                <a:ea typeface="Courier New"/>
                <a:cs typeface="Courier New"/>
                <a:sym typeface="Courier New"/>
              </a:rPr>
              <a:t>* / %</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binary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   (</a:t>
            </a:r>
            <a:r>
              <a:rPr lang="en-US" sz="2400" b="1"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also concatenates strings)</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signed shift </a:t>
            </a:r>
            <a:r>
              <a:rPr lang="en-US" sz="2400" b="1" i="0" u="none">
                <a:solidFill>
                  <a:schemeClr val="dk1"/>
                </a:solidFill>
                <a:latin typeface="Courier New"/>
                <a:ea typeface="Courier New"/>
                <a:cs typeface="Courier New"/>
                <a:sym typeface="Courier New"/>
              </a:rPr>
              <a:t>&lt;&lt; &gt;&gt;</a:t>
            </a:r>
            <a:r>
              <a:rPr lang="en-US" sz="2400" b="0" i="0" u="none">
                <a:solidFill>
                  <a:schemeClr val="dk1"/>
                </a:solidFill>
                <a:latin typeface="Arial"/>
                <a:ea typeface="Arial"/>
                <a:cs typeface="Arial"/>
                <a:sym typeface="Arial"/>
              </a:rPr>
              <a:t>, unsigned shift </a:t>
            </a:r>
            <a:r>
              <a:rPr lang="en-US" sz="2400" b="1" i="0" u="none">
                <a:solidFill>
                  <a:schemeClr val="dk1"/>
                </a:solidFill>
                <a:latin typeface="Courier New"/>
                <a:ea typeface="Courier New"/>
                <a:cs typeface="Courier New"/>
                <a:sym typeface="Courier New"/>
              </a:rPr>
              <a:t>&gt;&gt;&gt;</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comparison </a:t>
            </a:r>
            <a:r>
              <a:rPr lang="en-US" sz="2400" b="1" i="0" u="none">
                <a:solidFill>
                  <a:schemeClr val="dk1"/>
                </a:solidFill>
                <a:latin typeface="Courier New"/>
                <a:ea typeface="Courier New"/>
                <a:cs typeface="Courier New"/>
                <a:sym typeface="Courier New"/>
              </a:rPr>
              <a:t>&lt; &lt;= &gt; &gt;=</a:t>
            </a:r>
            <a:r>
              <a:rPr lang="en-US" sz="2400" b="0" i="0" u="none">
                <a:solidFill>
                  <a:schemeClr val="dk1"/>
                </a:solidFill>
                <a:latin typeface="Arial"/>
                <a:ea typeface="Arial"/>
                <a:cs typeface="Arial"/>
                <a:sym typeface="Arial"/>
              </a:rPr>
              <a:t>, class test </a:t>
            </a:r>
            <a:r>
              <a:rPr lang="en-US" sz="2400" b="1" i="0" u="none">
                <a:solidFill>
                  <a:schemeClr val="dk1"/>
                </a:solidFill>
                <a:latin typeface="Courier New"/>
                <a:ea typeface="Courier New"/>
                <a:cs typeface="Courier New"/>
                <a:sym typeface="Courier New"/>
              </a:rPr>
              <a:t>instanceof</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equality comparison </a:t>
            </a:r>
            <a:r>
              <a:rPr lang="en-US" sz="2400" b="1" i="0" u="none">
                <a:solidFill>
                  <a:schemeClr val="dk1"/>
                </a:solidFill>
                <a:latin typeface="Courier New"/>
                <a:ea typeface="Courier New"/>
                <a:cs typeface="Courier New"/>
                <a:sym typeface="Courier New"/>
              </a:rPr>
              <a:t>== !=</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bitwise and </a:t>
            </a:r>
            <a:r>
              <a:rPr lang="en-US" sz="2400" b="1" i="0" u="none">
                <a:solidFill>
                  <a:schemeClr val="dk1"/>
                </a:solidFill>
                <a:latin typeface="Courier New"/>
                <a:ea typeface="Courier New"/>
                <a:cs typeface="Courier New"/>
                <a:sym typeface="Courier New"/>
              </a:rPr>
              <a:t>&amp;</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bitwise or</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7"/>
        <p:cNvGrpSpPr/>
        <p:nvPr/>
      </p:nvGrpSpPr>
      <p:grpSpPr>
        <a:xfrm>
          <a:off x="0" y="0"/>
          <a:ext cx="0" cy="0"/>
          <a:chOff x="0" y="0"/>
          <a:chExt cx="0" cy="0"/>
        </a:xfrm>
      </p:grpSpPr>
      <p:sp>
        <p:nvSpPr>
          <p:cNvPr id="2548" name="Google Shape;2548;g27625662d88_0_1223"/>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276</a:t>
            </a:fld>
            <a:endParaRPr/>
          </a:p>
        </p:txBody>
      </p:sp>
      <p:sp>
        <p:nvSpPr>
          <p:cNvPr id="2549" name="Google Shape;2549;g27625662d88_0_12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Operators</a:t>
            </a:r>
            <a:endParaRPr/>
          </a:p>
        </p:txBody>
      </p:sp>
      <p:sp>
        <p:nvSpPr>
          <p:cNvPr id="2550" name="Google Shape;2550;g27625662d88_0_122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AutoNum type="arabicPeriod" startAt="11"/>
            </a:pPr>
            <a:r>
              <a:rPr lang="en-US" sz="2400" b="0" i="0" u="none">
                <a:solidFill>
                  <a:schemeClr val="dk1"/>
                </a:solidFill>
                <a:latin typeface="Arial"/>
                <a:ea typeface="Arial"/>
                <a:cs typeface="Arial"/>
                <a:sym typeface="Arial"/>
              </a:rPr>
              <a:t>logical (sequential) and </a:t>
            </a:r>
            <a:r>
              <a:rPr lang="en-US" sz="2400" b="1" i="0" u="none">
                <a:solidFill>
                  <a:schemeClr val="dk1"/>
                </a:solidFill>
                <a:latin typeface="Courier New"/>
                <a:ea typeface="Courier New"/>
                <a:cs typeface="Courier New"/>
                <a:sym typeface="Courier New"/>
              </a:rPr>
              <a:t>&amp;&amp;</a:t>
            </a:r>
            <a:endParaRPr sz="2400" b="1" i="0" u="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AutoNum type="arabicPeriod" startAt="11"/>
            </a:pPr>
            <a:r>
              <a:rPr lang="en-US" sz="2400" b="0" i="0" u="none">
                <a:solidFill>
                  <a:schemeClr val="dk1"/>
                </a:solidFill>
                <a:latin typeface="Arial"/>
                <a:ea typeface="Arial"/>
                <a:cs typeface="Arial"/>
                <a:sym typeface="Arial"/>
              </a:rPr>
              <a:t>logical (sequential) or </a:t>
            </a:r>
            <a:r>
              <a:rPr lang="en-US" sz="2400" b="1" i="0" u="none">
                <a:solidFill>
                  <a:schemeClr val="dk1"/>
                </a:solidFill>
                <a:latin typeface="Courier New"/>
                <a:ea typeface="Courier New"/>
                <a:cs typeface="Courier New"/>
                <a:sym typeface="Courier New"/>
              </a:rPr>
              <a:t>||</a:t>
            </a:r>
            <a:endParaRPr sz="2400" b="1" i="0" u="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AutoNum type="arabicPeriod" startAt="11"/>
            </a:pPr>
            <a:r>
              <a:rPr lang="en-US" sz="2400" b="0" i="0" u="none">
                <a:solidFill>
                  <a:schemeClr val="dk1"/>
                </a:solidFill>
                <a:latin typeface="Arial"/>
                <a:ea typeface="Arial"/>
                <a:cs typeface="Arial"/>
                <a:sym typeface="Arial"/>
              </a:rPr>
              <a:t>conditional  </a:t>
            </a:r>
            <a:r>
              <a:rPr lang="en-US" sz="2400" b="1" i="0" u="none">
                <a:solidFill>
                  <a:schemeClr val="dk1"/>
                </a:solidFill>
                <a:latin typeface="Courier New"/>
                <a:ea typeface="Courier New"/>
                <a:cs typeface="Courier New"/>
                <a:sym typeface="Courier New"/>
              </a:rPr>
              <a:t>cond ? true-expr : false-expr</a:t>
            </a:r>
            <a:endParaRPr sz="2400" b="1" i="0" u="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AutoNum type="arabicPeriod" startAt="11"/>
            </a:pPr>
            <a:r>
              <a:rPr lang="en-US" sz="2400" b="0" i="0" u="none">
                <a:solidFill>
                  <a:schemeClr val="dk1"/>
                </a:solidFill>
                <a:latin typeface="Arial"/>
                <a:ea typeface="Arial"/>
                <a:cs typeface="Arial"/>
                <a:sym typeface="Arial"/>
              </a:rPr>
              <a:t>assignment</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compound assignment </a:t>
            </a:r>
            <a:r>
              <a:rPr lang="en-US" sz="2400" b="1" i="0" u="none">
                <a:solidFill>
                  <a:schemeClr val="dk1"/>
                </a:solidFill>
                <a:latin typeface="Courier New"/>
                <a:ea typeface="Courier New"/>
                <a:cs typeface="Courier New"/>
                <a:sym typeface="Courier New"/>
              </a:rPr>
              <a:t>+= -= *= /= &lt;&lt;= &gt;&gt;= &gt;&gt;&gt;= &amp;= |=</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4"/>
        <p:cNvGrpSpPr/>
        <p:nvPr/>
      </p:nvGrpSpPr>
      <p:grpSpPr>
        <a:xfrm>
          <a:off x="0" y="0"/>
          <a:ext cx="0" cy="0"/>
          <a:chOff x="0" y="0"/>
          <a:chExt cx="0" cy="0"/>
        </a:xfrm>
      </p:grpSpPr>
      <p:sp>
        <p:nvSpPr>
          <p:cNvPr id="2555" name="Google Shape;2555;g27625662d88_0_1229"/>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277</a:t>
            </a:fld>
            <a:endParaRPr/>
          </a:p>
        </p:txBody>
      </p:sp>
      <p:sp>
        <p:nvSpPr>
          <p:cNvPr id="2556" name="Google Shape;2556;g27625662d88_0_122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Type Compatibility and Conversion</a:t>
            </a:r>
            <a:endParaRPr/>
          </a:p>
        </p:txBody>
      </p:sp>
      <p:sp>
        <p:nvSpPr>
          <p:cNvPr id="2557" name="Google Shape;2557;g27625662d88_0_122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1" i="0" u="none">
                <a:solidFill>
                  <a:schemeClr val="dk1"/>
                </a:solidFill>
                <a:latin typeface="Arial"/>
                <a:ea typeface="Arial"/>
                <a:cs typeface="Arial"/>
                <a:sym typeface="Arial"/>
              </a:rPr>
              <a:t>Widening conversion:</a:t>
            </a:r>
            <a:endParaRPr sz="2400" b="0" i="0" u="none">
              <a:solidFill>
                <a:schemeClr val="dk1"/>
              </a:solidFill>
              <a:latin typeface="Arial"/>
              <a:ea typeface="Arial"/>
              <a:cs typeface="Arial"/>
              <a:sym typeface="Arial"/>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In operations on mixed-type operands, the numeric type of the smaller range is converted to the numeric type of the larger range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In an assignment, a numeric type of smaller range can be assigned to a numeric type of larger range</a:t>
            </a:r>
            <a:endParaRPr/>
          </a:p>
          <a:p>
            <a:pPr marL="342900" marR="0" lvl="0" indent="-342900" algn="l"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byte</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short</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int</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long</a:t>
            </a:r>
            <a:endParaRPr/>
          </a:p>
          <a:p>
            <a:pPr marL="342900" marR="0" lvl="0" indent="-342900" algn="l"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int</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float</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double</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1"/>
        <p:cNvGrpSpPr/>
        <p:nvPr/>
      </p:nvGrpSpPr>
      <p:grpSpPr>
        <a:xfrm>
          <a:off x="0" y="0"/>
          <a:ext cx="0" cy="0"/>
          <a:chOff x="0" y="0"/>
          <a:chExt cx="0" cy="0"/>
        </a:xfrm>
      </p:grpSpPr>
      <p:sp>
        <p:nvSpPr>
          <p:cNvPr id="2562" name="Google Shape;2562;g27625662d88_0_123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278</a:t>
            </a:fld>
            <a:endParaRPr/>
          </a:p>
        </p:txBody>
      </p:sp>
      <p:sp>
        <p:nvSpPr>
          <p:cNvPr id="2563" name="Google Shape;2563;g27625662d88_0_12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Declaring and Setting Variables</a:t>
            </a:r>
            <a:endParaRPr/>
          </a:p>
        </p:txBody>
      </p:sp>
      <p:sp>
        <p:nvSpPr>
          <p:cNvPr id="2564" name="Google Shape;2564;g27625662d88_0_123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int square;</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1" i="0" u="none">
                <a:solidFill>
                  <a:schemeClr val="dk1"/>
                </a:solidFill>
                <a:latin typeface="Courier New"/>
                <a:ea typeface="Courier New"/>
                <a:cs typeface="Courier New"/>
                <a:sym typeface="Courier New"/>
              </a:rPr>
              <a:t>	square = n * n;</a:t>
            </a:r>
            <a:endParaRPr/>
          </a:p>
          <a:p>
            <a:pPr marL="342900" marR="0" lvl="0" indent="-342900" algn="just"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double cube = n * (double)square;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Can generally declare local variables where they are initialized</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All variables get a safe initial value anyway (zero/null)</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8"/>
        <p:cNvGrpSpPr/>
        <p:nvPr/>
      </p:nvGrpSpPr>
      <p:grpSpPr>
        <a:xfrm>
          <a:off x="0" y="0"/>
          <a:ext cx="0" cy="0"/>
          <a:chOff x="0" y="0"/>
          <a:chExt cx="0" cy="0"/>
        </a:xfrm>
      </p:grpSpPr>
      <p:sp>
        <p:nvSpPr>
          <p:cNvPr id="2569" name="Google Shape;2569;g27625662d88_0_1241"/>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279</a:t>
            </a:fld>
            <a:endParaRPr/>
          </a:p>
        </p:txBody>
      </p:sp>
      <p:sp>
        <p:nvSpPr>
          <p:cNvPr id="2570" name="Google Shape;2570;g27625662d88_0_124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Referencing and Creating Objects</a:t>
            </a:r>
            <a:endParaRPr/>
          </a:p>
        </p:txBody>
      </p:sp>
      <p:sp>
        <p:nvSpPr>
          <p:cNvPr id="2571" name="Google Shape;2571;g27625662d88_0_124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You can </a:t>
            </a:r>
            <a:r>
              <a:rPr lang="en-US" sz="2400" b="1" i="0" u="none">
                <a:solidFill>
                  <a:schemeClr val="dk1"/>
                </a:solidFill>
                <a:latin typeface="Arial"/>
                <a:ea typeface="Arial"/>
                <a:cs typeface="Arial"/>
                <a:sym typeface="Arial"/>
              </a:rPr>
              <a:t>declare reference variables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They reference objects of </a:t>
            </a:r>
            <a:r>
              <a:rPr lang="en-US" sz="2400" b="1" i="0" u="none" strike="noStrike" cap="none">
                <a:solidFill>
                  <a:schemeClr val="dk1"/>
                </a:solidFill>
                <a:latin typeface="Arial"/>
                <a:ea typeface="Arial"/>
                <a:cs typeface="Arial"/>
                <a:sym typeface="Arial"/>
              </a:rPr>
              <a:t>specified types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Two reference variables can reference </a:t>
            </a:r>
            <a:r>
              <a:rPr lang="en-US" sz="2400" b="1" i="0" u="none">
                <a:solidFill>
                  <a:schemeClr val="dk1"/>
                </a:solidFill>
                <a:latin typeface="Arial"/>
                <a:ea typeface="Arial"/>
                <a:cs typeface="Arial"/>
                <a:sym typeface="Arial"/>
              </a:rPr>
              <a:t>the same object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a:t>
            </a:r>
            <a:r>
              <a:rPr lang="en-US" sz="2400" b="1" i="0" u="none">
                <a:solidFill>
                  <a:schemeClr val="dk1"/>
                </a:solidFill>
                <a:latin typeface="Courier New"/>
                <a:ea typeface="Courier New"/>
                <a:cs typeface="Courier New"/>
                <a:sym typeface="Courier New"/>
              </a:rPr>
              <a:t>new</a:t>
            </a:r>
            <a:r>
              <a:rPr lang="en-US" sz="2400" b="0" i="0" u="none">
                <a:solidFill>
                  <a:schemeClr val="dk1"/>
                </a:solidFill>
                <a:latin typeface="Arial"/>
                <a:ea typeface="Arial"/>
                <a:cs typeface="Arial"/>
                <a:sym typeface="Arial"/>
              </a:rPr>
              <a:t> operator creates an instance of a class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Example: </a:t>
            </a:r>
            <a:r>
              <a:rPr lang="en-US" sz="2400" b="1" i="0" u="none">
                <a:solidFill>
                  <a:schemeClr val="dk1"/>
                </a:solidFill>
                <a:latin typeface="Courier New"/>
                <a:ea typeface="Courier New"/>
                <a:cs typeface="Courier New"/>
                <a:sym typeface="Courier New"/>
              </a:rPr>
              <a:t>String greeting = ″hello″;</a:t>
            </a:r>
            <a:endParaRPr/>
          </a:p>
        </p:txBody>
      </p:sp>
      <p:pic>
        <p:nvPicPr>
          <p:cNvPr id="2572" name="Google Shape;2572;g27625662d88_0_1241"/>
          <p:cNvPicPr preferRelativeResize="0"/>
          <p:nvPr/>
        </p:nvPicPr>
        <p:blipFill rotWithShape="1">
          <a:blip r:embed="rId3">
            <a:alphaModFix/>
          </a:blip>
          <a:srcRect/>
          <a:stretch/>
        </p:blipFill>
        <p:spPr>
          <a:xfrm>
            <a:off x="1905000" y="4343400"/>
            <a:ext cx="5257800" cy="106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7"/>
          <p:cNvSpPr txBox="1">
            <a:spLocks noGrp="1"/>
          </p:cNvSpPr>
          <p:nvPr>
            <p:ph type="title"/>
          </p:nvPr>
        </p:nvSpPr>
        <p:spPr>
          <a:xfrm>
            <a:off x="500034" y="285728"/>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Information hiding(continued)</a:t>
            </a:r>
            <a:endParaRPr sz="3000" b="0" i="0" u="none" strike="noStrike" cap="small">
              <a:solidFill>
                <a:schemeClr val="dk2"/>
              </a:solidFill>
              <a:latin typeface="Libre Baskerville"/>
              <a:ea typeface="Libre Baskerville"/>
              <a:cs typeface="Libre Baskerville"/>
              <a:sym typeface="Libre Baskerville"/>
            </a:endParaRPr>
          </a:p>
        </p:txBody>
      </p:sp>
      <p:sp>
        <p:nvSpPr>
          <p:cNvPr id="638" name="Google Shape;638;p27"/>
          <p:cNvSpPr txBox="1">
            <a:spLocks noGrp="1"/>
          </p:cNvSpPr>
          <p:nvPr>
            <p:ph type="body" idx="1"/>
          </p:nvPr>
        </p:nvSpPr>
        <p:spPr>
          <a:xfrm>
            <a:off x="285720" y="1500174"/>
            <a:ext cx="8543956" cy="428628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class Base {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public:   // public members go here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protected:   // protected members go here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private:   // private members go here </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a:t>
            </a:r>
            <a:endParaRPr sz="2400" b="0" i="0" u="none" strike="noStrike" cap="none">
              <a:solidFill>
                <a:schemeClr val="dk1"/>
              </a:solidFill>
              <a:latin typeface="Libre Baskerville"/>
              <a:ea typeface="Libre Baskerville"/>
              <a:cs typeface="Libre Baskerville"/>
              <a:sym typeface="Libre Baskerville"/>
            </a:endParaRPr>
          </a:p>
        </p:txBody>
      </p:sp>
      <p:sp>
        <p:nvSpPr>
          <p:cNvPr id="639" name="Google Shape;639;p27"/>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6"/>
        <p:cNvGrpSpPr/>
        <p:nvPr/>
      </p:nvGrpSpPr>
      <p:grpSpPr>
        <a:xfrm>
          <a:off x="0" y="0"/>
          <a:ext cx="0" cy="0"/>
          <a:chOff x="0" y="0"/>
          <a:chExt cx="0" cy="0"/>
        </a:xfrm>
      </p:grpSpPr>
      <p:sp>
        <p:nvSpPr>
          <p:cNvPr id="2577" name="Google Shape;2577;g27625662d88_0_1248"/>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280</a:t>
            </a:fld>
            <a:endParaRPr/>
          </a:p>
        </p:txBody>
      </p:sp>
      <p:sp>
        <p:nvSpPr>
          <p:cNvPr id="2578" name="Google Shape;2578;g27625662d88_0_124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Java Control Statements</a:t>
            </a:r>
            <a:endParaRPr/>
          </a:p>
        </p:txBody>
      </p:sp>
      <p:sp>
        <p:nvSpPr>
          <p:cNvPr id="2579" name="Google Shape;2579;g27625662d88_0_124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group of statements executed in order is written</a:t>
            </a:r>
            <a:endParaRPr/>
          </a:p>
          <a:p>
            <a:pPr marL="742950" marR="0" lvl="1" indent="-285750" algn="l" rtl="0">
              <a:lnSpc>
                <a:spcPct val="100000"/>
              </a:lnSpc>
              <a:spcBef>
                <a:spcPts val="480"/>
              </a:spcBef>
              <a:spcAft>
                <a:spcPts val="0"/>
              </a:spcAft>
              <a:buClr>
                <a:schemeClr val="dk1"/>
              </a:buClr>
              <a:buSzPts val="2400"/>
              <a:buFont typeface="Courier New"/>
              <a:buChar char="•"/>
            </a:pPr>
            <a:r>
              <a:rPr lang="en-US" sz="2400" b="1" i="0" u="none" strike="noStrike" cap="none">
                <a:solidFill>
                  <a:schemeClr val="dk1"/>
                </a:solidFill>
                <a:latin typeface="Courier New"/>
                <a:ea typeface="Courier New"/>
                <a:cs typeface="Courier New"/>
                <a:sym typeface="Courier New"/>
              </a:rPr>
              <a:t>{ stmt1; stmt2; ...; stmtN; }</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statements execute in the order 1, 2, ..., 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Control statements alter this sequential flow of execution</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3"/>
        <p:cNvGrpSpPr/>
        <p:nvPr/>
      </p:nvGrpSpPr>
      <p:grpSpPr>
        <a:xfrm>
          <a:off x="0" y="0"/>
          <a:ext cx="0" cy="0"/>
          <a:chOff x="0" y="0"/>
          <a:chExt cx="0" cy="0"/>
        </a:xfrm>
      </p:grpSpPr>
      <p:sp>
        <p:nvSpPr>
          <p:cNvPr id="2584" name="Google Shape;2584;g27625662d88_0_1254"/>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281</a:t>
            </a:fld>
            <a:endParaRPr/>
          </a:p>
        </p:txBody>
      </p:sp>
      <p:sp>
        <p:nvSpPr>
          <p:cNvPr id="2585" name="Google Shape;2585;g27625662d88_0_1254"/>
          <p:cNvSpPr txBox="1">
            <a:spLocks noGrp="1"/>
          </p:cNvSpPr>
          <p:nvPr>
            <p:ph type="title"/>
          </p:nvPr>
        </p:nvSpPr>
        <p:spPr>
          <a:xfrm>
            <a:off x="457200" y="-106029"/>
            <a:ext cx="8229600" cy="1523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Java Control Statements (continued)</a:t>
            </a:r>
            <a:endParaRPr/>
          </a:p>
        </p:txBody>
      </p:sp>
      <p:pic>
        <p:nvPicPr>
          <p:cNvPr id="2586" name="Google Shape;2586;g27625662d88_0_1254"/>
          <p:cNvPicPr preferRelativeResize="0">
            <a:picLocks noGrp="1"/>
          </p:cNvPicPr>
          <p:nvPr>
            <p:ph type="body" idx="1"/>
          </p:nvPr>
        </p:nvPicPr>
        <p:blipFill rotWithShape="1">
          <a:blip r:embed="rId3">
            <a:alphaModFix/>
          </a:blip>
          <a:srcRect/>
          <a:stretch/>
        </p:blipFill>
        <p:spPr>
          <a:xfrm>
            <a:off x="586417" y="1066800"/>
            <a:ext cx="7566900" cy="565470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0"/>
        <p:cNvGrpSpPr/>
        <p:nvPr/>
      </p:nvGrpSpPr>
      <p:grpSpPr>
        <a:xfrm>
          <a:off x="0" y="0"/>
          <a:ext cx="0" cy="0"/>
          <a:chOff x="0" y="0"/>
          <a:chExt cx="0" cy="0"/>
        </a:xfrm>
      </p:grpSpPr>
      <p:sp>
        <p:nvSpPr>
          <p:cNvPr id="2591" name="Google Shape;2591;g27625662d88_0_1260"/>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282</a:t>
            </a:fld>
            <a:endParaRPr/>
          </a:p>
        </p:txBody>
      </p:sp>
      <p:sp>
        <p:nvSpPr>
          <p:cNvPr id="2592" name="Google Shape;2592;g27625662d88_0_126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Java Control Statements (continued)</a:t>
            </a:r>
            <a:endParaRPr/>
          </a:p>
        </p:txBody>
      </p:sp>
      <p:pic>
        <p:nvPicPr>
          <p:cNvPr id="2593" name="Google Shape;2593;g27625662d88_0_1260"/>
          <p:cNvPicPr preferRelativeResize="0"/>
          <p:nvPr/>
        </p:nvPicPr>
        <p:blipFill rotWithShape="1">
          <a:blip r:embed="rId3">
            <a:alphaModFix/>
          </a:blip>
          <a:srcRect/>
          <a:stretch/>
        </p:blipFill>
        <p:spPr>
          <a:xfrm>
            <a:off x="931175" y="1761750"/>
            <a:ext cx="7755625" cy="1957475"/>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7"/>
        <p:cNvGrpSpPr/>
        <p:nvPr/>
      </p:nvGrpSpPr>
      <p:grpSpPr>
        <a:xfrm>
          <a:off x="0" y="0"/>
          <a:ext cx="0" cy="0"/>
          <a:chOff x="0" y="0"/>
          <a:chExt cx="0" cy="0"/>
        </a:xfrm>
      </p:grpSpPr>
      <p:sp>
        <p:nvSpPr>
          <p:cNvPr id="2598" name="Google Shape;2598;g27625662d88_0_1266"/>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283</a:t>
            </a:fld>
            <a:endParaRPr/>
          </a:p>
        </p:txBody>
      </p:sp>
      <p:sp>
        <p:nvSpPr>
          <p:cNvPr id="2599" name="Google Shape;2599;g27625662d88_0_126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Methods</a:t>
            </a:r>
            <a:endParaRPr/>
          </a:p>
        </p:txBody>
      </p:sp>
      <p:sp>
        <p:nvSpPr>
          <p:cNvPr id="2600" name="Google Shape;2600;g27625662d88_0_126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Java method defines a group of statements as performing a particular operation</a:t>
            </a:r>
            <a:endParaRPr/>
          </a:p>
          <a:p>
            <a:pPr marL="342900" marR="0" lvl="0" indent="-342900" algn="l" rtl="0">
              <a:lnSpc>
                <a:spcPct val="9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static</a:t>
            </a:r>
            <a:r>
              <a:rPr lang="en-US" sz="2400" b="0" i="0" u="none">
                <a:solidFill>
                  <a:schemeClr val="dk1"/>
                </a:solidFill>
                <a:latin typeface="Arial"/>
                <a:ea typeface="Arial"/>
                <a:cs typeface="Arial"/>
                <a:sym typeface="Arial"/>
              </a:rPr>
              <a:t> indicates a </a:t>
            </a:r>
            <a:r>
              <a:rPr lang="en-US" sz="2400" b="1" i="1" u="none">
                <a:solidFill>
                  <a:schemeClr val="dk1"/>
                </a:solidFill>
                <a:latin typeface="Arial"/>
                <a:ea typeface="Arial"/>
                <a:cs typeface="Arial"/>
                <a:sym typeface="Arial"/>
              </a:rPr>
              <a:t>static</a:t>
            </a:r>
            <a:r>
              <a:rPr lang="en-US" sz="2400" b="0" i="0" u="none">
                <a:solidFill>
                  <a:schemeClr val="dk1"/>
                </a:solidFill>
                <a:latin typeface="Arial"/>
                <a:ea typeface="Arial"/>
                <a:cs typeface="Arial"/>
                <a:sym typeface="Arial"/>
              </a:rPr>
              <a:t> or </a:t>
            </a:r>
            <a:r>
              <a:rPr lang="en-US" sz="2400" b="1" i="1" u="none">
                <a:solidFill>
                  <a:schemeClr val="dk1"/>
                </a:solidFill>
                <a:latin typeface="Arial"/>
                <a:ea typeface="Arial"/>
                <a:cs typeface="Arial"/>
                <a:sym typeface="Arial"/>
              </a:rPr>
              <a:t>class</a:t>
            </a:r>
            <a:r>
              <a:rPr lang="en-US" sz="2400" b="0" i="0" u="none">
                <a:solidFill>
                  <a:schemeClr val="dk1"/>
                </a:solidFill>
                <a:latin typeface="Arial"/>
                <a:ea typeface="Arial"/>
                <a:cs typeface="Arial"/>
                <a:sym typeface="Arial"/>
              </a:rPr>
              <a:t> method</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All method arguments are </a:t>
            </a:r>
            <a:r>
              <a:rPr lang="en-US" sz="2400" b="1" i="1" u="none">
                <a:solidFill>
                  <a:schemeClr val="dk1"/>
                </a:solidFill>
                <a:latin typeface="Arial"/>
                <a:ea typeface="Arial"/>
                <a:cs typeface="Arial"/>
                <a:sym typeface="Arial"/>
              </a:rPr>
              <a:t>call-by-value</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Primitive type: </a:t>
            </a:r>
            <a:r>
              <a:rPr lang="en-US" sz="2400" b="0" i="1" u="none" strike="noStrike" cap="none">
                <a:solidFill>
                  <a:schemeClr val="dk1"/>
                </a:solidFill>
                <a:latin typeface="Arial"/>
                <a:ea typeface="Arial"/>
                <a:cs typeface="Arial"/>
                <a:sym typeface="Arial"/>
              </a:rPr>
              <a:t>value </a:t>
            </a:r>
            <a:r>
              <a:rPr lang="en-US" sz="2400" b="0" i="0" u="none" strike="noStrike" cap="none">
                <a:solidFill>
                  <a:schemeClr val="dk1"/>
                </a:solidFill>
                <a:latin typeface="Arial"/>
                <a:ea typeface="Arial"/>
                <a:cs typeface="Arial"/>
                <a:sym typeface="Arial"/>
              </a:rPr>
              <a:t>is passed to the method</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Method may modify local copy </a:t>
            </a:r>
            <a:r>
              <a:rPr lang="en-US" sz="2400" b="1" i="1" u="none" strike="noStrike" cap="none">
                <a:solidFill>
                  <a:schemeClr val="dk1"/>
                </a:solidFill>
                <a:latin typeface="Arial"/>
                <a:ea typeface="Arial"/>
                <a:cs typeface="Arial"/>
                <a:sym typeface="Arial"/>
              </a:rPr>
              <a:t>but</a:t>
            </a:r>
            <a:r>
              <a:rPr lang="en-US" sz="2400" b="0" i="0" u="none" strike="noStrike" cap="none">
                <a:solidFill>
                  <a:schemeClr val="dk1"/>
                </a:solidFill>
                <a:latin typeface="Arial"/>
                <a:ea typeface="Arial"/>
                <a:cs typeface="Arial"/>
                <a:sym typeface="Arial"/>
              </a:rPr>
              <a:t> will not affect caller’s value</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Object reference: </a:t>
            </a:r>
            <a:r>
              <a:rPr lang="en-US" sz="2400" b="0" i="1" u="none" strike="noStrike" cap="none">
                <a:solidFill>
                  <a:schemeClr val="dk1"/>
                </a:solidFill>
                <a:latin typeface="Arial"/>
                <a:ea typeface="Arial"/>
                <a:cs typeface="Arial"/>
                <a:sym typeface="Arial"/>
              </a:rPr>
              <a:t>address of object</a:t>
            </a:r>
            <a:r>
              <a:rPr lang="en-US" sz="2400" b="1" i="0" u="none" strike="noStrike" cap="none">
                <a:solidFill>
                  <a:schemeClr val="dk1"/>
                </a:solidFill>
                <a:latin typeface="Arial"/>
                <a:ea typeface="Arial"/>
                <a:cs typeface="Arial"/>
                <a:sym typeface="Arial"/>
              </a:rPr>
              <a:t> </a:t>
            </a:r>
            <a:r>
              <a:rPr lang="en-US" sz="2400" b="0" i="0" u="none" strike="noStrike" cap="none">
                <a:solidFill>
                  <a:schemeClr val="dk1"/>
                </a:solidFill>
                <a:latin typeface="Arial"/>
                <a:ea typeface="Arial"/>
                <a:cs typeface="Arial"/>
                <a:sym typeface="Arial"/>
              </a:rPr>
              <a:t>is passed</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Change to reference variable does not affect caller</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1" i="1" u="none" strike="noStrike" cap="none">
                <a:solidFill>
                  <a:schemeClr val="dk1"/>
                </a:solidFill>
                <a:latin typeface="Arial"/>
                <a:ea typeface="Arial"/>
                <a:cs typeface="Arial"/>
                <a:sym typeface="Arial"/>
              </a:rPr>
              <a:t>But </a:t>
            </a:r>
            <a:r>
              <a:rPr lang="en-US" sz="2400" b="0" i="0" u="none" strike="noStrike" cap="none">
                <a:solidFill>
                  <a:schemeClr val="dk1"/>
                </a:solidFill>
                <a:latin typeface="Arial"/>
                <a:ea typeface="Arial"/>
                <a:cs typeface="Arial"/>
                <a:sym typeface="Arial"/>
              </a:rPr>
              <a:t>operations can affect the object, visible to caller</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4"/>
        <p:cNvGrpSpPr/>
        <p:nvPr/>
      </p:nvGrpSpPr>
      <p:grpSpPr>
        <a:xfrm>
          <a:off x="0" y="0"/>
          <a:ext cx="0" cy="0"/>
          <a:chOff x="0" y="0"/>
          <a:chExt cx="0" cy="0"/>
        </a:xfrm>
      </p:grpSpPr>
      <p:sp>
        <p:nvSpPr>
          <p:cNvPr id="2605" name="Google Shape;2605;g27625662d88_0_1272"/>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284</a:t>
            </a:fld>
            <a:endParaRPr/>
          </a:p>
        </p:txBody>
      </p:sp>
      <p:sp>
        <p:nvSpPr>
          <p:cNvPr id="2606" name="Google Shape;2606;g27625662d88_0_127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The Class </a:t>
            </a:r>
            <a:r>
              <a:rPr lang="en-US" sz="3200" b="1" i="0" u="none">
                <a:solidFill>
                  <a:schemeClr val="dk2"/>
                </a:solidFill>
                <a:latin typeface="Courier New"/>
                <a:ea typeface="Courier New"/>
                <a:cs typeface="Courier New"/>
                <a:sym typeface="Courier New"/>
              </a:rPr>
              <a:t>Math</a:t>
            </a:r>
            <a:endParaRPr/>
          </a:p>
        </p:txBody>
      </p:sp>
      <p:pic>
        <p:nvPicPr>
          <p:cNvPr id="2607" name="Google Shape;2607;g27625662d88_0_1272"/>
          <p:cNvPicPr preferRelativeResize="0"/>
          <p:nvPr/>
        </p:nvPicPr>
        <p:blipFill rotWithShape="1">
          <a:blip r:embed="rId3">
            <a:alphaModFix/>
          </a:blip>
          <a:srcRect/>
          <a:stretch/>
        </p:blipFill>
        <p:spPr>
          <a:xfrm>
            <a:off x="1295400" y="1066800"/>
            <a:ext cx="6795861" cy="5654675"/>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1"/>
        <p:cNvGrpSpPr/>
        <p:nvPr/>
      </p:nvGrpSpPr>
      <p:grpSpPr>
        <a:xfrm>
          <a:off x="0" y="0"/>
          <a:ext cx="0" cy="0"/>
          <a:chOff x="0" y="0"/>
          <a:chExt cx="0" cy="0"/>
        </a:xfrm>
      </p:grpSpPr>
      <p:sp>
        <p:nvSpPr>
          <p:cNvPr id="2612" name="Google Shape;2612;g27625662d88_0_1278"/>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285</a:t>
            </a:fld>
            <a:endParaRPr/>
          </a:p>
        </p:txBody>
      </p:sp>
      <p:sp>
        <p:nvSpPr>
          <p:cNvPr id="2613" name="Google Shape;2613;g27625662d88_0_127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Escape Sequences</a:t>
            </a:r>
            <a:endParaRPr/>
          </a:p>
        </p:txBody>
      </p:sp>
      <p:sp>
        <p:nvSpPr>
          <p:cNvPr id="2614" name="Google Shape;2614;g27625662d88_0_127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An escape sequence is a sequence of two characters beginning with the character \</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way to represents special characters/symbols</a:t>
            </a:r>
            <a:endParaRPr/>
          </a:p>
        </p:txBody>
      </p:sp>
      <p:pic>
        <p:nvPicPr>
          <p:cNvPr id="2615" name="Google Shape;2615;g27625662d88_0_1278"/>
          <p:cNvPicPr preferRelativeResize="0"/>
          <p:nvPr/>
        </p:nvPicPr>
        <p:blipFill rotWithShape="1">
          <a:blip r:embed="rId3">
            <a:alphaModFix/>
          </a:blip>
          <a:srcRect/>
          <a:stretch/>
        </p:blipFill>
        <p:spPr>
          <a:xfrm>
            <a:off x="914400" y="2971800"/>
            <a:ext cx="7391400" cy="3228975"/>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9"/>
        <p:cNvGrpSpPr/>
        <p:nvPr/>
      </p:nvGrpSpPr>
      <p:grpSpPr>
        <a:xfrm>
          <a:off x="0" y="0"/>
          <a:ext cx="0" cy="0"/>
          <a:chOff x="0" y="0"/>
          <a:chExt cx="0" cy="0"/>
        </a:xfrm>
      </p:grpSpPr>
      <p:sp>
        <p:nvSpPr>
          <p:cNvPr id="2620" name="Google Shape;2620;g27625662d88_0_1314"/>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286</a:t>
            </a:fld>
            <a:endParaRPr/>
          </a:p>
        </p:txBody>
      </p:sp>
      <p:sp>
        <p:nvSpPr>
          <p:cNvPr id="2621" name="Google Shape;2621;g27625662d88_0_13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Defining Your Own Classes</a:t>
            </a:r>
            <a:endParaRPr/>
          </a:p>
        </p:txBody>
      </p:sp>
      <p:sp>
        <p:nvSpPr>
          <p:cNvPr id="2622" name="Google Shape;2622;g27625662d88_0_131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1" u="none">
                <a:solidFill>
                  <a:schemeClr val="dk1"/>
                </a:solidFill>
                <a:latin typeface="Arial"/>
                <a:ea typeface="Arial"/>
                <a:cs typeface="Arial"/>
                <a:sym typeface="Arial"/>
              </a:rPr>
              <a:t>Unified Modeling Language</a:t>
            </a:r>
            <a:r>
              <a:rPr lang="en-US" sz="2400" b="0" i="0" u="none">
                <a:solidFill>
                  <a:schemeClr val="dk1"/>
                </a:solidFill>
                <a:latin typeface="Arial"/>
                <a:ea typeface="Arial"/>
                <a:cs typeface="Arial"/>
                <a:sym typeface="Arial"/>
              </a:rPr>
              <a:t> (UML) is a standard diagram notation for describing a class</a:t>
            </a:r>
            <a:endParaRPr/>
          </a:p>
        </p:txBody>
      </p:sp>
      <p:pic>
        <p:nvPicPr>
          <p:cNvPr id="2623" name="Google Shape;2623;g27625662d88_0_1314"/>
          <p:cNvPicPr preferRelativeResize="0"/>
          <p:nvPr/>
        </p:nvPicPr>
        <p:blipFill rotWithShape="1">
          <a:blip r:embed="rId3">
            <a:alphaModFix/>
          </a:blip>
          <a:srcRect/>
          <a:stretch/>
        </p:blipFill>
        <p:spPr>
          <a:xfrm>
            <a:off x="533400" y="2362200"/>
            <a:ext cx="3581400" cy="2103437"/>
          </a:xfrm>
          <a:prstGeom prst="rect">
            <a:avLst/>
          </a:prstGeom>
          <a:noFill/>
          <a:ln>
            <a:noFill/>
          </a:ln>
        </p:spPr>
      </p:pic>
      <p:pic>
        <p:nvPicPr>
          <p:cNvPr id="2624" name="Google Shape;2624;g27625662d88_0_1314"/>
          <p:cNvPicPr preferRelativeResize="0"/>
          <p:nvPr/>
        </p:nvPicPr>
        <p:blipFill rotWithShape="1">
          <a:blip r:embed="rId4">
            <a:alphaModFix/>
          </a:blip>
          <a:srcRect/>
          <a:stretch/>
        </p:blipFill>
        <p:spPr>
          <a:xfrm>
            <a:off x="4114800" y="2362200"/>
            <a:ext cx="4591050" cy="2332037"/>
          </a:xfrm>
          <a:prstGeom prst="rect">
            <a:avLst/>
          </a:prstGeom>
          <a:noFill/>
          <a:ln>
            <a:noFill/>
          </a:ln>
        </p:spPr>
      </p:pic>
      <p:sp>
        <p:nvSpPr>
          <p:cNvPr id="2625" name="Google Shape;2625;g27625662d88_0_1314"/>
          <p:cNvSpPr/>
          <p:nvPr/>
        </p:nvSpPr>
        <p:spPr>
          <a:xfrm>
            <a:off x="7924800" y="5219700"/>
            <a:ext cx="914400" cy="6477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6414" y="17280"/>
                </a:moveTo>
                <a:lnTo>
                  <a:pt x="-25920" y="28666"/>
                </a:lnTo>
                <a:lnTo>
                  <a:pt x="4574" y="28666"/>
                </a:lnTo>
                <a:lnTo>
                  <a:pt x="4574" y="135556"/>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Class name</a:t>
            </a:r>
            <a:endParaRPr/>
          </a:p>
        </p:txBody>
      </p:sp>
      <p:sp>
        <p:nvSpPr>
          <p:cNvPr id="2626" name="Google Shape;2626;g27625662d88_0_1314"/>
          <p:cNvSpPr/>
          <p:nvPr/>
        </p:nvSpPr>
        <p:spPr>
          <a:xfrm>
            <a:off x="6324600" y="5219700"/>
            <a:ext cx="914400" cy="6477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5920" y="32400"/>
                </a:moveTo>
                <a:lnTo>
                  <a:pt x="4574" y="30196"/>
                </a:lnTo>
                <a:lnTo>
                  <a:pt x="4574" y="28080"/>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Field </a:t>
            </a:r>
            <a:r>
              <a:rPr lang="en-US" sz="1800" b="0" i="1" u="none">
                <a:solidFill>
                  <a:schemeClr val="dk1"/>
                </a:solidFill>
                <a:latin typeface="Arial"/>
                <a:ea typeface="Arial"/>
                <a:cs typeface="Arial"/>
                <a:sym typeface="Arial"/>
              </a:rPr>
              <a:t>values</a:t>
            </a:r>
            <a:endParaRPr/>
          </a:p>
        </p:txBody>
      </p:sp>
      <p:sp>
        <p:nvSpPr>
          <p:cNvPr id="2627" name="Google Shape;2627;g27625662d88_0_1314"/>
          <p:cNvSpPr/>
          <p:nvPr/>
        </p:nvSpPr>
        <p:spPr>
          <a:xfrm>
            <a:off x="3733800" y="5448300"/>
            <a:ext cx="914400" cy="6477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11304" y="7830"/>
                </a:moveTo>
                <a:lnTo>
                  <a:pt x="-53365" y="28666"/>
                </a:lnTo>
                <a:lnTo>
                  <a:pt x="4574" y="28666"/>
                </a:lnTo>
                <a:lnTo>
                  <a:pt x="4574" y="135556"/>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Class name</a:t>
            </a:r>
            <a:endParaRPr/>
          </a:p>
        </p:txBody>
      </p:sp>
      <p:sp>
        <p:nvSpPr>
          <p:cNvPr id="2628" name="Google Shape;2628;g27625662d88_0_1314"/>
          <p:cNvSpPr/>
          <p:nvPr/>
        </p:nvSpPr>
        <p:spPr>
          <a:xfrm>
            <a:off x="152400" y="3238500"/>
            <a:ext cx="1752600" cy="10287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960" y="31555"/>
                </a:moveTo>
                <a:lnTo>
                  <a:pt x="2880" y="27047"/>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Field </a:t>
            </a:r>
            <a:r>
              <a:rPr lang="en-US" sz="1800" b="0" i="1" u="none">
                <a:solidFill>
                  <a:schemeClr val="dk1"/>
                </a:solidFill>
                <a:latin typeface="Arial"/>
                <a:ea typeface="Arial"/>
                <a:cs typeface="Arial"/>
                <a:sym typeface="Arial"/>
              </a:rPr>
              <a:t>signatures</a:t>
            </a:r>
            <a:r>
              <a:rPr lang="en-US" sz="1800" b="0" i="0" u="none">
                <a:solidFill>
                  <a:schemeClr val="dk1"/>
                </a:solidFill>
                <a:latin typeface="Arial"/>
                <a:ea typeface="Arial"/>
                <a:cs typeface="Arial"/>
                <a:sym typeface="Arial"/>
              </a:rPr>
              <a:t>: type and name</a:t>
            </a:r>
            <a:endParaRPr/>
          </a:p>
        </p:txBody>
      </p:sp>
      <p:sp>
        <p:nvSpPr>
          <p:cNvPr id="2629" name="Google Shape;2629;g27625662d88_0_1314"/>
          <p:cNvSpPr/>
          <p:nvPr/>
        </p:nvSpPr>
        <p:spPr>
          <a:xfrm>
            <a:off x="304800" y="4953000"/>
            <a:ext cx="2286000" cy="9525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6589" y="29376"/>
                </a:moveTo>
                <a:lnTo>
                  <a:pt x="3110" y="26784"/>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Method </a:t>
            </a:r>
            <a:r>
              <a:rPr lang="en-US" sz="1800" b="0" i="1" u="none">
                <a:solidFill>
                  <a:schemeClr val="dk1"/>
                </a:solidFill>
                <a:latin typeface="Arial"/>
                <a:ea typeface="Arial"/>
                <a:cs typeface="Arial"/>
                <a:sym typeface="Arial"/>
              </a:rPr>
              <a:t>signatures</a:t>
            </a:r>
            <a:r>
              <a:rPr lang="en-US" sz="1800" b="0" i="0" u="none">
                <a:solidFill>
                  <a:schemeClr val="dk1"/>
                </a:solidFill>
                <a:latin typeface="Arial"/>
                <a:ea typeface="Arial"/>
                <a:cs typeface="Arial"/>
                <a:sym typeface="Arial"/>
              </a:rPr>
              <a:t>: name, argument types, result type</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3"/>
        <p:cNvGrpSpPr/>
        <p:nvPr/>
      </p:nvGrpSpPr>
      <p:grpSpPr>
        <a:xfrm>
          <a:off x="0" y="0"/>
          <a:ext cx="0" cy="0"/>
          <a:chOff x="0" y="0"/>
          <a:chExt cx="0" cy="0"/>
        </a:xfrm>
      </p:grpSpPr>
      <p:sp>
        <p:nvSpPr>
          <p:cNvPr id="2634" name="Google Shape;2634;g27625662d88_0_132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287</a:t>
            </a:fld>
            <a:endParaRPr/>
          </a:p>
        </p:txBody>
      </p:sp>
      <p:sp>
        <p:nvSpPr>
          <p:cNvPr id="2635" name="Google Shape;2635;g27625662d88_0_13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Defining Your Own Classes (continued)</a:t>
            </a:r>
            <a:endParaRPr/>
          </a:p>
        </p:txBody>
      </p:sp>
      <p:sp>
        <p:nvSpPr>
          <p:cNvPr id="2636" name="Google Shape;2636;g27625662d88_0_132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modifier </a:t>
            </a:r>
            <a:r>
              <a:rPr lang="en-US" sz="2400" b="1" i="0" u="none">
                <a:solidFill>
                  <a:schemeClr val="dk1"/>
                </a:solidFill>
                <a:latin typeface="Courier New"/>
                <a:ea typeface="Courier New"/>
                <a:cs typeface="Courier New"/>
                <a:sym typeface="Courier New"/>
              </a:rPr>
              <a:t>private</a:t>
            </a:r>
            <a:r>
              <a:rPr lang="en-US" sz="2400" b="0" i="0" u="none">
                <a:solidFill>
                  <a:schemeClr val="dk1"/>
                </a:solidFill>
                <a:latin typeface="Arial"/>
                <a:ea typeface="Arial"/>
                <a:cs typeface="Arial"/>
                <a:sym typeface="Arial"/>
              </a:rPr>
              <a:t> limits access to just this class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Only class members with </a:t>
            </a:r>
            <a:r>
              <a:rPr lang="en-US" sz="2400" b="1" i="0" u="none">
                <a:solidFill>
                  <a:schemeClr val="dk1"/>
                </a:solidFill>
                <a:latin typeface="Courier New"/>
                <a:ea typeface="Courier New"/>
                <a:cs typeface="Courier New"/>
                <a:sym typeface="Courier New"/>
              </a:rPr>
              <a:t>public</a:t>
            </a:r>
            <a:r>
              <a:rPr lang="en-US" sz="2400" b="0" i="0" u="none">
                <a:solidFill>
                  <a:schemeClr val="dk1"/>
                </a:solidFill>
                <a:latin typeface="Arial"/>
                <a:ea typeface="Arial"/>
                <a:cs typeface="Arial"/>
                <a:sym typeface="Arial"/>
              </a:rPr>
              <a:t> visibility can be accessed outside of the class*    (* but see </a:t>
            </a:r>
            <a:r>
              <a:rPr lang="en-US" sz="2400" b="1" i="0" u="none">
                <a:solidFill>
                  <a:schemeClr val="dk1"/>
                </a:solidFill>
                <a:latin typeface="Courier New"/>
                <a:ea typeface="Courier New"/>
                <a:cs typeface="Courier New"/>
                <a:sym typeface="Courier New"/>
              </a:rPr>
              <a:t>protected</a:t>
            </a:r>
            <a:r>
              <a:rPr lang="en-US" sz="2400" b="0" i="0" u="none">
                <a:solidFill>
                  <a:schemeClr val="dk1"/>
                </a:solidFill>
                <a:latin typeface="Arial"/>
                <a:ea typeface="Arial"/>
                <a:cs typeface="Arial"/>
                <a:sym typeface="Arial"/>
              </a:rPr>
              <a:t>)</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pic>
        <p:nvPicPr>
          <p:cNvPr id="2637" name="Google Shape;2637;g27625662d88_0_1327"/>
          <p:cNvPicPr preferRelativeResize="0"/>
          <p:nvPr/>
        </p:nvPicPr>
        <p:blipFill rotWithShape="1">
          <a:blip r:embed="rId3">
            <a:alphaModFix/>
          </a:blip>
          <a:srcRect/>
          <a:stretch/>
        </p:blipFill>
        <p:spPr>
          <a:xfrm>
            <a:off x="533400" y="3240087"/>
            <a:ext cx="7867650" cy="3017837"/>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1"/>
        <p:cNvGrpSpPr/>
        <p:nvPr/>
      </p:nvGrpSpPr>
      <p:grpSpPr>
        <a:xfrm>
          <a:off x="0" y="0"/>
          <a:ext cx="0" cy="0"/>
          <a:chOff x="0" y="0"/>
          <a:chExt cx="0" cy="0"/>
        </a:xfrm>
      </p:grpSpPr>
      <p:sp>
        <p:nvSpPr>
          <p:cNvPr id="2642" name="Google Shape;2642;g27625662d88_0_1383"/>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288</a:t>
            </a:fld>
            <a:endParaRPr/>
          </a:p>
        </p:txBody>
      </p:sp>
      <p:sp>
        <p:nvSpPr>
          <p:cNvPr id="2643" name="Google Shape;2643;g27625662d88_0_138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1" i="0" u="none">
                <a:solidFill>
                  <a:schemeClr val="dk2"/>
                </a:solidFill>
              </a:rPr>
              <a:t>Input/Output using Streams</a:t>
            </a:r>
            <a:endParaRPr b="1"/>
          </a:p>
        </p:txBody>
      </p:sp>
      <p:sp>
        <p:nvSpPr>
          <p:cNvPr id="2644" name="Google Shape;2644;g27625662d88_0_138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An </a:t>
            </a:r>
            <a:r>
              <a:rPr lang="en-US" sz="2400" b="1" i="0" u="none">
                <a:solidFill>
                  <a:schemeClr val="dk1"/>
                </a:solidFill>
                <a:latin typeface="Courier New"/>
                <a:ea typeface="Courier New"/>
                <a:cs typeface="Courier New"/>
                <a:sym typeface="Courier New"/>
              </a:rPr>
              <a:t>InputStream</a:t>
            </a:r>
            <a:r>
              <a:rPr lang="en-US" sz="2400" b="0" i="0" u="none">
                <a:solidFill>
                  <a:schemeClr val="dk1"/>
                </a:solidFill>
                <a:latin typeface="Arial"/>
                <a:ea typeface="Arial"/>
                <a:cs typeface="Arial"/>
                <a:sym typeface="Arial"/>
              </a:rPr>
              <a:t> is a sequence of characters representing program input data</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An </a:t>
            </a:r>
            <a:r>
              <a:rPr lang="en-US" sz="2400" b="1" i="0" u="none">
                <a:solidFill>
                  <a:schemeClr val="dk1"/>
                </a:solidFill>
                <a:latin typeface="Courier New"/>
                <a:ea typeface="Courier New"/>
                <a:cs typeface="Courier New"/>
                <a:sym typeface="Courier New"/>
              </a:rPr>
              <a:t>OutputStream</a:t>
            </a:r>
            <a:r>
              <a:rPr lang="en-US" sz="2400" b="0" i="0" u="none">
                <a:solidFill>
                  <a:schemeClr val="dk1"/>
                </a:solidFill>
                <a:latin typeface="Arial"/>
                <a:ea typeface="Arial"/>
                <a:cs typeface="Arial"/>
                <a:sym typeface="Arial"/>
              </a:rPr>
              <a:t> is a sequence of characters representing program output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console keyboard stream is </a:t>
            </a:r>
            <a:r>
              <a:rPr lang="en-US" sz="2400" b="1" i="0" u="none">
                <a:solidFill>
                  <a:schemeClr val="dk1"/>
                </a:solidFill>
                <a:latin typeface="Courier New"/>
                <a:ea typeface="Courier New"/>
                <a:cs typeface="Courier New"/>
                <a:sym typeface="Courier New"/>
              </a:rPr>
              <a:t>System.in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console window is associated with </a:t>
            </a:r>
            <a:r>
              <a:rPr lang="en-US" sz="2400" b="1" i="0" u="none">
                <a:solidFill>
                  <a:schemeClr val="dk1"/>
                </a:solidFill>
                <a:latin typeface="Courier New"/>
                <a:ea typeface="Courier New"/>
                <a:cs typeface="Courier New"/>
                <a:sym typeface="Courier New"/>
              </a:rPr>
              <a:t>System.out</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8"/>
        <p:cNvGrpSpPr/>
        <p:nvPr/>
      </p:nvGrpSpPr>
      <p:grpSpPr>
        <a:xfrm>
          <a:off x="0" y="0"/>
          <a:ext cx="0" cy="0"/>
          <a:chOff x="0" y="0"/>
          <a:chExt cx="0" cy="0"/>
        </a:xfrm>
      </p:grpSpPr>
      <p:sp>
        <p:nvSpPr>
          <p:cNvPr id="2649" name="Google Shape;2649;g27625662d88_0_1389"/>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289</a:t>
            </a:fld>
            <a:endParaRPr/>
          </a:p>
        </p:txBody>
      </p:sp>
      <p:sp>
        <p:nvSpPr>
          <p:cNvPr id="2650" name="Google Shape;2650;g27625662d88_0_138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1" i="0" u="none">
                <a:solidFill>
                  <a:schemeClr val="dk2"/>
                </a:solidFill>
              </a:rPr>
              <a:t>Summary </a:t>
            </a:r>
            <a:endParaRPr b="1"/>
          </a:p>
        </p:txBody>
      </p:sp>
      <p:sp>
        <p:nvSpPr>
          <p:cNvPr id="2651" name="Google Shape;2651;g27625662d88_0_138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Java program is a collection of classes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JVM approach enables a Java program written on one machine to execute on any other machine that has a JVM</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defines a set of primitive data types that are used to represent numbers, characters, and boolean data</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control structures of Java are similar to those found in other languages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Java </a:t>
            </a:r>
            <a:r>
              <a:rPr lang="en-US" sz="2400" b="1" i="0" u="none">
                <a:solidFill>
                  <a:schemeClr val="dk1"/>
                </a:solidFill>
                <a:latin typeface="Courier New"/>
                <a:ea typeface="Courier New"/>
                <a:cs typeface="Courier New"/>
                <a:sym typeface="Courier New"/>
              </a:rPr>
              <a:t>String</a:t>
            </a:r>
            <a:r>
              <a:rPr lang="en-US" sz="2400" b="0" i="0" u="none">
                <a:solidFill>
                  <a:schemeClr val="dk1"/>
                </a:solidFill>
                <a:latin typeface="Arial"/>
                <a:ea typeface="Arial"/>
                <a:cs typeface="Arial"/>
                <a:sym typeface="Arial"/>
              </a:rPr>
              <a:t> and </a:t>
            </a:r>
            <a:r>
              <a:rPr lang="en-US" sz="2400" b="1" i="0" u="none">
                <a:solidFill>
                  <a:schemeClr val="dk1"/>
                </a:solidFill>
                <a:latin typeface="Courier New"/>
                <a:ea typeface="Courier New"/>
                <a:cs typeface="Courier New"/>
                <a:sym typeface="Courier New"/>
              </a:rPr>
              <a:t>StringBuffer</a:t>
            </a:r>
            <a:r>
              <a:rPr lang="en-US" sz="2400" b="0" i="0" u="none">
                <a:solidFill>
                  <a:schemeClr val="dk1"/>
                </a:solidFill>
                <a:latin typeface="Arial"/>
                <a:ea typeface="Arial"/>
                <a:cs typeface="Arial"/>
                <a:sym typeface="Arial"/>
              </a:rPr>
              <a:t> classes are used to reference objects that store character strings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28"/>
          <p:cNvSpPr txBox="1">
            <a:spLocks noGrp="1"/>
          </p:cNvSpPr>
          <p:nvPr>
            <p:ph type="title"/>
          </p:nvPr>
        </p:nvSpPr>
        <p:spPr>
          <a:xfrm>
            <a:off x="676300" y="142852"/>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Information hiding(continued)</a:t>
            </a:r>
            <a:endParaRPr sz="3000" b="0" i="0" u="none" strike="noStrike" cap="small">
              <a:solidFill>
                <a:schemeClr val="dk2"/>
              </a:solidFill>
              <a:latin typeface="Libre Baskerville"/>
              <a:ea typeface="Libre Baskerville"/>
              <a:cs typeface="Libre Baskerville"/>
              <a:sym typeface="Libre Baskerville"/>
            </a:endParaRPr>
          </a:p>
        </p:txBody>
      </p:sp>
      <p:sp>
        <p:nvSpPr>
          <p:cNvPr id="645" name="Google Shape;645;p28"/>
          <p:cNvSpPr txBox="1">
            <a:spLocks noGrp="1"/>
          </p:cNvSpPr>
          <p:nvPr>
            <p:ph type="body" idx="1"/>
          </p:nvPr>
        </p:nvSpPr>
        <p:spPr>
          <a:xfrm>
            <a:off x="457200" y="857232"/>
            <a:ext cx="8329642" cy="561672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A </a:t>
            </a:r>
            <a:r>
              <a:rPr lang="en-US" sz="2400" b="1" i="0" u="none" strike="noStrike" cap="none" dirty="0">
                <a:solidFill>
                  <a:schemeClr val="dk1"/>
                </a:solidFill>
                <a:latin typeface="Libre Baskerville"/>
                <a:ea typeface="Libre Baskerville"/>
                <a:cs typeface="Libre Baskerville"/>
                <a:sym typeface="Libre Baskerville"/>
              </a:rPr>
              <a:t>public</a:t>
            </a:r>
            <a:r>
              <a:rPr lang="en-US" sz="2400" b="0" i="0" u="none" strike="noStrike" cap="none" dirty="0">
                <a:solidFill>
                  <a:schemeClr val="dk1"/>
                </a:solidFill>
                <a:latin typeface="Libre Baskerville"/>
                <a:ea typeface="Libre Baskerville"/>
                <a:cs typeface="Libre Baskerville"/>
                <a:sym typeface="Libre Baskerville"/>
              </a:rPr>
              <a:t> member is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accessible from anywhere outside the class but within a program</a:t>
            </a:r>
            <a:endParaRPr dirty="0">
              <a:highlight>
                <a:srgbClr val="FFFF00"/>
              </a:highlight>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A </a:t>
            </a:r>
            <a:r>
              <a:rPr lang="en-US" sz="2400" b="1" i="0" u="none" strike="noStrike" cap="none" dirty="0">
                <a:solidFill>
                  <a:schemeClr val="dk1"/>
                </a:solidFill>
                <a:latin typeface="Libre Baskerville"/>
                <a:ea typeface="Libre Baskerville"/>
                <a:cs typeface="Libre Baskerville"/>
                <a:sym typeface="Libre Baskerville"/>
              </a:rPr>
              <a:t>private</a:t>
            </a:r>
            <a:r>
              <a:rPr lang="en-US" sz="2400" b="0" i="0" u="none" strike="noStrike" cap="none" dirty="0">
                <a:solidFill>
                  <a:schemeClr val="dk1"/>
                </a:solidFill>
                <a:latin typeface="Libre Baskerville"/>
                <a:ea typeface="Libre Baskerville"/>
                <a:cs typeface="Libre Baskerville"/>
                <a:sym typeface="Libre Baskerville"/>
              </a:rPr>
              <a:t> member variable or function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cannot be accessed, or even viewed from outside the class. </a:t>
            </a:r>
            <a:r>
              <a:rPr lang="en-US" sz="2400" b="0" i="0" u="none" strike="noStrike" cap="none" dirty="0">
                <a:solidFill>
                  <a:schemeClr val="dk1"/>
                </a:solidFill>
                <a:latin typeface="Libre Baskerville"/>
                <a:ea typeface="Libre Baskerville"/>
                <a:cs typeface="Libre Baskerville"/>
                <a:sym typeface="Libre Baskerville"/>
              </a:rPr>
              <a:t>Only the class and friend functions can access private members.</a:t>
            </a:r>
            <a:endParaRPr dirty="0"/>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By default all the members of a class would be private</a:t>
            </a:r>
            <a:endParaRPr dirty="0"/>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A </a:t>
            </a:r>
            <a:r>
              <a:rPr lang="en-US" sz="2400" b="1" i="0" u="none" strike="noStrike" cap="none" dirty="0">
                <a:solidFill>
                  <a:schemeClr val="dk1"/>
                </a:solidFill>
                <a:latin typeface="Libre Baskerville"/>
                <a:ea typeface="Libre Baskerville"/>
                <a:cs typeface="Libre Baskerville"/>
                <a:sym typeface="Libre Baskerville"/>
              </a:rPr>
              <a:t>protected</a:t>
            </a:r>
            <a:r>
              <a:rPr lang="en-US" sz="2400" b="0" i="0" u="none" strike="noStrike" cap="none" dirty="0">
                <a:solidFill>
                  <a:schemeClr val="dk1"/>
                </a:solidFill>
                <a:latin typeface="Libre Baskerville"/>
                <a:ea typeface="Libre Baskerville"/>
                <a:cs typeface="Libre Baskerville"/>
                <a:sym typeface="Libre Baskerville"/>
              </a:rPr>
              <a:t> member variable or function is very similar to a private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member but it provide</a:t>
            </a:r>
            <a:r>
              <a:rPr lang="en-US" dirty="0">
                <a:highlight>
                  <a:srgbClr val="FFFF00"/>
                </a:highlight>
              </a:rPr>
              <a:t>s</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 one additional benefit that they can be accessed in child classes which are called derived classes</a:t>
            </a:r>
            <a:endParaRPr sz="2400" b="0" i="0" u="none" strike="noStrike" cap="none" dirty="0">
              <a:solidFill>
                <a:schemeClr val="dk1"/>
              </a:solidFill>
              <a:highlight>
                <a:srgbClr val="FFFF00"/>
              </a:highlight>
              <a:latin typeface="Libre Baskerville"/>
              <a:ea typeface="Libre Baskerville"/>
              <a:cs typeface="Libre Baskerville"/>
              <a:sym typeface="Libre Baskerville"/>
            </a:endParaRPr>
          </a:p>
        </p:txBody>
      </p:sp>
      <p:sp>
        <p:nvSpPr>
          <p:cNvPr id="646" name="Google Shape;646;p28"/>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5"/>
        <p:cNvGrpSpPr/>
        <p:nvPr/>
      </p:nvGrpSpPr>
      <p:grpSpPr>
        <a:xfrm>
          <a:off x="0" y="0"/>
          <a:ext cx="0" cy="0"/>
          <a:chOff x="0" y="0"/>
          <a:chExt cx="0" cy="0"/>
        </a:xfrm>
      </p:grpSpPr>
      <p:sp>
        <p:nvSpPr>
          <p:cNvPr id="2656" name="Google Shape;2656;g27625662d88_0_139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290</a:t>
            </a:fld>
            <a:endParaRPr/>
          </a:p>
        </p:txBody>
      </p:sp>
      <p:sp>
        <p:nvSpPr>
          <p:cNvPr id="2657" name="Google Shape;2657;g27625662d88_0_1395"/>
          <p:cNvSpPr txBox="1">
            <a:spLocks noGrp="1"/>
          </p:cNvSpPr>
          <p:nvPr>
            <p:ph type="title"/>
          </p:nvPr>
        </p:nvSpPr>
        <p:spPr>
          <a:xfrm>
            <a:off x="-868025" y="274625"/>
            <a:ext cx="10694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200"/>
              <a:buFont typeface="Arial"/>
              <a:buNone/>
            </a:pPr>
            <a:r>
              <a:rPr lang="en-US" b="1">
                <a:solidFill>
                  <a:schemeClr val="dk1"/>
                </a:solidFill>
              </a:rPr>
              <a:t>Summary </a:t>
            </a:r>
            <a:r>
              <a:rPr lang="en-US" sz="3200" b="1" i="0" u="none">
                <a:solidFill>
                  <a:schemeClr val="dk2"/>
                </a:solidFill>
              </a:rPr>
              <a:t>(continued)</a:t>
            </a:r>
            <a:endParaRPr b="1"/>
          </a:p>
        </p:txBody>
      </p:sp>
      <p:sp>
        <p:nvSpPr>
          <p:cNvPr id="2658" name="Google Shape;2658;g27625662d88_0_139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Be sure to use methods such as </a:t>
            </a:r>
            <a:r>
              <a:rPr lang="en-US" sz="2400" b="1" i="0" u="none">
                <a:solidFill>
                  <a:schemeClr val="dk1"/>
                </a:solidFill>
                <a:latin typeface="Courier New"/>
                <a:ea typeface="Courier New"/>
                <a:cs typeface="Courier New"/>
                <a:sym typeface="Courier New"/>
              </a:rPr>
              <a:t>equals</a:t>
            </a:r>
            <a:r>
              <a:rPr lang="en-US" sz="2400" b="0" i="0" u="none">
                <a:solidFill>
                  <a:schemeClr val="dk1"/>
                </a:solidFill>
                <a:latin typeface="Arial"/>
                <a:ea typeface="Arial"/>
                <a:cs typeface="Arial"/>
                <a:sym typeface="Arial"/>
              </a:rPr>
              <a:t> and </a:t>
            </a:r>
            <a:r>
              <a:rPr lang="en-US" sz="2400" b="1" i="0" u="none">
                <a:solidFill>
                  <a:schemeClr val="dk1"/>
                </a:solidFill>
                <a:latin typeface="Courier New"/>
                <a:ea typeface="Courier New"/>
                <a:cs typeface="Courier New"/>
                <a:sym typeface="Courier New"/>
              </a:rPr>
              <a:t>compareTo</a:t>
            </a:r>
            <a:r>
              <a:rPr lang="en-US" sz="2400" b="0" i="0" u="none">
                <a:solidFill>
                  <a:schemeClr val="dk1"/>
                </a:solidFill>
                <a:latin typeface="Arial"/>
                <a:ea typeface="Arial"/>
                <a:cs typeface="Arial"/>
                <a:sym typeface="Arial"/>
              </a:rPr>
              <a:t> to compare the </a:t>
            </a:r>
            <a:r>
              <a:rPr lang="en-US" sz="2400" b="0" i="1" u="none">
                <a:solidFill>
                  <a:schemeClr val="dk1"/>
                </a:solidFill>
                <a:latin typeface="Arial"/>
                <a:ea typeface="Arial"/>
                <a:cs typeface="Arial"/>
                <a:sym typeface="Arial"/>
              </a:rPr>
              <a:t>contents</a:t>
            </a:r>
            <a:r>
              <a:rPr lang="en-US" sz="2400" b="0" i="0" u="none">
                <a:solidFill>
                  <a:schemeClr val="dk1"/>
                </a:solidFill>
                <a:latin typeface="Arial"/>
                <a:ea typeface="Arial"/>
                <a:cs typeface="Arial"/>
                <a:sym typeface="Arial"/>
              </a:rPr>
              <a:t> of </a:t>
            </a:r>
            <a:r>
              <a:rPr lang="en-US" sz="2400" b="1" i="0" u="none">
                <a:solidFill>
                  <a:schemeClr val="dk1"/>
                </a:solidFill>
                <a:latin typeface="Courier New"/>
                <a:ea typeface="Courier New"/>
                <a:cs typeface="Courier New"/>
                <a:sym typeface="Courier New"/>
              </a:rPr>
              <a:t>String</a:t>
            </a:r>
            <a:r>
              <a:rPr lang="en-US" sz="2400" b="0" i="0" u="none">
                <a:solidFill>
                  <a:schemeClr val="dk1"/>
                </a:solidFill>
                <a:latin typeface="Arial"/>
                <a:ea typeface="Arial"/>
                <a:cs typeface="Arial"/>
                <a:sym typeface="Arial"/>
              </a:rPr>
              <a:t> objects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You can declare your own Java classes and create objects of these classes using the </a:t>
            </a:r>
            <a:r>
              <a:rPr lang="en-US" sz="2400" b="1" i="0" u="none">
                <a:solidFill>
                  <a:schemeClr val="dk1"/>
                </a:solidFill>
                <a:latin typeface="Courier New"/>
                <a:ea typeface="Courier New"/>
                <a:cs typeface="Courier New"/>
                <a:sym typeface="Courier New"/>
              </a:rPr>
              <a:t>new</a:t>
            </a:r>
            <a:r>
              <a:rPr lang="en-US" sz="2400" b="0" i="0" u="none">
                <a:solidFill>
                  <a:schemeClr val="dk1"/>
                </a:solidFill>
                <a:latin typeface="Arial"/>
                <a:ea typeface="Arial"/>
                <a:cs typeface="Arial"/>
                <a:sym typeface="Arial"/>
              </a:rPr>
              <a:t> operator</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class has data fields and instance methods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Class </a:t>
            </a:r>
            <a:r>
              <a:rPr lang="en-US" sz="2400" b="1" i="0" u="none">
                <a:solidFill>
                  <a:schemeClr val="dk1"/>
                </a:solidFill>
                <a:latin typeface="Courier New"/>
                <a:ea typeface="Courier New"/>
                <a:cs typeface="Courier New"/>
                <a:sym typeface="Courier New"/>
              </a:rPr>
              <a:t>JOptionPane</a:t>
            </a:r>
            <a:r>
              <a:rPr lang="en-US" sz="2400" b="0" i="0" u="none">
                <a:solidFill>
                  <a:schemeClr val="dk1"/>
                </a:solidFill>
                <a:latin typeface="Arial"/>
                <a:ea typeface="Arial"/>
                <a:cs typeface="Arial"/>
                <a:sym typeface="Arial"/>
              </a:rPr>
              <a:t> can be used to display dialog windows for data entry and message windows for output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stream classes in package </a:t>
            </a:r>
            <a:r>
              <a:rPr lang="en-US" sz="2400" b="1" i="0" u="none">
                <a:solidFill>
                  <a:schemeClr val="dk1"/>
                </a:solidFill>
                <a:latin typeface="Courier New"/>
                <a:ea typeface="Courier New"/>
                <a:cs typeface="Courier New"/>
                <a:sym typeface="Courier New"/>
              </a:rPr>
              <a:t>java.io</a:t>
            </a:r>
            <a:r>
              <a:rPr lang="en-US" sz="2400" b="0" i="0" u="none">
                <a:solidFill>
                  <a:schemeClr val="dk1"/>
                </a:solidFill>
                <a:latin typeface="Arial"/>
                <a:ea typeface="Arial"/>
                <a:cs typeface="Arial"/>
                <a:sym typeface="Arial"/>
              </a:rPr>
              <a:t> read strings from the console and display strings to the console, and also support file I/O</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g27625662d88_0_1401"/>
          <p:cNvSpPr txBox="1">
            <a:spLocks noGrp="1"/>
          </p:cNvSpPr>
          <p:nvPr>
            <p:ph type="title"/>
          </p:nvPr>
        </p:nvSpPr>
        <p:spPr>
          <a:xfrm>
            <a:off x="457200" y="152399"/>
            <a:ext cx="8229600" cy="12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Practise</a:t>
            </a:r>
            <a:endParaRPr b="1"/>
          </a:p>
        </p:txBody>
      </p:sp>
      <p:sp>
        <p:nvSpPr>
          <p:cNvPr id="2666" name="Google Shape;2666;g27625662d88_0_1401"/>
          <p:cNvSpPr txBox="1">
            <a:spLocks noGrp="1"/>
          </p:cNvSpPr>
          <p:nvPr>
            <p:ph type="body" idx="1"/>
          </p:nvPr>
        </p:nvSpPr>
        <p:spPr>
          <a:xfrm>
            <a:off x="457200" y="1265575"/>
            <a:ext cx="8229600" cy="4860600"/>
          </a:xfrm>
          <a:prstGeom prst="rect">
            <a:avLst/>
          </a:prstGeom>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SzPts val="2400"/>
              <a:buChar char="•"/>
            </a:pPr>
            <a:r>
              <a:rPr lang="en-US">
                <a:uFill>
                  <a:noFill/>
                </a:uFill>
                <a:hlinkClick r:id="rId3"/>
              </a:rPr>
              <a:t>Java Program to Add Two Integers</a:t>
            </a:r>
            <a:r>
              <a:rPr lang="en-US"/>
              <a:t> (entered by user)</a:t>
            </a:r>
            <a:endParaRPr/>
          </a:p>
          <a:p>
            <a:pPr marL="342900" marR="0" lvl="0" indent="-342900" algn="l" rtl="0">
              <a:lnSpc>
                <a:spcPct val="100000"/>
              </a:lnSpc>
              <a:spcBef>
                <a:spcPts val="480"/>
              </a:spcBef>
              <a:spcAft>
                <a:spcPts val="0"/>
              </a:spcAft>
              <a:buSzPts val="2400"/>
              <a:buChar char="•"/>
            </a:pPr>
            <a:r>
              <a:rPr lang="en-US">
                <a:uFill>
                  <a:noFill/>
                </a:uFill>
                <a:hlinkClick r:id="rId4"/>
              </a:rPr>
              <a:t>Java Program to Swap Two Numbers</a:t>
            </a:r>
            <a:endParaRPr/>
          </a:p>
          <a:p>
            <a:pPr marL="342900" marR="0" lvl="0" indent="-342900" algn="l" rtl="0">
              <a:lnSpc>
                <a:spcPct val="100000"/>
              </a:lnSpc>
              <a:spcBef>
                <a:spcPts val="480"/>
              </a:spcBef>
              <a:spcAft>
                <a:spcPts val="0"/>
              </a:spcAft>
              <a:buSzPts val="2400"/>
              <a:buChar char="•"/>
            </a:pPr>
            <a:r>
              <a:rPr lang="en-US">
                <a:uFill>
                  <a:noFill/>
                </a:uFill>
                <a:hlinkClick r:id="rId5"/>
              </a:rPr>
              <a:t>Java Program to Check Whether a Number is Even or Odd</a:t>
            </a:r>
            <a:endParaRPr/>
          </a:p>
          <a:p>
            <a:pPr marL="342900" marR="0" lvl="0" indent="-342900" algn="l" rtl="0">
              <a:lnSpc>
                <a:spcPct val="100000"/>
              </a:lnSpc>
              <a:spcBef>
                <a:spcPts val="480"/>
              </a:spcBef>
              <a:spcAft>
                <a:spcPts val="0"/>
              </a:spcAft>
              <a:buSzPts val="2400"/>
              <a:buChar char="•"/>
            </a:pPr>
            <a:r>
              <a:rPr lang="en-US">
                <a:uFill>
                  <a:noFill/>
                </a:uFill>
                <a:hlinkClick r:id="rId6"/>
              </a:rPr>
              <a:t>Java Program to Check Whether an Alphabet is Vowel or Consonant</a:t>
            </a:r>
            <a:endParaRPr/>
          </a:p>
          <a:p>
            <a:pPr marL="342900" marR="0" lvl="0" indent="-342900" algn="l" rtl="0">
              <a:lnSpc>
                <a:spcPct val="100000"/>
              </a:lnSpc>
              <a:spcBef>
                <a:spcPts val="480"/>
              </a:spcBef>
              <a:spcAft>
                <a:spcPts val="0"/>
              </a:spcAft>
              <a:buSzPts val="2400"/>
              <a:buChar char="•"/>
            </a:pPr>
            <a:r>
              <a:rPr lang="en-US">
                <a:uFill>
                  <a:noFill/>
                </a:uFill>
                <a:hlinkClick r:id="rId7"/>
              </a:rPr>
              <a:t>Java Program to Find Factorial of a Number</a:t>
            </a:r>
            <a:endParaRPr/>
          </a:p>
          <a:p>
            <a:pPr marL="342900" marR="0" lvl="0" indent="-342900" algn="l" rtl="0">
              <a:lnSpc>
                <a:spcPct val="100000"/>
              </a:lnSpc>
              <a:spcBef>
                <a:spcPts val="480"/>
              </a:spcBef>
              <a:spcAft>
                <a:spcPts val="0"/>
              </a:spcAft>
              <a:buSzPts val="2400"/>
              <a:buChar char="•"/>
            </a:pPr>
            <a:r>
              <a:rPr lang="en-US">
                <a:uFill>
                  <a:noFill/>
                </a:uFill>
                <a:hlinkClick r:id="rId8"/>
              </a:rPr>
              <a:t>Java Program to Check Whether a Number is Prime or Not</a:t>
            </a:r>
            <a:endParaRPr/>
          </a:p>
          <a:p>
            <a:pPr marL="342900" marR="0" lvl="0" indent="-342900" algn="l" rtl="0">
              <a:lnSpc>
                <a:spcPct val="100000"/>
              </a:lnSpc>
              <a:spcBef>
                <a:spcPts val="480"/>
              </a:spcBef>
              <a:spcAft>
                <a:spcPts val="0"/>
              </a:spcAft>
              <a:buSzPts val="2400"/>
              <a:buChar char="•"/>
            </a:pPr>
            <a:r>
              <a:rPr lang="en-US">
                <a:uFill>
                  <a:noFill/>
                </a:uFill>
                <a:hlinkClick r:id="rId9"/>
              </a:rPr>
              <a:t>Java Program to Find Factorial of a Number</a:t>
            </a:r>
            <a:r>
              <a:rPr lang="en-US" b="1">
                <a:uFill>
                  <a:noFill/>
                </a:uFill>
                <a:hlinkClick r:id="rId9"/>
              </a:rPr>
              <a:t> Using Recursion</a:t>
            </a:r>
            <a:endParaRPr b="1"/>
          </a:p>
          <a:p>
            <a:pPr marL="342900" marR="0" lvl="0" indent="0" algn="l" rtl="0">
              <a:lnSpc>
                <a:spcPct val="100000"/>
              </a:lnSpc>
              <a:spcBef>
                <a:spcPts val="480"/>
              </a:spcBef>
              <a:spcAft>
                <a:spcPts val="0"/>
              </a:spcAft>
              <a:buNone/>
            </a:pPr>
            <a:endParaRPr b="1"/>
          </a:p>
          <a:p>
            <a:pPr marL="342900" marR="0" lvl="0" indent="0" algn="l" rtl="0">
              <a:lnSpc>
                <a:spcPct val="100000"/>
              </a:lnSpc>
              <a:spcBef>
                <a:spcPts val="480"/>
              </a:spcBef>
              <a:spcAft>
                <a:spcPts val="0"/>
              </a:spcAft>
              <a:buNone/>
            </a:pPr>
            <a:r>
              <a:rPr lang="en-US" b="1"/>
              <a:t>$ Java Cheat Sheet</a:t>
            </a:r>
            <a:endParaRPr b="1"/>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g27625662d88_0_1408"/>
          <p:cNvSpPr txBox="1">
            <a:spLocks noGrp="1"/>
          </p:cNvSpPr>
          <p:nvPr>
            <p:ph type="title"/>
          </p:nvPr>
        </p:nvSpPr>
        <p:spPr>
          <a:xfrm>
            <a:off x="159025" y="12"/>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Expt. 1: Perfect Number</a:t>
            </a:r>
            <a:endParaRPr b="1"/>
          </a:p>
        </p:txBody>
      </p:sp>
      <p:sp>
        <p:nvSpPr>
          <p:cNvPr id="2674" name="Google Shape;2674;g27625662d88_0_1408"/>
          <p:cNvSpPr txBox="1">
            <a:spLocks noGrp="1"/>
          </p:cNvSpPr>
          <p:nvPr>
            <p:ph type="body" idx="1"/>
          </p:nvPr>
        </p:nvSpPr>
        <p:spPr>
          <a:xfrm>
            <a:off x="150" y="848150"/>
            <a:ext cx="9144000" cy="5278200"/>
          </a:xfrm>
          <a:prstGeom prst="rect">
            <a:avLst/>
          </a:prstGeom>
        </p:spPr>
        <p:txBody>
          <a:bodyPr spcFirstLastPara="1" wrap="square" lIns="91425" tIns="45700" rIns="91425" bIns="45700" anchor="t" anchorCtr="0">
            <a:noAutofit/>
          </a:bodyPr>
          <a:lstStyle/>
          <a:p>
            <a:pPr marL="0" marR="0" lvl="0" indent="0" algn="l" rtl="0">
              <a:lnSpc>
                <a:spcPct val="100000"/>
              </a:lnSpc>
              <a:spcBef>
                <a:spcPts val="480"/>
              </a:spcBef>
              <a:spcAft>
                <a:spcPts val="0"/>
              </a:spcAft>
              <a:buNone/>
            </a:pPr>
            <a:endParaRPr sz="2300"/>
          </a:p>
          <a:p>
            <a:pPr marL="342900" marR="0" lvl="0" indent="-336550" algn="l" rtl="0">
              <a:lnSpc>
                <a:spcPct val="100000"/>
              </a:lnSpc>
              <a:spcBef>
                <a:spcPts val="480"/>
              </a:spcBef>
              <a:spcAft>
                <a:spcPts val="0"/>
              </a:spcAft>
              <a:buSzPts val="2300"/>
              <a:buChar char="•"/>
            </a:pPr>
            <a:r>
              <a:rPr lang="en-US" sz="2300"/>
              <a:t>A number whose sum of factors (excluding the number itself) is equal to the number is called a perfect number. In other words, if the sum of positive divisors (excluding the number itself) of a number equals the number itself is called a perfect number. </a:t>
            </a:r>
            <a:endParaRPr sz="2300"/>
          </a:p>
          <a:p>
            <a:pPr marL="342900" marR="0" lvl="0" indent="0" algn="l" rtl="0">
              <a:lnSpc>
                <a:spcPct val="100000"/>
              </a:lnSpc>
              <a:spcBef>
                <a:spcPts val="480"/>
              </a:spcBef>
              <a:spcAft>
                <a:spcPts val="0"/>
              </a:spcAft>
              <a:buNone/>
            </a:pPr>
            <a:endParaRPr sz="2300"/>
          </a:p>
          <a:p>
            <a:pPr marL="342900" marR="0" lvl="0" indent="0" algn="l" rtl="0">
              <a:lnSpc>
                <a:spcPct val="100000"/>
              </a:lnSpc>
              <a:spcBef>
                <a:spcPts val="480"/>
              </a:spcBef>
              <a:spcAft>
                <a:spcPts val="0"/>
              </a:spcAft>
              <a:buNone/>
            </a:pPr>
            <a:r>
              <a:rPr lang="en-US" sz="2300" b="1"/>
              <a:t>EXAMPLE:</a:t>
            </a:r>
            <a:endParaRPr sz="2300" b="1"/>
          </a:p>
          <a:p>
            <a:pPr marL="342900" marR="0" lvl="0" indent="-336550" algn="l" rtl="0">
              <a:lnSpc>
                <a:spcPct val="100000"/>
              </a:lnSpc>
              <a:spcBef>
                <a:spcPts val="480"/>
              </a:spcBef>
              <a:spcAft>
                <a:spcPts val="0"/>
              </a:spcAft>
              <a:buSzPts val="2300"/>
              <a:buChar char="•"/>
            </a:pPr>
            <a:r>
              <a:rPr lang="en-US" sz="2300"/>
              <a:t>Let's take the number 496 and check it is a perfect number or not.</a:t>
            </a:r>
            <a:endParaRPr sz="2300"/>
          </a:p>
          <a:p>
            <a:pPr marL="342900" marR="0" lvl="0" indent="-336550" algn="l" rtl="0">
              <a:lnSpc>
                <a:spcPct val="100000"/>
              </a:lnSpc>
              <a:spcBef>
                <a:spcPts val="480"/>
              </a:spcBef>
              <a:spcAft>
                <a:spcPts val="0"/>
              </a:spcAft>
              <a:buSzPts val="2300"/>
              <a:buChar char="•"/>
            </a:pPr>
            <a:r>
              <a:rPr lang="en-US" sz="2300"/>
              <a:t>First, we find the factors of 496 i.e. 1, 2, 4, 8, 16, 31, 62, 124, and 248. Let's find the sum of factors (1 + 2 + 4 + 8 + 16 + 31 + 62 + 124 +248 = 496). </a:t>
            </a:r>
            <a:endParaRPr sz="2300"/>
          </a:p>
          <a:p>
            <a:pPr marL="342900" marR="0" lvl="0" indent="-336550" algn="l" rtl="0">
              <a:lnSpc>
                <a:spcPct val="100000"/>
              </a:lnSpc>
              <a:spcBef>
                <a:spcPts val="480"/>
              </a:spcBef>
              <a:spcAft>
                <a:spcPts val="0"/>
              </a:spcAft>
              <a:buSzPts val="2300"/>
              <a:buChar char="•"/>
            </a:pPr>
            <a:r>
              <a:rPr lang="en-US" sz="2300"/>
              <a:t>We observe that the sum of factors is equal to the number itself. Hence, the number 496 is a perfect number.</a:t>
            </a:r>
            <a:endParaRPr sz="1100">
              <a:solidFill>
                <a:srgbClr val="333333"/>
              </a:solidFill>
              <a:highlight>
                <a:srgbClr val="FFFFFF"/>
              </a:highlight>
              <a:latin typeface="Roboto"/>
              <a:ea typeface="Roboto"/>
              <a:cs typeface="Roboto"/>
              <a:sym typeface="Roboto"/>
            </a:endParaRPr>
          </a:p>
          <a:p>
            <a:pPr marL="0" lvl="0" indent="0" algn="just" rtl="0">
              <a:spcBef>
                <a:spcPts val="360"/>
              </a:spcBef>
              <a:spcAft>
                <a:spcPts val="0"/>
              </a:spcAft>
              <a:buNone/>
            </a:pPr>
            <a:endParaRPr sz="230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pic>
        <p:nvPicPr>
          <p:cNvPr id="2681" name="Google Shape;2681;g27625662d88_0_1415"/>
          <p:cNvPicPr preferRelativeResize="0"/>
          <p:nvPr/>
        </p:nvPicPr>
        <p:blipFill>
          <a:blip r:embed="rId3">
            <a:alphaModFix/>
          </a:blip>
          <a:stretch>
            <a:fillRect/>
          </a:stretch>
        </p:blipFill>
        <p:spPr>
          <a:xfrm>
            <a:off x="1563763" y="734125"/>
            <a:ext cx="6016475" cy="5389750"/>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pic>
        <p:nvPicPr>
          <p:cNvPr id="2688" name="Google Shape;2688;g27625662d88_0_1421"/>
          <p:cNvPicPr preferRelativeResize="0"/>
          <p:nvPr/>
        </p:nvPicPr>
        <p:blipFill>
          <a:blip r:embed="rId3">
            <a:alphaModFix/>
          </a:blip>
          <a:stretch>
            <a:fillRect/>
          </a:stretch>
        </p:blipFill>
        <p:spPr>
          <a:xfrm>
            <a:off x="1245700" y="2816100"/>
            <a:ext cx="6438900" cy="3257550"/>
          </a:xfrm>
          <a:prstGeom prst="rect">
            <a:avLst/>
          </a:prstGeom>
          <a:noFill/>
          <a:ln>
            <a:noFill/>
          </a:ln>
        </p:spPr>
      </p:pic>
      <p:pic>
        <p:nvPicPr>
          <p:cNvPr id="2689" name="Google Shape;2689;g27625662d88_0_1421"/>
          <p:cNvPicPr preferRelativeResize="0"/>
          <p:nvPr/>
        </p:nvPicPr>
        <p:blipFill>
          <a:blip r:embed="rId4">
            <a:alphaModFix/>
          </a:blip>
          <a:stretch>
            <a:fillRect/>
          </a:stretch>
        </p:blipFill>
        <p:spPr>
          <a:xfrm>
            <a:off x="2696800" y="549975"/>
            <a:ext cx="3440425" cy="178902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g27625662d88_0_1428"/>
          <p:cNvSpPr txBox="1">
            <a:spLocks noGrp="1"/>
          </p:cNvSpPr>
          <p:nvPr>
            <p:ph type="title"/>
          </p:nvPr>
        </p:nvSpPr>
        <p:spPr>
          <a:xfrm>
            <a:off x="722250" y="274625"/>
            <a:ext cx="7964400" cy="1143000"/>
          </a:xfrm>
          <a:prstGeom prst="rect">
            <a:avLst/>
          </a:prstGeom>
        </p:spPr>
        <p:txBody>
          <a:bodyPr spcFirstLastPara="1" wrap="square" lIns="91425" tIns="45700" rIns="91425" bIns="45700" anchor="ctr" anchorCtr="0">
            <a:noAutofit/>
          </a:bodyPr>
          <a:lstStyle/>
          <a:p>
            <a:pPr marL="0" lvl="0" indent="0" algn="just" rtl="0">
              <a:lnSpc>
                <a:spcPct val="130000"/>
              </a:lnSpc>
              <a:spcBef>
                <a:spcPts val="1800"/>
              </a:spcBef>
              <a:spcAft>
                <a:spcPts val="0"/>
              </a:spcAft>
              <a:buClr>
                <a:schemeClr val="dk1"/>
              </a:buClr>
              <a:buSzPts val="1100"/>
              <a:buFont typeface="Arial"/>
              <a:buNone/>
            </a:pPr>
            <a:r>
              <a:rPr lang="en-US" sz="3600" b="1">
                <a:solidFill>
                  <a:srgbClr val="610B38"/>
                </a:solidFill>
                <a:highlight>
                  <a:srgbClr val="FFFFFF"/>
                </a:highlight>
                <a:latin typeface="Times New Roman"/>
                <a:ea typeface="Times New Roman"/>
                <a:cs typeface="Times New Roman"/>
                <a:sym typeface="Times New Roman"/>
              </a:rPr>
              <a:t>Steps to Find Perfect Number</a:t>
            </a:r>
            <a:endParaRPr sz="3600" b="1">
              <a:solidFill>
                <a:srgbClr val="610B38"/>
              </a:solidFill>
              <a:highlight>
                <a:srgbClr val="FFFFFF"/>
              </a:highlight>
              <a:latin typeface="Times New Roman"/>
              <a:ea typeface="Times New Roman"/>
              <a:cs typeface="Times New Roman"/>
              <a:sym typeface="Times New Roman"/>
            </a:endParaRPr>
          </a:p>
          <a:p>
            <a:pPr marL="0" lvl="0" indent="0" algn="ctr" rtl="0">
              <a:spcBef>
                <a:spcPts val="400"/>
              </a:spcBef>
              <a:spcAft>
                <a:spcPts val="0"/>
              </a:spcAft>
              <a:buNone/>
            </a:pPr>
            <a:endParaRPr sz="1900">
              <a:solidFill>
                <a:srgbClr val="610B38"/>
              </a:solidFill>
              <a:highlight>
                <a:srgbClr val="FFFFFF"/>
              </a:highlight>
            </a:endParaRPr>
          </a:p>
        </p:txBody>
      </p:sp>
      <p:sp>
        <p:nvSpPr>
          <p:cNvPr id="2697" name="Google Shape;2697;g27625662d88_0_1428"/>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342900" marR="0" lvl="0" indent="-336550" algn="l" rtl="0">
              <a:lnSpc>
                <a:spcPct val="100000"/>
              </a:lnSpc>
              <a:spcBef>
                <a:spcPts val="480"/>
              </a:spcBef>
              <a:spcAft>
                <a:spcPts val="0"/>
              </a:spcAft>
              <a:buSzPts val="2300"/>
              <a:buChar char="•"/>
            </a:pPr>
            <a:r>
              <a:rPr lang="en-US" sz="2300"/>
              <a:t>Read or initialize a number (n).</a:t>
            </a:r>
            <a:endParaRPr sz="2300"/>
          </a:p>
          <a:p>
            <a:pPr marL="342900" marR="0" lvl="0" indent="-336550" algn="l" rtl="0">
              <a:lnSpc>
                <a:spcPct val="100000"/>
              </a:lnSpc>
              <a:spcBef>
                <a:spcPts val="480"/>
              </a:spcBef>
              <a:spcAft>
                <a:spcPts val="0"/>
              </a:spcAft>
              <a:buSzPts val="2300"/>
              <a:buChar char="•"/>
            </a:pPr>
            <a:r>
              <a:rPr lang="en-US" sz="2300"/>
              <a:t>Declare a variable (s) for storing sum.</a:t>
            </a:r>
            <a:endParaRPr sz="2300"/>
          </a:p>
          <a:p>
            <a:pPr marL="342900" marR="0" lvl="0" indent="-336550" algn="l" rtl="0">
              <a:lnSpc>
                <a:spcPct val="100000"/>
              </a:lnSpc>
              <a:spcBef>
                <a:spcPts val="480"/>
              </a:spcBef>
              <a:spcAft>
                <a:spcPts val="0"/>
              </a:spcAft>
              <a:buSzPts val="2300"/>
              <a:buChar char="•"/>
            </a:pPr>
            <a:r>
              <a:rPr lang="en-US" sz="2300"/>
              <a:t>Find the factors of the given number (n) by using a loop (for/ while).</a:t>
            </a:r>
            <a:endParaRPr sz="2300"/>
          </a:p>
          <a:p>
            <a:pPr marL="342900" marR="0" lvl="0" indent="-336550" algn="l" rtl="0">
              <a:lnSpc>
                <a:spcPct val="100000"/>
              </a:lnSpc>
              <a:spcBef>
                <a:spcPts val="480"/>
              </a:spcBef>
              <a:spcAft>
                <a:spcPts val="0"/>
              </a:spcAft>
              <a:buSzPts val="2300"/>
              <a:buChar char="•"/>
            </a:pPr>
            <a:r>
              <a:rPr lang="en-US" sz="2300"/>
              <a:t>Calculate the sum of factors and store it in a variable s.</a:t>
            </a:r>
            <a:endParaRPr sz="2300"/>
          </a:p>
          <a:p>
            <a:pPr marL="342900" marR="0" lvl="0" indent="-336550" algn="l" rtl="0">
              <a:lnSpc>
                <a:spcPct val="100000"/>
              </a:lnSpc>
              <a:spcBef>
                <a:spcPts val="480"/>
              </a:spcBef>
              <a:spcAft>
                <a:spcPts val="0"/>
              </a:spcAft>
              <a:buSzPts val="2300"/>
              <a:buChar char="•"/>
            </a:pPr>
            <a:r>
              <a:rPr lang="en-US" sz="2300"/>
              <a:t>Compare the sum (s) with the number (n):</a:t>
            </a:r>
            <a:endParaRPr sz="2300"/>
          </a:p>
          <a:p>
            <a:pPr marL="342900" marR="0" lvl="0" indent="-336550" algn="l" rtl="0">
              <a:lnSpc>
                <a:spcPct val="100000"/>
              </a:lnSpc>
              <a:spcBef>
                <a:spcPts val="480"/>
              </a:spcBef>
              <a:spcAft>
                <a:spcPts val="0"/>
              </a:spcAft>
              <a:buSzPts val="2300"/>
              <a:buChar char="•"/>
            </a:pPr>
            <a:r>
              <a:rPr lang="en-US" sz="2300"/>
              <a:t>If both (s and n) are equal, then the given number is a perfect number.</a:t>
            </a:r>
            <a:endParaRPr sz="2300"/>
          </a:p>
          <a:p>
            <a:pPr marL="342900" marR="0" lvl="0" indent="-336550" algn="l" rtl="0">
              <a:lnSpc>
                <a:spcPct val="100000"/>
              </a:lnSpc>
              <a:spcBef>
                <a:spcPts val="480"/>
              </a:spcBef>
              <a:spcAft>
                <a:spcPts val="0"/>
              </a:spcAft>
              <a:buSzPts val="2300"/>
              <a:buChar char="•"/>
            </a:pPr>
            <a:r>
              <a:rPr lang="en-US" sz="2300"/>
              <a:t>Else, the number is not a perfect number.</a:t>
            </a:r>
            <a:endParaRPr sz="2300"/>
          </a:p>
          <a:p>
            <a:pPr marL="342900" marR="0" lvl="0" indent="-336550" algn="l" rtl="0">
              <a:lnSpc>
                <a:spcPct val="100000"/>
              </a:lnSpc>
              <a:spcBef>
                <a:spcPts val="480"/>
              </a:spcBef>
              <a:spcAft>
                <a:spcPts val="0"/>
              </a:spcAft>
              <a:buSzPts val="2300"/>
              <a:buChar char="•"/>
            </a:pPr>
            <a:r>
              <a:rPr lang="en-US" sz="2300" b="1"/>
              <a:t>Implement the above steps in a Java program to find Perfect Numbers Between Given Range</a:t>
            </a:r>
            <a:endParaRPr sz="1900" b="1">
              <a:solidFill>
                <a:srgbClr val="610B38"/>
              </a:solidFill>
              <a:highlight>
                <a:srgbClr val="FFFFFF"/>
              </a:highlight>
            </a:endParaRPr>
          </a:p>
          <a:p>
            <a:pPr marL="0" lvl="0" indent="0" algn="l" rtl="0">
              <a:lnSpc>
                <a:spcPct val="115000"/>
              </a:lnSpc>
              <a:spcBef>
                <a:spcPts val="0"/>
              </a:spcBef>
              <a:spcAft>
                <a:spcPts val="0"/>
              </a:spcAft>
              <a:buNone/>
            </a:pPr>
            <a:endParaRPr sz="1100"/>
          </a:p>
          <a:p>
            <a:pPr marL="0" lvl="0" indent="0" algn="just" rtl="0">
              <a:lnSpc>
                <a:spcPct val="115000"/>
              </a:lnSpc>
              <a:spcBef>
                <a:spcPts val="1200"/>
              </a:spcBef>
              <a:spcAft>
                <a:spcPts val="0"/>
              </a:spcAft>
              <a:buClr>
                <a:schemeClr val="dk1"/>
              </a:buClr>
              <a:buSzPts val="1100"/>
              <a:buFont typeface="Arial"/>
              <a:buNone/>
            </a:pPr>
            <a:endParaRPr sz="120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None/>
            </a:pP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g27625662d88_0_1435"/>
          <p:cNvSpPr txBox="1">
            <a:spLocks noGrp="1"/>
          </p:cNvSpPr>
          <p:nvPr>
            <p:ph type="body" idx="1"/>
          </p:nvPr>
        </p:nvSpPr>
        <p:spPr>
          <a:xfrm>
            <a:off x="364425" y="311425"/>
            <a:ext cx="8547600" cy="5814900"/>
          </a:xfrm>
          <a:prstGeom prst="rect">
            <a:avLst/>
          </a:prstGeom>
        </p:spPr>
        <p:txBody>
          <a:bodyPr spcFirstLastPara="1" wrap="square" lIns="91425" tIns="45700" rIns="91425" bIns="45700" anchor="t" anchorCtr="0">
            <a:noAutofit/>
          </a:bodyPr>
          <a:lstStyle/>
          <a:p>
            <a:pPr marL="342900" marR="0" lvl="0" indent="0" algn="l" rtl="0">
              <a:lnSpc>
                <a:spcPct val="100000"/>
              </a:lnSpc>
              <a:spcBef>
                <a:spcPts val="480"/>
              </a:spcBef>
              <a:spcAft>
                <a:spcPts val="0"/>
              </a:spcAft>
              <a:buNone/>
            </a:pPr>
            <a:r>
              <a:rPr lang="en-US" sz="2300" b="1"/>
              <a:t>Algorithm to Find Perfect Number in Java</a:t>
            </a:r>
            <a:endParaRPr sz="2300" b="1"/>
          </a:p>
          <a:p>
            <a:pPr marL="342900" marR="0" lvl="0" indent="-336550" algn="l" rtl="0">
              <a:lnSpc>
                <a:spcPct val="100000"/>
              </a:lnSpc>
              <a:spcBef>
                <a:spcPts val="480"/>
              </a:spcBef>
              <a:spcAft>
                <a:spcPts val="0"/>
              </a:spcAft>
              <a:buSzPts val="2300"/>
              <a:buChar char="•"/>
            </a:pPr>
            <a:r>
              <a:rPr lang="en-US" sz="2300"/>
              <a:t>Insert an integer from the user.</a:t>
            </a:r>
            <a:endParaRPr sz="2300"/>
          </a:p>
          <a:p>
            <a:pPr marL="342900" marR="0" lvl="0" indent="-336550" algn="l" rtl="0">
              <a:lnSpc>
                <a:spcPct val="100000"/>
              </a:lnSpc>
              <a:spcBef>
                <a:spcPts val="480"/>
              </a:spcBef>
              <a:spcAft>
                <a:spcPts val="0"/>
              </a:spcAft>
              <a:buSzPts val="2300"/>
              <a:buChar char="•"/>
            </a:pPr>
            <a:r>
              <a:rPr lang="en-US" sz="2300"/>
              <a:t>Set the initial value of a different variable to 0 to store the sum of the appropriate positive divisors.</a:t>
            </a:r>
            <a:endParaRPr sz="2300"/>
          </a:p>
          <a:p>
            <a:pPr marL="342900" marR="0" lvl="0" indent="-336550" algn="l" rtl="0">
              <a:lnSpc>
                <a:spcPct val="100000"/>
              </a:lnSpc>
              <a:spcBef>
                <a:spcPts val="480"/>
              </a:spcBef>
              <a:spcAft>
                <a:spcPts val="0"/>
              </a:spcAft>
              <a:buSzPts val="2300"/>
              <a:buChar char="•"/>
            </a:pPr>
            <a:r>
              <a:rPr lang="en-US" sz="2300"/>
              <a:t>Check each number from 1 to n/2 to see if it is a divisor. Count the sum of all the divisors. If the sum is exactly n, the number is a perfect number; otherwise, it is not.</a:t>
            </a:r>
            <a:endParaRPr sz="2300"/>
          </a:p>
          <a:p>
            <a:pPr marL="342900" marR="0" lvl="0" indent="0" algn="l" rtl="0">
              <a:lnSpc>
                <a:spcPct val="100000"/>
              </a:lnSpc>
              <a:spcBef>
                <a:spcPts val="480"/>
              </a:spcBef>
              <a:spcAft>
                <a:spcPts val="0"/>
              </a:spcAft>
              <a:buNone/>
            </a:pPr>
            <a:endParaRPr sz="2300"/>
          </a:p>
          <a:p>
            <a:pPr marL="342900" marR="0" lvl="0" indent="0" algn="l" rtl="0">
              <a:lnSpc>
                <a:spcPct val="100000"/>
              </a:lnSpc>
              <a:spcBef>
                <a:spcPts val="480"/>
              </a:spcBef>
              <a:spcAft>
                <a:spcPts val="0"/>
              </a:spcAft>
              <a:buNone/>
            </a:pPr>
            <a:r>
              <a:rPr lang="en-US" sz="2300" b="1"/>
              <a:t>Program to Find Perfect Number in Java</a:t>
            </a:r>
            <a:endParaRPr sz="2300" b="1"/>
          </a:p>
          <a:p>
            <a:pPr marL="342900" marR="0" lvl="0" indent="0" algn="l" rtl="0">
              <a:lnSpc>
                <a:spcPct val="100000"/>
              </a:lnSpc>
              <a:spcBef>
                <a:spcPts val="480"/>
              </a:spcBef>
              <a:spcAft>
                <a:spcPts val="0"/>
              </a:spcAft>
              <a:buNone/>
            </a:pPr>
            <a:r>
              <a:rPr lang="en-US" sz="2300"/>
              <a:t>There are three ways to find the perfect number in Java:</a:t>
            </a:r>
            <a:endParaRPr sz="2300"/>
          </a:p>
          <a:p>
            <a:pPr marL="342900" marR="0" lvl="0" indent="-336550" algn="l" rtl="0">
              <a:lnSpc>
                <a:spcPct val="100000"/>
              </a:lnSpc>
              <a:spcBef>
                <a:spcPts val="480"/>
              </a:spcBef>
              <a:spcAft>
                <a:spcPts val="0"/>
              </a:spcAft>
              <a:buSzPts val="2300"/>
              <a:buChar char="•"/>
            </a:pPr>
            <a:r>
              <a:rPr lang="en-US" sz="2300"/>
              <a:t>Using for Loop</a:t>
            </a:r>
            <a:endParaRPr sz="2300"/>
          </a:p>
          <a:p>
            <a:pPr marL="342900" marR="0" lvl="0" indent="-336550" algn="l" rtl="0">
              <a:lnSpc>
                <a:spcPct val="100000"/>
              </a:lnSpc>
              <a:spcBef>
                <a:spcPts val="480"/>
              </a:spcBef>
              <a:spcAft>
                <a:spcPts val="0"/>
              </a:spcAft>
              <a:buSzPts val="2300"/>
              <a:buChar char="•"/>
            </a:pPr>
            <a:r>
              <a:rPr lang="en-US" sz="2300"/>
              <a:t>Using while Loop</a:t>
            </a:r>
            <a:endParaRPr sz="2300"/>
          </a:p>
          <a:p>
            <a:pPr marL="342900" marR="0" lvl="0" indent="-336550" algn="l" rtl="0">
              <a:lnSpc>
                <a:spcPct val="100000"/>
              </a:lnSpc>
              <a:spcBef>
                <a:spcPts val="480"/>
              </a:spcBef>
              <a:spcAft>
                <a:spcPts val="0"/>
              </a:spcAft>
              <a:buSzPts val="2300"/>
              <a:buChar char="•"/>
            </a:pPr>
            <a:r>
              <a:rPr lang="en-US" sz="2300"/>
              <a:t>Using recursion in Java</a:t>
            </a:r>
            <a:endParaRPr sz="2300"/>
          </a:p>
          <a:p>
            <a:pPr marL="0" marR="0" lvl="0" indent="0" algn="l" rtl="0">
              <a:lnSpc>
                <a:spcPct val="100000"/>
              </a:lnSpc>
              <a:spcBef>
                <a:spcPts val="480"/>
              </a:spcBef>
              <a:spcAft>
                <a:spcPts val="0"/>
              </a:spcAft>
              <a:buNone/>
            </a:pPr>
            <a:endParaRPr sz="2300"/>
          </a:p>
          <a:p>
            <a:pPr marL="0" marR="0" lvl="0" indent="0" algn="l" rtl="0">
              <a:lnSpc>
                <a:spcPct val="100000"/>
              </a:lnSpc>
              <a:spcBef>
                <a:spcPts val="480"/>
              </a:spcBef>
              <a:spcAft>
                <a:spcPts val="0"/>
              </a:spcAft>
              <a:buNone/>
            </a:pPr>
            <a:r>
              <a:rPr lang="en-US" sz="2300" u="sng">
                <a:solidFill>
                  <a:srgbClr val="003399"/>
                </a:solidFill>
              </a:rPr>
              <a:t>https://www.javatpoint.com/perfect-number-program-in-java</a:t>
            </a:r>
            <a:endParaRPr sz="2300" u="sng">
              <a:solidFill>
                <a:srgbClr val="003399"/>
              </a:solidFill>
            </a:endParaRPr>
          </a:p>
          <a:p>
            <a:pPr marL="0" lvl="0" indent="0" algn="just" rtl="0">
              <a:spcBef>
                <a:spcPts val="360"/>
              </a:spcBef>
              <a:spcAft>
                <a:spcPts val="0"/>
              </a:spcAft>
              <a:buNone/>
            </a:pPr>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710"/>
        <p:cNvGrpSpPr/>
        <p:nvPr/>
      </p:nvGrpSpPr>
      <p:grpSpPr>
        <a:xfrm>
          <a:off x="0" y="0"/>
          <a:ext cx="0" cy="0"/>
          <a:chOff x="0" y="0"/>
          <a:chExt cx="0" cy="0"/>
        </a:xfrm>
      </p:grpSpPr>
      <p:sp>
        <p:nvSpPr>
          <p:cNvPr id="2711" name="Google Shape;2711;g27625662d88_0_1441"/>
          <p:cNvSpPr txBox="1">
            <a:spLocks noGrp="1"/>
          </p:cNvSpPr>
          <p:nvPr>
            <p:ph type="title"/>
          </p:nvPr>
        </p:nvSpPr>
        <p:spPr>
          <a:xfrm>
            <a:off x="173975" y="12"/>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Static Method</a:t>
            </a:r>
            <a:endParaRPr b="1"/>
          </a:p>
        </p:txBody>
      </p:sp>
      <p:sp>
        <p:nvSpPr>
          <p:cNvPr id="2712" name="Google Shape;2712;g27625662d88_0_1441"/>
          <p:cNvSpPr txBox="1">
            <a:spLocks noGrp="1"/>
          </p:cNvSpPr>
          <p:nvPr>
            <p:ph type="body" idx="1"/>
          </p:nvPr>
        </p:nvSpPr>
        <p:spPr>
          <a:xfrm>
            <a:off x="173975" y="993300"/>
            <a:ext cx="8733900" cy="45261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Clr>
                <a:schemeClr val="dk1"/>
              </a:buClr>
              <a:buSzPts val="1100"/>
              <a:buFont typeface="Arial"/>
              <a:buNone/>
            </a:pPr>
            <a:r>
              <a:rPr lang="en-US"/>
              <a:t>import java.io.*;</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a:t>public class StaticExample {</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a:t>    static int num = 100;</a:t>
            </a:r>
            <a:endParaRPr/>
          </a:p>
          <a:p>
            <a:pPr marL="0" lvl="0" indent="0" algn="just" rtl="0">
              <a:spcBef>
                <a:spcPts val="360"/>
              </a:spcBef>
              <a:spcAft>
                <a:spcPts val="0"/>
              </a:spcAft>
              <a:buClr>
                <a:schemeClr val="dk1"/>
              </a:buClr>
              <a:buSzPts val="1100"/>
              <a:buFont typeface="Arial"/>
              <a:buNone/>
            </a:pPr>
            <a:r>
              <a:rPr lang="en-US"/>
              <a:t>    static String str = "</a:t>
            </a:r>
            <a:r>
              <a:rPr lang="en-US" b="1"/>
              <a:t>you can call a static method without creating an object of the class</a:t>
            </a:r>
            <a:r>
              <a:rPr lang="en-US"/>
              <a:t>";</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b="1" i="1"/>
              <a:t>    // This is Static method</a:t>
            </a:r>
            <a:endParaRPr b="1" i="1"/>
          </a:p>
          <a:p>
            <a:pPr marL="0" lvl="0" indent="0" algn="just" rtl="0">
              <a:spcBef>
                <a:spcPts val="360"/>
              </a:spcBef>
              <a:spcAft>
                <a:spcPts val="0"/>
              </a:spcAft>
              <a:buClr>
                <a:schemeClr val="dk1"/>
              </a:buClr>
              <a:buSzPts val="1100"/>
              <a:buFont typeface="Arial"/>
              <a:buNone/>
            </a:pPr>
            <a:r>
              <a:rPr lang="en-US"/>
              <a:t>    static void display()</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a:t>        System.out.println("static number is " + num);</a:t>
            </a:r>
            <a:endParaRPr/>
          </a:p>
          <a:p>
            <a:pPr marL="0" lvl="0" indent="0" algn="just" rtl="0">
              <a:spcBef>
                <a:spcPts val="360"/>
              </a:spcBef>
              <a:spcAft>
                <a:spcPts val="0"/>
              </a:spcAft>
              <a:buClr>
                <a:schemeClr val="dk1"/>
              </a:buClr>
              <a:buSzPts val="1100"/>
              <a:buFont typeface="Arial"/>
              <a:buNone/>
            </a:pPr>
            <a:r>
              <a:rPr lang="en-US"/>
              <a:t>        System.out.println("static string is " + str);</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None/>
            </a:pPr>
            <a:r>
              <a:rPr lang="en-US"/>
              <a:t>    </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718"/>
        <p:cNvGrpSpPr/>
        <p:nvPr/>
      </p:nvGrpSpPr>
      <p:grpSpPr>
        <a:xfrm>
          <a:off x="0" y="0"/>
          <a:ext cx="0" cy="0"/>
          <a:chOff x="0" y="0"/>
          <a:chExt cx="0" cy="0"/>
        </a:xfrm>
      </p:grpSpPr>
      <p:sp>
        <p:nvSpPr>
          <p:cNvPr id="2719" name="Google Shape;2719;g27625662d88_0_1448"/>
          <p:cNvSpPr txBox="1">
            <a:spLocks noGrp="1"/>
          </p:cNvSpPr>
          <p:nvPr>
            <p:ph type="body" idx="1"/>
          </p:nvPr>
        </p:nvSpPr>
        <p:spPr>
          <a:xfrm>
            <a:off x="107900" y="94400"/>
            <a:ext cx="8941800" cy="60318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Clr>
                <a:schemeClr val="dk1"/>
              </a:buClr>
              <a:buSzPts val="1100"/>
              <a:buFont typeface="Arial"/>
              <a:buNone/>
            </a:pPr>
            <a:r>
              <a:rPr lang="en-US" b="1" i="1"/>
              <a:t>// non-static method</a:t>
            </a:r>
            <a:endParaRPr sz="2000"/>
          </a:p>
          <a:p>
            <a:pPr marL="0" lvl="0" indent="0" algn="just" rtl="0">
              <a:spcBef>
                <a:spcPts val="360"/>
              </a:spcBef>
              <a:spcAft>
                <a:spcPts val="0"/>
              </a:spcAft>
              <a:buClr>
                <a:schemeClr val="dk1"/>
              </a:buClr>
              <a:buSzPts val="1100"/>
              <a:buFont typeface="Arial"/>
              <a:buNone/>
            </a:pPr>
            <a:r>
              <a:rPr lang="en-US" sz="2000"/>
              <a:t>    void nonstatic()</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 our static method can accessed in non static method</a:t>
            </a:r>
            <a:endParaRPr sz="2000"/>
          </a:p>
          <a:p>
            <a:pPr marL="0" lvl="0" indent="0" algn="just" rtl="0">
              <a:spcBef>
                <a:spcPts val="360"/>
              </a:spcBef>
              <a:spcAft>
                <a:spcPts val="0"/>
              </a:spcAft>
              <a:buClr>
                <a:schemeClr val="dk1"/>
              </a:buClr>
              <a:buSzPts val="1100"/>
              <a:buFont typeface="Arial"/>
              <a:buNone/>
            </a:pPr>
            <a:r>
              <a:rPr lang="en-US" sz="2000"/>
              <a:t>        display();</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a:t>
            </a:r>
            <a:r>
              <a:rPr lang="en-US" b="1" i="1"/>
              <a:t>   // main method</a:t>
            </a:r>
            <a:endParaRPr sz="2000"/>
          </a:p>
          <a:p>
            <a:pPr marL="0" lvl="0" indent="0" algn="just" rtl="0">
              <a:spcBef>
                <a:spcPts val="360"/>
              </a:spcBef>
              <a:spcAft>
                <a:spcPts val="0"/>
              </a:spcAft>
              <a:buClr>
                <a:schemeClr val="dk1"/>
              </a:buClr>
              <a:buSzPts val="1100"/>
              <a:buFont typeface="Arial"/>
              <a:buNone/>
            </a:pPr>
            <a:r>
              <a:rPr lang="en-US" sz="2000"/>
              <a:t>    public static void main(String args[])</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StaticExample obj = new StaticExample();</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 This is object to call non static function</a:t>
            </a:r>
            <a:endParaRPr sz="2000"/>
          </a:p>
          <a:p>
            <a:pPr marL="0" lvl="0" indent="0" algn="just" rtl="0">
              <a:spcBef>
                <a:spcPts val="360"/>
              </a:spcBef>
              <a:spcAft>
                <a:spcPts val="0"/>
              </a:spcAft>
              <a:buClr>
                <a:schemeClr val="dk1"/>
              </a:buClr>
              <a:buSzPts val="1100"/>
              <a:buFont typeface="Arial"/>
              <a:buNone/>
            </a:pPr>
            <a:r>
              <a:rPr lang="en-US" sz="2000"/>
              <a:t>        obj.nonstatic();</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 static method can called directly without an object</a:t>
            </a:r>
            <a:endParaRPr sz="2000"/>
          </a:p>
          <a:p>
            <a:pPr marL="0" lvl="0" indent="0" algn="just" rtl="0">
              <a:spcBef>
                <a:spcPts val="360"/>
              </a:spcBef>
              <a:spcAft>
                <a:spcPts val="0"/>
              </a:spcAft>
              <a:buClr>
                <a:schemeClr val="dk1"/>
              </a:buClr>
              <a:buSzPts val="1100"/>
              <a:buFont typeface="Arial"/>
              <a:buNone/>
            </a:pPr>
            <a:r>
              <a:rPr lang="en-US" sz="2000"/>
              <a:t>        display();</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a:t>
            </a:r>
            <a:endParaRPr sz="2000"/>
          </a:p>
          <a:p>
            <a:pPr marL="0" lvl="0" indent="0" algn="just" rtl="0">
              <a:spcBef>
                <a:spcPts val="360"/>
              </a:spcBef>
              <a:spcAft>
                <a:spcPts val="0"/>
              </a:spcAft>
              <a:buClr>
                <a:schemeClr val="dk1"/>
              </a:buClr>
              <a:buSzPts val="1100"/>
              <a:buFont typeface="Arial"/>
              <a:buNone/>
            </a:pPr>
            <a:endParaRPr sz="2000"/>
          </a:p>
          <a:p>
            <a:pPr marL="0" lvl="0" indent="0" algn="just" rtl="0">
              <a:spcBef>
                <a:spcPts val="360"/>
              </a:spcBef>
              <a:spcAft>
                <a:spcPts val="0"/>
              </a:spcAft>
              <a:buNone/>
            </a:pPr>
            <a:endParaRPr sz="200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sp>
        <p:nvSpPr>
          <p:cNvPr id="2726" name="Google Shape;2726;g27625662d88_0_1454"/>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Output</a:t>
            </a:r>
            <a:endParaRPr b="1"/>
          </a:p>
        </p:txBody>
      </p:sp>
      <p:pic>
        <p:nvPicPr>
          <p:cNvPr id="2727" name="Google Shape;2727;g27625662d88_0_1454"/>
          <p:cNvPicPr preferRelativeResize="0"/>
          <p:nvPr/>
        </p:nvPicPr>
        <p:blipFill rotWithShape="1">
          <a:blip r:embed="rId3">
            <a:alphaModFix/>
          </a:blip>
          <a:srcRect l="50992" t="22810" b="41385"/>
          <a:stretch/>
        </p:blipFill>
        <p:spPr>
          <a:xfrm>
            <a:off x="313875" y="1915150"/>
            <a:ext cx="8516251" cy="3499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
          <p:cNvSpPr txBox="1">
            <a:spLocks noGrp="1"/>
          </p:cNvSpPr>
          <p:nvPr>
            <p:ph type="title"/>
          </p:nvPr>
        </p:nvSpPr>
        <p:spPr>
          <a:xfrm>
            <a:off x="457200" y="71414"/>
            <a:ext cx="7467600" cy="64293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1" i="0" u="none" strike="noStrike" cap="small">
                <a:solidFill>
                  <a:schemeClr val="dk2"/>
                </a:solidFill>
                <a:latin typeface="Libre Baskerville"/>
                <a:ea typeface="Libre Baskerville"/>
                <a:cs typeface="Libre Baskerville"/>
                <a:sym typeface="Libre Baskerville"/>
              </a:rPr>
              <a:t>Contents </a:t>
            </a:r>
            <a:endParaRPr b="1"/>
          </a:p>
        </p:txBody>
      </p:sp>
      <p:sp>
        <p:nvSpPr>
          <p:cNvPr id="456" name="Google Shape;456;p2"/>
          <p:cNvSpPr txBox="1">
            <a:spLocks noGrp="1"/>
          </p:cNvSpPr>
          <p:nvPr>
            <p:ph type="body" idx="1"/>
          </p:nvPr>
        </p:nvSpPr>
        <p:spPr>
          <a:xfrm>
            <a:off x="457200" y="857232"/>
            <a:ext cx="8258204" cy="5857916"/>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190"/>
              <a:buFont typeface="Noto Sans Symbols"/>
              <a:buChar char="•"/>
            </a:pPr>
            <a:r>
              <a:rPr lang="en-US" sz="1700" b="1" i="0" u="none" strike="noStrike" cap="none">
                <a:solidFill>
                  <a:schemeClr val="dk1"/>
                </a:solidFill>
                <a:latin typeface="Libre Baskerville"/>
                <a:ea typeface="Libre Baskerville"/>
                <a:cs typeface="Libre Baskerville"/>
                <a:sym typeface="Libre Baskerville"/>
              </a:rPr>
              <a:t>Introduction to procedural</a:t>
            </a:r>
            <a:r>
              <a:rPr lang="en-US" sz="1700" b="1"/>
              <a:t>/structured</a:t>
            </a:r>
            <a:r>
              <a:rPr lang="en-US" sz="1700" b="1" i="0" u="none" strike="noStrike" cap="none">
                <a:solidFill>
                  <a:schemeClr val="dk1"/>
                </a:solidFill>
                <a:latin typeface="Libre Baskerville"/>
                <a:ea typeface="Libre Baskerville"/>
                <a:cs typeface="Libre Baskerville"/>
                <a:sym typeface="Libre Baskerville"/>
              </a:rPr>
              <a:t>, modular</a:t>
            </a:r>
            <a:r>
              <a:rPr lang="en-US" sz="1700" b="1"/>
              <a:t> and</a:t>
            </a:r>
            <a:r>
              <a:rPr lang="en-US" sz="1700" b="1" i="0" u="none" strike="noStrike" cap="none">
                <a:solidFill>
                  <a:schemeClr val="dk1"/>
                </a:solidFill>
                <a:latin typeface="Libre Baskerville"/>
                <a:ea typeface="Libre Baskerville"/>
                <a:cs typeface="Libre Baskerville"/>
                <a:sym typeface="Libre Baskerville"/>
              </a:rPr>
              <a:t> object-oriented</a:t>
            </a:r>
            <a:r>
              <a:rPr lang="en-US" sz="1700" b="1"/>
              <a:t> </a:t>
            </a:r>
            <a:r>
              <a:rPr lang="en-US" sz="1700" b="1" i="0" u="none" strike="noStrike" cap="none">
                <a:solidFill>
                  <a:schemeClr val="dk1"/>
                </a:solidFill>
                <a:latin typeface="Libre Baskerville"/>
                <a:ea typeface="Libre Baskerville"/>
                <a:cs typeface="Libre Baskerville"/>
                <a:sym typeface="Libre Baskerville"/>
              </a:rPr>
              <a:t>programming techniques</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1700" b="1"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190"/>
              <a:buFont typeface="Noto Sans Symbols"/>
              <a:buChar char="•"/>
            </a:pPr>
            <a:r>
              <a:rPr lang="en-US" sz="1700" b="1" i="0" u="none" strike="noStrike" cap="none">
                <a:solidFill>
                  <a:schemeClr val="dk1"/>
                </a:solidFill>
                <a:latin typeface="Libre Baskerville"/>
                <a:ea typeface="Libre Baskerville"/>
                <a:cs typeface="Libre Baskerville"/>
                <a:sym typeface="Libre Baskerville"/>
              </a:rPr>
              <a:t>Limitations of procedural programming</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1700" b="1"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190"/>
              <a:buFont typeface="Noto Sans Symbols"/>
              <a:buChar char="•"/>
            </a:pPr>
            <a:r>
              <a:rPr lang="en-US" sz="1700" b="1" i="0" u="none" strike="noStrike" cap="none">
                <a:solidFill>
                  <a:schemeClr val="dk1"/>
                </a:solidFill>
                <a:latin typeface="Libre Baskerville"/>
                <a:ea typeface="Libre Baskerville"/>
                <a:cs typeface="Libre Baskerville"/>
                <a:sym typeface="Libre Baskerville"/>
              </a:rPr>
              <a:t>Need of object-oriented programming</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1700" b="1"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190"/>
              <a:buFont typeface="Noto Sans Symbols"/>
              <a:buChar char="•"/>
            </a:pPr>
            <a:r>
              <a:rPr lang="en-US" sz="1700" b="1" i="0" u="none" strike="noStrike" cap="none">
                <a:solidFill>
                  <a:schemeClr val="dk1"/>
                </a:solidFill>
                <a:latin typeface="Libre Baskerville"/>
                <a:ea typeface="Libre Baskerville"/>
                <a:cs typeface="Libre Baskerville"/>
                <a:sym typeface="Libre Baskerville"/>
              </a:rPr>
              <a:t>Object Oriented Programming features</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Objects </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Classes &amp; Class as ADT</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Data members</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Methods </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Message passing</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Data encapsulation</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Data abstraction </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Information hiding</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Inheritance(Code Reuse)</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Polymorphism(Function overloading and operator overloading)</a:t>
            </a:r>
            <a:endParaRPr/>
          </a:p>
        </p:txBody>
      </p:sp>
      <p:sp>
        <p:nvSpPr>
          <p:cNvPr id="457" name="Google Shape;457;p2"/>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fld id="{00000000-1234-1234-1234-123412341234}" type="slidenum">
              <a:rPr lang="en-US" sz="1400" b="1" i="0" u="none" strike="noStrike" cap="none">
                <a:solidFill>
                  <a:srgbClr val="FFFFFF"/>
                </a:solidFill>
                <a:latin typeface="Libre Baskerville"/>
                <a:ea typeface="Libre Baskerville"/>
                <a:cs typeface="Libre Baskerville"/>
                <a:sym typeface="Libre Baskerville"/>
              </a:rPr>
              <a:t>3</a:t>
            </a:fld>
            <a:endParaRPr sz="1400" b="1" i="0" u="none" strike="noStrike" cap="none">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29"/>
          <p:cNvSpPr txBox="1">
            <a:spLocks noGrp="1"/>
          </p:cNvSpPr>
          <p:nvPr>
            <p:ph type="title"/>
          </p:nvPr>
        </p:nvSpPr>
        <p:spPr>
          <a:xfrm>
            <a:off x="500034" y="285728"/>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inheritance</a:t>
            </a:r>
            <a:endParaRPr sz="3000" b="0" i="0" u="none" strike="noStrike" cap="small">
              <a:solidFill>
                <a:schemeClr val="dk2"/>
              </a:solidFill>
              <a:latin typeface="Libre Baskerville"/>
              <a:ea typeface="Libre Baskerville"/>
              <a:cs typeface="Libre Baskerville"/>
              <a:sym typeface="Libre Baskerville"/>
            </a:endParaRPr>
          </a:p>
        </p:txBody>
      </p:sp>
      <p:sp>
        <p:nvSpPr>
          <p:cNvPr id="652" name="Google Shape;652;p29"/>
          <p:cNvSpPr txBox="1">
            <a:spLocks noGrp="1"/>
          </p:cNvSpPr>
          <p:nvPr>
            <p:ph type="body" idx="1"/>
          </p:nvPr>
        </p:nvSpPr>
        <p:spPr>
          <a:xfrm>
            <a:off x="214282" y="1142984"/>
            <a:ext cx="8472518" cy="4143404"/>
          </a:xfrm>
          <a:prstGeom prst="rect">
            <a:avLst/>
          </a:prstGeom>
          <a:noFill/>
          <a:ln>
            <a:noFill/>
          </a:ln>
        </p:spPr>
        <p:txBody>
          <a:bodyPr spcFirstLastPara="1" wrap="square" lIns="91425" tIns="45700" rIns="91425" bIns="45700" anchor="t" anchorCtr="0">
            <a:noAutofit/>
          </a:bodyPr>
          <a:lstStyle/>
          <a:p>
            <a:pPr marL="274320" marR="0" lvl="0" indent="-274320" algn="just"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Inheritance is the process by which objects of one class acquired the properties of objects of another classes. </a:t>
            </a:r>
            <a:endParaRPr dirty="0">
              <a:highlight>
                <a:srgbClr val="FFFF00"/>
              </a:highlight>
            </a:endParaRPr>
          </a:p>
          <a:p>
            <a:pPr marL="0" marR="0" lvl="0" indent="0" algn="just"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In OOP, the concept of inheritance provides the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idea of reusability </a:t>
            </a:r>
            <a:endParaRPr dirty="0">
              <a:highlight>
                <a:srgbClr val="FFFF00"/>
              </a:highlight>
            </a:endParaRPr>
          </a:p>
          <a:p>
            <a:pPr marL="274320" marR="0" lvl="0" indent="-167640" algn="just"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dirty="0"/>
              <a:t>Can a</a:t>
            </a:r>
            <a:r>
              <a:rPr lang="en-US" sz="2400" b="0" i="0" u="none" strike="noStrike" cap="none" dirty="0">
                <a:solidFill>
                  <a:schemeClr val="dk1"/>
                </a:solidFill>
                <a:latin typeface="Libre Baskerville"/>
                <a:ea typeface="Libre Baskerville"/>
                <a:cs typeface="Libre Baskerville"/>
                <a:sym typeface="Libre Baskerville"/>
              </a:rPr>
              <a:t>dd additional features to an existing class without modifying it </a:t>
            </a:r>
            <a:endParaRPr dirty="0"/>
          </a:p>
        </p:txBody>
      </p:sp>
      <p:sp>
        <p:nvSpPr>
          <p:cNvPr id="653" name="Google Shape;653;p29"/>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g27625662d88_0_1461"/>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l" rtl="0">
              <a:lnSpc>
                <a:spcPct val="140000"/>
              </a:lnSpc>
              <a:spcBef>
                <a:spcPts val="1700"/>
              </a:spcBef>
              <a:spcAft>
                <a:spcPts val="0"/>
              </a:spcAft>
              <a:buClr>
                <a:schemeClr val="dk1"/>
              </a:buClr>
              <a:buSzPts val="1100"/>
              <a:buFont typeface="Arial"/>
              <a:buNone/>
            </a:pPr>
            <a:r>
              <a:rPr lang="en-US" sz="2450" b="1">
                <a:solidFill>
                  <a:srgbClr val="3B3B3B"/>
                </a:solidFill>
                <a:highlight>
                  <a:srgbClr val="FFFFFF"/>
                </a:highlight>
                <a:latin typeface="Georgia"/>
                <a:ea typeface="Georgia"/>
                <a:cs typeface="Georgia"/>
                <a:sym typeface="Georgia"/>
              </a:rPr>
              <a:t>Using two classes in Java program</a:t>
            </a:r>
            <a:endParaRPr sz="2450" b="1">
              <a:solidFill>
                <a:srgbClr val="3B3B3B"/>
              </a:solidFill>
              <a:highlight>
                <a:srgbClr val="FFFFFF"/>
              </a:highlight>
              <a:latin typeface="Georgia"/>
              <a:ea typeface="Georgia"/>
              <a:cs typeface="Georgia"/>
              <a:sym typeface="Georgia"/>
            </a:endParaRPr>
          </a:p>
          <a:p>
            <a:pPr marL="0" lvl="0" indent="0" algn="ctr" rtl="0">
              <a:spcBef>
                <a:spcPts val="400"/>
              </a:spcBef>
              <a:spcAft>
                <a:spcPts val="0"/>
              </a:spcAft>
              <a:buNone/>
            </a:pPr>
            <a:endParaRPr/>
          </a:p>
        </p:txBody>
      </p:sp>
      <p:pic>
        <p:nvPicPr>
          <p:cNvPr id="2735" name="Google Shape;2735;g27625662d88_0_1461"/>
          <p:cNvPicPr preferRelativeResize="0"/>
          <p:nvPr/>
        </p:nvPicPr>
        <p:blipFill rotWithShape="1">
          <a:blip r:embed="rId3">
            <a:alphaModFix/>
          </a:blip>
          <a:srcRect l="1402" t="14444" r="48156" b="6666"/>
          <a:stretch/>
        </p:blipFill>
        <p:spPr>
          <a:xfrm>
            <a:off x="1341925" y="851675"/>
            <a:ext cx="6514099" cy="5730326"/>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pic>
        <p:nvPicPr>
          <p:cNvPr id="2742" name="Google Shape;2742;g27625662d88_0_1468"/>
          <p:cNvPicPr preferRelativeResize="0"/>
          <p:nvPr/>
        </p:nvPicPr>
        <p:blipFill>
          <a:blip r:embed="rId3">
            <a:alphaModFix/>
          </a:blip>
          <a:stretch>
            <a:fillRect/>
          </a:stretch>
        </p:blipFill>
        <p:spPr>
          <a:xfrm>
            <a:off x="1042525" y="1657525"/>
            <a:ext cx="7277875" cy="3542950"/>
          </a:xfrm>
          <a:prstGeom prst="rect">
            <a:avLst/>
          </a:prstGeom>
          <a:noFill/>
          <a:ln>
            <a:noFill/>
          </a:ln>
        </p:spPr>
      </p:pic>
      <p:sp>
        <p:nvSpPr>
          <p:cNvPr id="2743" name="Google Shape;2743;g27625662d88_0_1468"/>
          <p:cNvSpPr txBox="1"/>
          <p:nvPr/>
        </p:nvSpPr>
        <p:spPr>
          <a:xfrm>
            <a:off x="2919875" y="660850"/>
            <a:ext cx="4929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OUTPUT</a:t>
            </a:r>
            <a:endParaRPr sz="3000" b="1"/>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749"/>
        <p:cNvGrpSpPr/>
        <p:nvPr/>
      </p:nvGrpSpPr>
      <p:grpSpPr>
        <a:xfrm>
          <a:off x="0" y="0"/>
          <a:ext cx="0" cy="0"/>
          <a:chOff x="0" y="0"/>
          <a:chExt cx="0" cy="0"/>
        </a:xfrm>
      </p:grpSpPr>
      <p:sp>
        <p:nvSpPr>
          <p:cNvPr id="2750" name="Google Shape;2750;g27625662d88_0_1475"/>
          <p:cNvSpPr txBox="1">
            <a:spLocks noGrp="1"/>
          </p:cNvSpPr>
          <p:nvPr>
            <p:ph type="body" idx="1"/>
          </p:nvPr>
        </p:nvSpPr>
        <p:spPr>
          <a:xfrm>
            <a:off x="269725" y="236025"/>
            <a:ext cx="8597700" cy="54450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Clr>
                <a:schemeClr val="dk1"/>
              </a:buClr>
              <a:buSzPts val="1100"/>
              <a:buFont typeface="Arial"/>
              <a:buNone/>
            </a:pPr>
            <a:r>
              <a:rPr lang="en-US" sz="2700">
                <a:latin typeface="Times New Roman"/>
                <a:ea typeface="Times New Roman"/>
                <a:cs typeface="Times New Roman"/>
                <a:sym typeface="Times New Roman"/>
              </a:rPr>
              <a:t>You can also create objects in a method of Laptop class. When you compile the above program, two .class files are created, which are Computer.class and Laptop.class. Its advantage is you can reuse your .class file somewhere in other projects without recompiling the code. </a:t>
            </a:r>
            <a:endParaRPr sz="2700">
              <a:latin typeface="Times New Roman"/>
              <a:ea typeface="Times New Roman"/>
              <a:cs typeface="Times New Roman"/>
              <a:sym typeface="Times New Roman"/>
            </a:endParaRPr>
          </a:p>
          <a:p>
            <a:pPr marL="0" lvl="0" indent="0" algn="just" rtl="0">
              <a:spcBef>
                <a:spcPts val="360"/>
              </a:spcBef>
              <a:spcAft>
                <a:spcPts val="0"/>
              </a:spcAft>
              <a:buClr>
                <a:schemeClr val="dk1"/>
              </a:buClr>
              <a:buSzPts val="1100"/>
              <a:buFont typeface="Arial"/>
              <a:buNone/>
            </a:pPr>
            <a:endParaRPr sz="2700">
              <a:latin typeface="Times New Roman"/>
              <a:ea typeface="Times New Roman"/>
              <a:cs typeface="Times New Roman"/>
              <a:sym typeface="Times New Roman"/>
            </a:endParaRPr>
          </a:p>
          <a:p>
            <a:pPr marL="0" lvl="0" indent="0" algn="just" rtl="0">
              <a:spcBef>
                <a:spcPts val="360"/>
              </a:spcBef>
              <a:spcAft>
                <a:spcPts val="0"/>
              </a:spcAft>
              <a:buClr>
                <a:schemeClr val="dk1"/>
              </a:buClr>
              <a:buSzPts val="1100"/>
              <a:buFont typeface="Arial"/>
              <a:buNone/>
            </a:pPr>
            <a:r>
              <a:rPr lang="en-US" sz="2700">
                <a:latin typeface="Times New Roman"/>
                <a:ea typeface="Times New Roman"/>
                <a:cs typeface="Times New Roman"/>
                <a:sym typeface="Times New Roman"/>
              </a:rPr>
              <a:t>In a nutshell number of .class files created are equal to the number of classes in the program. You can create as many classes as you want, but writing many classes in a single file isn't recommended, as it makes code difficult to read. </a:t>
            </a:r>
            <a:endParaRPr sz="2700">
              <a:latin typeface="Times New Roman"/>
              <a:ea typeface="Times New Roman"/>
              <a:cs typeface="Times New Roman"/>
              <a:sym typeface="Times New Roman"/>
            </a:endParaRPr>
          </a:p>
          <a:p>
            <a:pPr marL="0" lvl="0" indent="0" algn="just" rtl="0">
              <a:spcBef>
                <a:spcPts val="360"/>
              </a:spcBef>
              <a:spcAft>
                <a:spcPts val="0"/>
              </a:spcAft>
              <a:buClr>
                <a:schemeClr val="dk1"/>
              </a:buClr>
              <a:buSzPts val="1100"/>
              <a:buFont typeface="Arial"/>
              <a:buNone/>
            </a:pPr>
            <a:endParaRPr sz="2700">
              <a:latin typeface="Times New Roman"/>
              <a:ea typeface="Times New Roman"/>
              <a:cs typeface="Times New Roman"/>
              <a:sym typeface="Times New Roman"/>
            </a:endParaRPr>
          </a:p>
          <a:p>
            <a:pPr marL="0" lvl="0" indent="0" algn="just" rtl="0">
              <a:spcBef>
                <a:spcPts val="360"/>
              </a:spcBef>
              <a:spcAft>
                <a:spcPts val="0"/>
              </a:spcAft>
              <a:buClr>
                <a:schemeClr val="dk1"/>
              </a:buClr>
              <a:buSzPts val="1100"/>
              <a:buFont typeface="Arial"/>
              <a:buNone/>
            </a:pPr>
            <a:r>
              <a:rPr lang="en-US" sz="2700">
                <a:latin typeface="Times New Roman"/>
                <a:ea typeface="Times New Roman"/>
                <a:cs typeface="Times New Roman"/>
                <a:sym typeface="Times New Roman"/>
              </a:rPr>
              <a:t>Instead, you can create a separate file for every class. You can also group classes in packages for efficiently managing the development of your application.</a:t>
            </a:r>
            <a:endParaRPr sz="2700">
              <a:latin typeface="Times New Roman"/>
              <a:ea typeface="Times New Roman"/>
              <a:cs typeface="Times New Roman"/>
              <a:sym typeface="Times New Roman"/>
            </a:endParaRPr>
          </a:p>
          <a:p>
            <a:pPr marL="0" lvl="0" indent="0" algn="just" rtl="0">
              <a:spcBef>
                <a:spcPts val="360"/>
              </a:spcBef>
              <a:spcAft>
                <a:spcPts val="0"/>
              </a:spcAft>
              <a:buNone/>
            </a:pPr>
            <a:endParaRPr sz="2700">
              <a:latin typeface="Times New Roman"/>
              <a:ea typeface="Times New Roman"/>
              <a:cs typeface="Times New Roman"/>
              <a:sym typeface="Times New Roman"/>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4"/>
        <p:cNvGrpSpPr/>
        <p:nvPr/>
      </p:nvGrpSpPr>
      <p:grpSpPr>
        <a:xfrm>
          <a:off x="0" y="0"/>
          <a:ext cx="0" cy="0"/>
          <a:chOff x="0" y="0"/>
          <a:chExt cx="0" cy="0"/>
        </a:xfrm>
      </p:grpSpPr>
      <p:sp>
        <p:nvSpPr>
          <p:cNvPr id="2755" name="Google Shape;2755;g27625662d88_0_1481"/>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Flow of Control</a:t>
            </a:r>
            <a:endParaRPr/>
          </a:p>
        </p:txBody>
      </p:sp>
      <p:sp>
        <p:nvSpPr>
          <p:cNvPr id="2756" name="Google Shape;2756;g27625662d88_0_1481"/>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Java executes one statement after the other in the order they are written</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Many Java statements are flow control statements:</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Alternation: 	if, if else, switch</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Looping:		for, while, do while</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Escapes:		break, continue, return</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a:solidFill>
                <a:srgbClr val="FF9900"/>
              </a:solidFill>
              <a:latin typeface="Arial"/>
              <a:ea typeface="Arial"/>
              <a:cs typeface="Arial"/>
              <a:sym typeface="Arial"/>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0"/>
        <p:cNvGrpSpPr/>
        <p:nvPr/>
      </p:nvGrpSpPr>
      <p:grpSpPr>
        <a:xfrm>
          <a:off x="0" y="0"/>
          <a:ext cx="0" cy="0"/>
          <a:chOff x="0" y="0"/>
          <a:chExt cx="0" cy="0"/>
        </a:xfrm>
      </p:grpSpPr>
      <p:sp>
        <p:nvSpPr>
          <p:cNvPr id="2761" name="Google Shape;2761;g27625662d88_0_1486"/>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If – The Conditional Statement</a:t>
            </a:r>
            <a:endParaRPr/>
          </a:p>
        </p:txBody>
      </p:sp>
      <p:sp>
        <p:nvSpPr>
          <p:cNvPr id="2762" name="Google Shape;2762;g27625662d88_0_1486"/>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if statement evaluates an expression and if that evaluation is true then the specified action is taken</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 x =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If the value of x is less than 10, make x equal to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It could have been written:</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x =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Or, alternatively:</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 { x = 10;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6"/>
        <p:cNvGrpSpPr/>
        <p:nvPr/>
      </p:nvGrpSpPr>
      <p:grpSpPr>
        <a:xfrm>
          <a:off x="0" y="0"/>
          <a:ext cx="0" cy="0"/>
          <a:chOff x="0" y="0"/>
          <a:chExt cx="0" cy="0"/>
        </a:xfrm>
      </p:grpSpPr>
      <p:sp>
        <p:nvSpPr>
          <p:cNvPr id="2767" name="Google Shape;2767;g27625662d88_0_1491"/>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Relational Operators</a:t>
            </a:r>
            <a:endParaRPr/>
          </a:p>
        </p:txBody>
      </p:sp>
      <p:sp>
        <p:nvSpPr>
          <p:cNvPr id="2768" name="Google Shape;2768;g27625662d88_0_1491"/>
          <p:cNvSpPr txBox="1">
            <a:spLocks noGrp="1"/>
          </p:cNvSpPr>
          <p:nvPr>
            <p:ph type="body" idx="1"/>
          </p:nvPr>
        </p:nvSpPr>
        <p:spPr>
          <a:xfrm>
            <a:off x="1173162" y="1981200"/>
            <a:ext cx="55323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Equal (careful)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Not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&gt;=	Greater than or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&lt;=	Less than or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&gt;		Greater than</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&lt;		Less than</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2"/>
        <p:cNvGrpSpPr/>
        <p:nvPr/>
      </p:nvGrpSpPr>
      <p:grpSpPr>
        <a:xfrm>
          <a:off x="0" y="0"/>
          <a:ext cx="0" cy="0"/>
          <a:chOff x="0" y="0"/>
          <a:chExt cx="0" cy="0"/>
        </a:xfrm>
      </p:grpSpPr>
      <p:sp>
        <p:nvSpPr>
          <p:cNvPr id="2773" name="Google Shape;2773;g27625662d88_0_1496"/>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If… else</a:t>
            </a:r>
            <a:endParaRPr/>
          </a:p>
        </p:txBody>
      </p:sp>
      <p:sp>
        <p:nvSpPr>
          <p:cNvPr id="2774" name="Google Shape;2774;g27625662d88_0_1496"/>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if … else statement evaluates an expression and performs one action if that evaluation is true or a different action if it is false.</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hlink"/>
                </a:solidFill>
                <a:latin typeface="Times New Roman"/>
                <a:ea typeface="Times New Roman"/>
                <a:cs typeface="Times New Roman"/>
                <a:sym typeface="Times New Roman"/>
              </a:rPr>
              <a:t>	 </a:t>
            </a:r>
            <a:r>
              <a:rPr lang="en-US" sz="2400" b="0" i="0" u="none">
                <a:solidFill>
                  <a:srgbClr val="FF9900"/>
                </a:solidFill>
                <a:latin typeface="Courier New"/>
                <a:ea typeface="Courier New"/>
                <a:cs typeface="Courier New"/>
                <a:sym typeface="Courier New"/>
              </a:rPr>
              <a:t>if (x != oldx)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System.out.print(“x was changed”);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System.out.print(“x is unchanged”);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8"/>
        <p:cNvGrpSpPr/>
        <p:nvPr/>
      </p:nvGrpSpPr>
      <p:grpSpPr>
        <a:xfrm>
          <a:off x="0" y="0"/>
          <a:ext cx="0" cy="0"/>
          <a:chOff x="0" y="0"/>
          <a:chExt cx="0" cy="0"/>
        </a:xfrm>
      </p:grpSpPr>
      <p:sp>
        <p:nvSpPr>
          <p:cNvPr id="2779" name="Google Shape;2779;g27625662d88_0_1501"/>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Nested if … else</a:t>
            </a:r>
            <a:endParaRPr/>
          </a:p>
        </p:txBody>
      </p:sp>
      <p:sp>
        <p:nvSpPr>
          <p:cNvPr id="2780" name="Google Shape;2780;g27625662d88_0_1501"/>
          <p:cNvSpPr txBox="1">
            <a:spLocks noGrp="1"/>
          </p:cNvSpPr>
          <p:nvPr>
            <p:ph type="body" idx="1"/>
          </p:nvPr>
        </p:nvSpPr>
        <p:spPr>
          <a:xfrm>
            <a:off x="1143000" y="1981200"/>
            <a:ext cx="7239000" cy="4114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80000"/>
              </a:lnSpc>
              <a:spcBef>
                <a:spcPts val="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 myVal &gt; 100 )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remainderOn == true)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myVal = mVal % 100;</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else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myVal = myVal / 100.0;</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System.out.print(“myVal is in range”);</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4"/>
        <p:cNvGrpSpPr/>
        <p:nvPr/>
      </p:nvGrpSpPr>
      <p:grpSpPr>
        <a:xfrm>
          <a:off x="0" y="0"/>
          <a:ext cx="0" cy="0"/>
          <a:chOff x="0" y="0"/>
          <a:chExt cx="0" cy="0"/>
        </a:xfrm>
      </p:grpSpPr>
      <p:sp>
        <p:nvSpPr>
          <p:cNvPr id="2785" name="Google Shape;2785;g27625662d88_0_1506"/>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else if</a:t>
            </a:r>
            <a:endParaRPr/>
          </a:p>
        </p:txBody>
      </p:sp>
      <p:sp>
        <p:nvSpPr>
          <p:cNvPr id="2786" name="Google Shape;2786;g27625662d88_0_1506"/>
          <p:cNvSpPr txBox="1">
            <a:spLocks noGrp="1"/>
          </p:cNvSpPr>
          <p:nvPr>
            <p:ph type="body" idx="1"/>
          </p:nvPr>
        </p:nvSpPr>
        <p:spPr>
          <a:xfrm>
            <a:off x="685800" y="16764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Useful for choosing between alternatives:</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 n == 1 )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execute code block #1</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if ( j == 2 )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execute code block #2</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if all previous tests have failed, execute code block #3</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0"/>
        <p:cNvGrpSpPr/>
        <p:nvPr/>
      </p:nvGrpSpPr>
      <p:grpSpPr>
        <a:xfrm>
          <a:off x="0" y="0"/>
          <a:ext cx="0" cy="0"/>
          <a:chOff x="0" y="0"/>
          <a:chExt cx="0" cy="0"/>
        </a:xfrm>
      </p:grpSpPr>
      <p:sp>
        <p:nvSpPr>
          <p:cNvPr id="2791" name="Google Shape;2791;g27625662d88_0_1511"/>
          <p:cNvSpPr txBox="1">
            <a:spLocks noGrp="1"/>
          </p:cNvSpPr>
          <p:nvPr>
            <p:ph type="title" idx="4294967295"/>
          </p:nvPr>
        </p:nvSpPr>
        <p:spPr>
          <a:xfrm>
            <a:off x="1173162" y="457200"/>
            <a:ext cx="7772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A Warning…</a:t>
            </a:r>
            <a:endParaRPr/>
          </a:p>
        </p:txBody>
      </p:sp>
      <p:sp>
        <p:nvSpPr>
          <p:cNvPr id="2792" name="Google Shape;2792;g27625662d88_0_1511"/>
          <p:cNvSpPr txBox="1">
            <a:spLocks noGrp="1"/>
          </p:cNvSpPr>
          <p:nvPr>
            <p:ph type="body" idx="4294967295"/>
          </p:nvPr>
        </p:nvSpPr>
        <p:spPr>
          <a:xfrm>
            <a:off x="1173162"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None/>
            </a:pPr>
            <a:r>
              <a:rPr lang="en-US" sz="2400" b="0" i="0" u="none">
                <a:solidFill>
                  <a:schemeClr val="hlink"/>
                </a:solidFill>
                <a:latin typeface="Courier New"/>
                <a:ea typeface="Courier New"/>
                <a:cs typeface="Courier New"/>
                <a:sym typeface="Courier New"/>
              </a:rPr>
              <a:t>WRONG!</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rgbClr val="FF9900"/>
                </a:solidFill>
                <a:latin typeface="Courier New"/>
                <a:ea typeface="Courier New"/>
                <a:cs typeface="Courier New"/>
                <a:sym typeface="Courier New"/>
              </a:rPr>
              <a:t>if( i == j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j == k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equals k”);</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else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is not equal 	to j”);	</a:t>
            </a:r>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strike="noStrike" cap="none">
              <a:solidFill>
                <a:srgbClr val="FF9900"/>
              </a:solidFill>
              <a:latin typeface="Courier New"/>
              <a:ea typeface="Courier New"/>
              <a:cs typeface="Courier New"/>
              <a:sym typeface="Courier New"/>
            </a:endParaRPr>
          </a:p>
        </p:txBody>
      </p:sp>
      <p:sp>
        <p:nvSpPr>
          <p:cNvPr id="2793" name="Google Shape;2793;g27625662d88_0_1511"/>
          <p:cNvSpPr txBox="1">
            <a:spLocks noGrp="1"/>
          </p:cNvSpPr>
          <p:nvPr>
            <p:ph type="body" idx="4294967295"/>
          </p:nvPr>
        </p:nvSpPr>
        <p:spPr>
          <a:xfrm>
            <a:off x="5135562" y="1981200"/>
            <a:ext cx="3810000" cy="4114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00CC00"/>
              </a:buClr>
              <a:buSzPts val="2000"/>
              <a:buFont typeface="Courier New"/>
              <a:buNone/>
            </a:pPr>
            <a:r>
              <a:rPr lang="en-US" sz="2000" b="0" i="0" u="none" strike="noStrike" cap="none">
                <a:solidFill>
                  <a:srgbClr val="00CC00"/>
                </a:solidFill>
                <a:latin typeface="Courier New"/>
                <a:ea typeface="Courier New"/>
                <a:cs typeface="Courier New"/>
                <a:sym typeface="Courier New"/>
              </a:rPr>
              <a:t>CORRECT!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i == j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j == k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equals k”);</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System.out.print(“i is not equal to j”);	// Correct!</a:t>
            </a:r>
            <a:endParaRPr/>
          </a:p>
          <a:p>
            <a:pPr marL="342900" marR="0" lvl="0" indent="-3429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37c8643f6b_0_48"/>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1400"/>
              <a:buFont typeface="Libre Baskerville"/>
              <a:buNone/>
            </a:pPr>
            <a:r>
              <a:rPr lang="en-US"/>
              <a:t>inheritance</a:t>
            </a:r>
            <a:endParaRPr/>
          </a:p>
        </p:txBody>
      </p:sp>
      <p:sp>
        <p:nvSpPr>
          <p:cNvPr id="660" name="Google Shape;660;g237c8643f6b_0_48"/>
          <p:cNvSpPr txBox="1">
            <a:spLocks noGrp="1"/>
          </p:cNvSpPr>
          <p:nvPr>
            <p:ph type="body" idx="1"/>
          </p:nvPr>
        </p:nvSpPr>
        <p:spPr>
          <a:xfrm>
            <a:off x="457200" y="1600200"/>
            <a:ext cx="8281500" cy="4873800"/>
          </a:xfrm>
          <a:prstGeom prst="rect">
            <a:avLst/>
          </a:prstGeom>
        </p:spPr>
        <p:txBody>
          <a:bodyPr spcFirstLastPara="1" wrap="square" lIns="91425" tIns="91425" rIns="91425" bIns="91425" anchor="t" anchorCtr="0">
            <a:noAutofit/>
          </a:bodyPr>
          <a:lstStyle/>
          <a:p>
            <a:pPr marL="12700" lvl="0" indent="0" algn="l" rtl="0">
              <a:lnSpc>
                <a:spcPct val="115000"/>
              </a:lnSpc>
              <a:spcBef>
                <a:spcPts val="600"/>
              </a:spcBef>
              <a:spcAft>
                <a:spcPts val="0"/>
              </a:spcAft>
              <a:buClr>
                <a:schemeClr val="dk1"/>
              </a:buClr>
              <a:buSzPts val="1100"/>
              <a:buFont typeface="Arial"/>
              <a:buNone/>
            </a:pPr>
            <a:r>
              <a:rPr lang="en-US" sz="2600">
                <a:solidFill>
                  <a:srgbClr val="39275B"/>
                </a:solidFill>
                <a:latin typeface="Arial"/>
                <a:ea typeface="Arial"/>
                <a:cs typeface="Arial"/>
                <a:sym typeface="Arial"/>
              </a:rPr>
              <a:t>•</a:t>
            </a:r>
            <a:r>
              <a:rPr lang="en-US" sz="2600" b="1">
                <a:solidFill>
                  <a:srgbClr val="262626"/>
                </a:solidFill>
                <a:latin typeface="Calibri"/>
                <a:ea typeface="Calibri"/>
                <a:cs typeface="Calibri"/>
                <a:sym typeface="Calibri"/>
              </a:rPr>
              <a:t>inheritance</a:t>
            </a:r>
            <a:r>
              <a:rPr lang="en-US" sz="2600">
                <a:solidFill>
                  <a:srgbClr val="262626"/>
                </a:solidFill>
                <a:latin typeface="Calibri"/>
                <a:ea typeface="Calibri"/>
                <a:cs typeface="Calibri"/>
                <a:sym typeface="Calibri"/>
              </a:rPr>
              <a:t>: Forming new classes based on existing ones.</a:t>
            </a:r>
            <a:endParaRPr sz="2600">
              <a:solidFill>
                <a:srgbClr val="262626"/>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a:solidFill>
                  <a:srgbClr val="4D4D4D"/>
                </a:solidFill>
                <a:latin typeface="Arial"/>
                <a:ea typeface="Arial"/>
                <a:cs typeface="Arial"/>
                <a:sym typeface="Arial"/>
              </a:rPr>
              <a:t>§</a:t>
            </a:r>
            <a:r>
              <a:rPr lang="en-US">
                <a:solidFill>
                  <a:srgbClr val="404040"/>
                </a:solidFill>
                <a:latin typeface="Calibri"/>
                <a:ea typeface="Calibri"/>
                <a:cs typeface="Calibri"/>
                <a:sym typeface="Calibri"/>
              </a:rPr>
              <a:t>a way to share/</a:t>
            </a:r>
            <a:r>
              <a:rPr lang="en-US" b="1">
                <a:solidFill>
                  <a:srgbClr val="404040"/>
                </a:solidFill>
                <a:latin typeface="Calibri"/>
                <a:ea typeface="Calibri"/>
                <a:cs typeface="Calibri"/>
                <a:sym typeface="Calibri"/>
              </a:rPr>
              <a:t>reuse code</a:t>
            </a:r>
            <a:r>
              <a:rPr lang="en-US">
                <a:solidFill>
                  <a:srgbClr val="404040"/>
                </a:solidFill>
                <a:latin typeface="Calibri"/>
                <a:ea typeface="Calibri"/>
                <a:cs typeface="Calibri"/>
                <a:sym typeface="Calibri"/>
              </a:rPr>
              <a:t> between two or more classes</a:t>
            </a:r>
            <a:endParaRPr>
              <a:solidFill>
                <a:srgbClr val="404040"/>
              </a:solidFill>
              <a:latin typeface="Calibri"/>
              <a:ea typeface="Calibri"/>
              <a:cs typeface="Calibri"/>
              <a:sym typeface="Calibri"/>
            </a:endParaRPr>
          </a:p>
          <a:p>
            <a:pPr marL="12700" lvl="0" indent="0" algn="l" rtl="0">
              <a:lnSpc>
                <a:spcPct val="115000"/>
              </a:lnSpc>
              <a:spcBef>
                <a:spcPts val="200"/>
              </a:spcBef>
              <a:spcAft>
                <a:spcPts val="0"/>
              </a:spcAft>
              <a:buClr>
                <a:schemeClr val="dk1"/>
              </a:buClr>
              <a:buSzPts val="1100"/>
              <a:buFont typeface="Arial"/>
              <a:buNone/>
            </a:pPr>
            <a:r>
              <a:rPr lang="en-US" sz="1000">
                <a:solidFill>
                  <a:srgbClr val="4D4D4D"/>
                </a:solidFill>
                <a:latin typeface="Arial"/>
                <a:ea typeface="Arial"/>
                <a:cs typeface="Arial"/>
                <a:sym typeface="Arial"/>
              </a:rPr>
              <a:t>§</a:t>
            </a:r>
            <a:endParaRPr sz="1000">
              <a:solidFill>
                <a:srgbClr val="4D4D4D"/>
              </a:solidFill>
              <a:latin typeface="Arial"/>
              <a:ea typeface="Arial"/>
              <a:cs typeface="Arial"/>
              <a:sym typeface="Arial"/>
            </a:endParaRPr>
          </a:p>
          <a:p>
            <a:pPr marL="12700" lvl="0" indent="0" algn="l" rtl="0">
              <a:lnSpc>
                <a:spcPct val="115000"/>
              </a:lnSpc>
              <a:spcBef>
                <a:spcPts val="500"/>
              </a:spcBef>
              <a:spcAft>
                <a:spcPts val="0"/>
              </a:spcAft>
              <a:buClr>
                <a:schemeClr val="dk1"/>
              </a:buClr>
              <a:buSzPts val="1100"/>
              <a:buFont typeface="Arial"/>
              <a:buNone/>
            </a:pPr>
            <a:r>
              <a:rPr lang="en-US">
                <a:solidFill>
                  <a:srgbClr val="4D4D4D"/>
                </a:solidFill>
                <a:latin typeface="Arial"/>
                <a:ea typeface="Arial"/>
                <a:cs typeface="Arial"/>
                <a:sym typeface="Arial"/>
              </a:rPr>
              <a:t>§</a:t>
            </a:r>
            <a:r>
              <a:rPr lang="en-US" b="1">
                <a:solidFill>
                  <a:srgbClr val="404040"/>
                </a:solidFill>
                <a:latin typeface="Calibri"/>
                <a:ea typeface="Calibri"/>
                <a:cs typeface="Calibri"/>
                <a:sym typeface="Calibri"/>
              </a:rPr>
              <a:t>superclass</a:t>
            </a:r>
            <a:r>
              <a:rPr lang="en-US">
                <a:solidFill>
                  <a:srgbClr val="404040"/>
                </a:solidFill>
                <a:latin typeface="Calibri"/>
                <a:ea typeface="Calibri"/>
                <a:cs typeface="Calibri"/>
                <a:sym typeface="Calibri"/>
              </a:rPr>
              <a:t>: Parent class being extended.</a:t>
            </a:r>
            <a:endParaRPr>
              <a:solidFill>
                <a:srgbClr val="404040"/>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a:solidFill>
                  <a:srgbClr val="4D4D4D"/>
                </a:solidFill>
                <a:latin typeface="Arial"/>
                <a:ea typeface="Arial"/>
                <a:cs typeface="Arial"/>
                <a:sym typeface="Arial"/>
              </a:rPr>
              <a:t>§</a:t>
            </a:r>
            <a:r>
              <a:rPr lang="en-US" b="1">
                <a:solidFill>
                  <a:srgbClr val="404040"/>
                </a:solidFill>
                <a:latin typeface="Calibri"/>
                <a:ea typeface="Calibri"/>
                <a:cs typeface="Calibri"/>
                <a:sym typeface="Calibri"/>
              </a:rPr>
              <a:t>subclass</a:t>
            </a:r>
            <a:r>
              <a:rPr lang="en-US">
                <a:solidFill>
                  <a:srgbClr val="404040"/>
                </a:solidFill>
                <a:latin typeface="Calibri"/>
                <a:ea typeface="Calibri"/>
                <a:cs typeface="Calibri"/>
                <a:sym typeface="Calibri"/>
              </a:rPr>
              <a:t>: Child class that inherits behavior from superclass.</a:t>
            </a:r>
            <a:endParaRPr>
              <a:solidFill>
                <a:srgbClr val="404040"/>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sz="2200">
                <a:solidFill>
                  <a:srgbClr val="9900CC"/>
                </a:solidFill>
                <a:latin typeface="Arial"/>
                <a:ea typeface="Arial"/>
                <a:cs typeface="Arial"/>
                <a:sym typeface="Arial"/>
              </a:rPr>
              <a:t>•</a:t>
            </a:r>
            <a:r>
              <a:rPr lang="en-US" sz="2200">
                <a:solidFill>
                  <a:srgbClr val="4D4D4D"/>
                </a:solidFill>
                <a:latin typeface="Calibri"/>
                <a:ea typeface="Calibri"/>
                <a:cs typeface="Calibri"/>
                <a:sym typeface="Calibri"/>
              </a:rPr>
              <a:t>gets a copy of every field and method from superclass</a:t>
            </a:r>
            <a:endParaRPr sz="2200">
              <a:solidFill>
                <a:srgbClr val="4D4D4D"/>
              </a:solidFill>
              <a:latin typeface="Calibri"/>
              <a:ea typeface="Calibri"/>
              <a:cs typeface="Calibri"/>
              <a:sym typeface="Calibri"/>
            </a:endParaRPr>
          </a:p>
          <a:p>
            <a:pPr marL="12700" lvl="0" indent="0" algn="l" rtl="0">
              <a:lnSpc>
                <a:spcPct val="115000"/>
              </a:lnSpc>
              <a:spcBef>
                <a:spcPts val="200"/>
              </a:spcBef>
              <a:spcAft>
                <a:spcPts val="0"/>
              </a:spcAft>
              <a:buClr>
                <a:schemeClr val="dk1"/>
              </a:buClr>
              <a:buSzPts val="1100"/>
              <a:buFont typeface="Arial"/>
              <a:buNone/>
            </a:pPr>
            <a:r>
              <a:rPr lang="en-US" sz="1000">
                <a:solidFill>
                  <a:srgbClr val="9900CC"/>
                </a:solidFill>
                <a:latin typeface="Arial"/>
                <a:ea typeface="Arial"/>
                <a:cs typeface="Arial"/>
                <a:sym typeface="Arial"/>
              </a:rPr>
              <a:t>•</a:t>
            </a:r>
            <a:endParaRPr sz="1000">
              <a:solidFill>
                <a:srgbClr val="9900CC"/>
              </a:solidFill>
              <a:latin typeface="Arial"/>
              <a:ea typeface="Arial"/>
              <a:cs typeface="Arial"/>
              <a:sym typeface="Arial"/>
            </a:endParaRPr>
          </a:p>
          <a:p>
            <a:pPr marL="12700" lvl="0" indent="0" algn="l" rtl="0">
              <a:lnSpc>
                <a:spcPct val="115000"/>
              </a:lnSpc>
              <a:spcBef>
                <a:spcPts val="500"/>
              </a:spcBef>
              <a:spcAft>
                <a:spcPts val="0"/>
              </a:spcAft>
              <a:buClr>
                <a:schemeClr val="dk1"/>
              </a:buClr>
              <a:buSzPts val="1100"/>
              <a:buFont typeface="Arial"/>
              <a:buNone/>
            </a:pPr>
            <a:r>
              <a:rPr lang="en-US">
                <a:solidFill>
                  <a:srgbClr val="4D4D4D"/>
                </a:solidFill>
                <a:latin typeface="Arial"/>
                <a:ea typeface="Arial"/>
                <a:cs typeface="Arial"/>
                <a:sym typeface="Arial"/>
              </a:rPr>
              <a:t>§</a:t>
            </a:r>
            <a:r>
              <a:rPr lang="en-US" b="1">
                <a:solidFill>
                  <a:srgbClr val="404040"/>
                </a:solidFill>
                <a:latin typeface="Calibri"/>
                <a:ea typeface="Calibri"/>
                <a:cs typeface="Calibri"/>
                <a:sym typeface="Calibri"/>
              </a:rPr>
              <a:t>is-a relationship</a:t>
            </a:r>
            <a:r>
              <a:rPr lang="en-US">
                <a:solidFill>
                  <a:srgbClr val="404040"/>
                </a:solidFill>
                <a:latin typeface="Calibri"/>
                <a:ea typeface="Calibri"/>
                <a:cs typeface="Calibri"/>
                <a:sym typeface="Calibri"/>
              </a:rPr>
              <a:t>: Each object of the subclass also "is a(n)" object of the superclass and can be treated as one.</a:t>
            </a:r>
            <a:endParaRPr>
              <a:solidFill>
                <a:srgbClr val="404040"/>
              </a:solidFill>
              <a:latin typeface="Calibri"/>
              <a:ea typeface="Calibri"/>
              <a:cs typeface="Calibri"/>
              <a:sym typeface="Calibri"/>
            </a:endParaRPr>
          </a:p>
          <a:p>
            <a:pPr marL="0" lvl="0" indent="0" algn="l" rtl="0">
              <a:spcBef>
                <a:spcPts val="600"/>
              </a:spcBef>
              <a:spcAft>
                <a:spcPts val="0"/>
              </a:spcAft>
              <a:buNone/>
            </a:pPr>
            <a:endParaRPr sz="2600"/>
          </a:p>
        </p:txBody>
      </p:sp>
      <p:sp>
        <p:nvSpPr>
          <p:cNvPr id="661" name="Google Shape;661;g237c8643f6b_0_48"/>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31</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7"/>
        <p:cNvGrpSpPr/>
        <p:nvPr/>
      </p:nvGrpSpPr>
      <p:grpSpPr>
        <a:xfrm>
          <a:off x="0" y="0"/>
          <a:ext cx="0" cy="0"/>
          <a:chOff x="0" y="0"/>
          <a:chExt cx="0" cy="0"/>
        </a:xfrm>
      </p:grpSpPr>
      <p:sp>
        <p:nvSpPr>
          <p:cNvPr id="2798" name="Google Shape;2798;g27625662d88_0_1517"/>
          <p:cNvSpPr txBox="1">
            <a:spLocks noGrp="1"/>
          </p:cNvSpPr>
          <p:nvPr>
            <p:ph type="title"/>
          </p:nvPr>
        </p:nvSpPr>
        <p:spPr>
          <a:xfrm>
            <a:off x="1141100" y="457200"/>
            <a:ext cx="73932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 </a:t>
            </a:r>
            <a:r>
              <a:rPr lang="en-US"/>
              <a:t>S</a:t>
            </a:r>
            <a:r>
              <a:rPr lang="en-US" sz="4400" b="0" i="0" u="none">
                <a:solidFill>
                  <a:schemeClr val="dk2"/>
                </a:solidFill>
                <a:latin typeface="Times New Roman"/>
                <a:ea typeface="Times New Roman"/>
                <a:cs typeface="Times New Roman"/>
                <a:sym typeface="Times New Roman"/>
              </a:rPr>
              <a:t>witch Statement</a:t>
            </a:r>
            <a:endParaRPr/>
          </a:p>
        </p:txBody>
      </p:sp>
      <p:sp>
        <p:nvSpPr>
          <p:cNvPr id="2799" name="Google Shape;2799;g27625662d88_0_1517"/>
          <p:cNvSpPr txBox="1">
            <a:spLocks noGrp="1"/>
          </p:cNvSpPr>
          <p:nvPr>
            <p:ph type="body" idx="1"/>
          </p:nvPr>
        </p:nvSpPr>
        <p:spPr>
          <a:xfrm>
            <a:off x="1066800" y="1524000"/>
            <a:ext cx="7772400" cy="50292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90000"/>
              </a:lnSpc>
              <a:spcBef>
                <a:spcPts val="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switch ( n ) {</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case 1: </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execute code block #1</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case 2:</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execute code block #2</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default:</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if all previous tests fail then        	//execute code block #4</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3"/>
        <p:cNvGrpSpPr/>
        <p:nvPr/>
      </p:nvGrpSpPr>
      <p:grpSpPr>
        <a:xfrm>
          <a:off x="0" y="0"/>
          <a:ext cx="0" cy="0"/>
          <a:chOff x="0" y="0"/>
          <a:chExt cx="0" cy="0"/>
        </a:xfrm>
      </p:grpSpPr>
      <p:sp>
        <p:nvSpPr>
          <p:cNvPr id="2804" name="Google Shape;2804;g27625662d88_0_1522"/>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a:t>
            </a:r>
            <a:r>
              <a:rPr lang="en-US" sz="4400" b="0" i="0" u="none">
                <a:solidFill>
                  <a:srgbClr val="FF9900"/>
                </a:solidFill>
                <a:latin typeface="Times New Roman"/>
                <a:ea typeface="Times New Roman"/>
                <a:cs typeface="Times New Roman"/>
                <a:sym typeface="Times New Roman"/>
              </a:rPr>
              <a:t> for</a:t>
            </a:r>
            <a:r>
              <a:rPr lang="en-US" sz="4400" b="0" i="0" u="none">
                <a:solidFill>
                  <a:schemeClr val="dk2"/>
                </a:solidFill>
                <a:latin typeface="Times New Roman"/>
                <a:ea typeface="Times New Roman"/>
                <a:cs typeface="Times New Roman"/>
                <a:sym typeface="Times New Roman"/>
              </a:rPr>
              <a:t> loop</a:t>
            </a:r>
            <a:endParaRPr/>
          </a:p>
        </p:txBody>
      </p:sp>
      <p:sp>
        <p:nvSpPr>
          <p:cNvPr id="2805" name="Google Shape;2805;g27625662d88_0_1522"/>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1600"/>
              <a:buFont typeface="Noto Sans Symbols"/>
              <a:buChar char="■"/>
            </a:pPr>
            <a:r>
              <a:rPr lang="en-US" sz="2000" b="0" i="0" u="none">
                <a:solidFill>
                  <a:schemeClr val="dk1"/>
                </a:solidFill>
                <a:latin typeface="Arial"/>
                <a:ea typeface="Arial"/>
                <a:cs typeface="Arial"/>
                <a:sym typeface="Arial"/>
              </a:rPr>
              <a:t>Loop n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i = 0; i &lt; n; n++ )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this code body will execute n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ifrom  0 to n-1</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342900" marR="0" lvl="0" indent="-342900" algn="l" rtl="0">
              <a:lnSpc>
                <a:spcPct val="90000"/>
              </a:lnSpc>
              <a:spcBef>
                <a:spcPts val="400"/>
              </a:spcBef>
              <a:spcAft>
                <a:spcPts val="0"/>
              </a:spcAft>
              <a:buClr>
                <a:schemeClr val="accent1"/>
              </a:buClr>
              <a:buSzPts val="1600"/>
              <a:buFont typeface="Noto Sans Symbols"/>
              <a:buChar char="■"/>
            </a:pPr>
            <a:r>
              <a:rPr lang="en-US" sz="2000" b="0" i="0" u="none">
                <a:solidFill>
                  <a:schemeClr val="dk1"/>
                </a:solidFill>
                <a:latin typeface="Arial"/>
                <a:ea typeface="Arial"/>
                <a:cs typeface="Arial"/>
                <a:sym typeface="Arial"/>
              </a:rPr>
              <a:t>Nested for:</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j = 0; j &lt; 10; j++ )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for ( i = 0; i &lt; 20; i++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this code body will execute 200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342900" marR="0" lvl="0" indent="-342900" algn="l" rtl="0">
              <a:lnSpc>
                <a:spcPct val="90000"/>
              </a:lnSpc>
              <a:spcBef>
                <a:spcPts val="400"/>
              </a:spcBef>
              <a:spcAft>
                <a:spcPts val="0"/>
              </a:spcAft>
              <a:buClr>
                <a:schemeClr val="accent1"/>
              </a:buClr>
              <a:buSzPts val="1600"/>
              <a:buFont typeface="Noto Sans Symbols"/>
              <a:buNone/>
            </a:pPr>
            <a:r>
              <a:rPr lang="en-US" sz="2000" b="0" i="0" u="none">
                <a:solidFill>
                  <a:schemeClr val="dk1"/>
                </a:solidFill>
                <a:latin typeface="Arial"/>
                <a:ea typeface="Arial"/>
                <a:cs typeface="Arial"/>
                <a:sym typeface="Arial"/>
              </a:rPr>
              <a:t>	</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9"/>
        <p:cNvGrpSpPr/>
        <p:nvPr/>
      </p:nvGrpSpPr>
      <p:grpSpPr>
        <a:xfrm>
          <a:off x="0" y="0"/>
          <a:ext cx="0" cy="0"/>
          <a:chOff x="0" y="0"/>
          <a:chExt cx="0" cy="0"/>
        </a:xfrm>
      </p:grpSpPr>
      <p:sp>
        <p:nvSpPr>
          <p:cNvPr id="2810" name="Google Shape;2810;g27625662d88_0_1527"/>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while loop</a:t>
            </a:r>
            <a:endParaRPr/>
          </a:p>
        </p:txBody>
      </p:sp>
      <p:sp>
        <p:nvSpPr>
          <p:cNvPr id="2811" name="Google Shape;2811;g27625662d88_0_1527"/>
          <p:cNvSpPr txBox="1">
            <a:spLocks noGrp="1"/>
          </p:cNvSpPr>
          <p:nvPr>
            <p:ph type="body" idx="1"/>
          </p:nvPr>
        </p:nvSpPr>
        <p:spPr>
          <a:xfrm>
            <a:off x="1143000" y="1981200"/>
            <a:ext cx="7772400" cy="21336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90000"/>
              </a:lnSpc>
              <a:spcBef>
                <a:spcPts val="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while(response == 1) {</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System.out.print( “ID =” + userID[n]);</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n++;</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response = readInt( “Enter “);</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a:t>
            </a:r>
            <a:endParaRPr b="1"/>
          </a:p>
          <a:p>
            <a:pPr marL="742950" marR="0" lvl="1" indent="-285750" algn="l" rtl="0">
              <a:lnSpc>
                <a:spcPct val="90000"/>
              </a:lnSpc>
              <a:spcBef>
                <a:spcPts val="480"/>
              </a:spcBef>
              <a:spcAft>
                <a:spcPts val="0"/>
              </a:spcAft>
              <a:buClr>
                <a:schemeClr val="dk1"/>
              </a:buClr>
              <a:buSzPts val="2400"/>
              <a:buFont typeface="Arial"/>
              <a:buNone/>
            </a:pPr>
            <a:endParaRPr sz="2400" b="0" i="0" u="none" strike="noStrike" cap="none">
              <a:solidFill>
                <a:srgbClr val="FF9900"/>
              </a:solidFill>
              <a:latin typeface="Courier New"/>
              <a:ea typeface="Courier New"/>
              <a:cs typeface="Courier New"/>
              <a:sym typeface="Courier New"/>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strike="noStrike" cap="none">
              <a:solidFill>
                <a:srgbClr val="FF9900"/>
              </a:solidFill>
              <a:latin typeface="Courier New"/>
              <a:ea typeface="Courier New"/>
              <a:cs typeface="Courier New"/>
              <a:sym typeface="Courier New"/>
            </a:endParaRPr>
          </a:p>
        </p:txBody>
      </p:sp>
      <p:sp>
        <p:nvSpPr>
          <p:cNvPr id="2812" name="Google Shape;2812;g27625662d88_0_1527"/>
          <p:cNvSpPr txBox="1"/>
          <p:nvPr/>
        </p:nvSpPr>
        <p:spPr>
          <a:xfrm>
            <a:off x="1295400" y="4495800"/>
            <a:ext cx="7543800" cy="135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minimum number of times the loop is executed?</a:t>
            </a:r>
            <a:endParaRPr/>
          </a:p>
          <a:p>
            <a:pPr marL="0" marR="0" lvl="0" indent="0" algn="l" rtl="0">
              <a:lnSpc>
                <a:spcPct val="100000"/>
              </a:lnSpc>
              <a:spcBef>
                <a:spcPts val="120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maximum number of times?</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6"/>
        <p:cNvGrpSpPr/>
        <p:nvPr/>
      </p:nvGrpSpPr>
      <p:grpSpPr>
        <a:xfrm>
          <a:off x="0" y="0"/>
          <a:ext cx="0" cy="0"/>
          <a:chOff x="0" y="0"/>
          <a:chExt cx="0" cy="0"/>
        </a:xfrm>
      </p:grpSpPr>
      <p:sp>
        <p:nvSpPr>
          <p:cNvPr id="2817" name="Google Shape;2817;g27625662d88_0_1533"/>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do {… } while loops</a:t>
            </a:r>
            <a:endParaRPr/>
          </a:p>
        </p:txBody>
      </p:sp>
      <p:sp>
        <p:nvSpPr>
          <p:cNvPr id="2818" name="Google Shape;2818;g27625662d88_0_1533"/>
          <p:cNvSpPr txBox="1">
            <a:spLocks noGrp="1"/>
          </p:cNvSpPr>
          <p:nvPr>
            <p:ph type="body" idx="1"/>
          </p:nvPr>
        </p:nvSpPr>
        <p:spPr>
          <a:xfrm>
            <a:off x="1173162" y="1981200"/>
            <a:ext cx="7772400" cy="19812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do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 “ID =” + userID[n]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n++;</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response = readInt( “Enter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}while (response == 1);</a:t>
            </a:r>
            <a:endParaRPr/>
          </a:p>
        </p:txBody>
      </p:sp>
      <p:sp>
        <p:nvSpPr>
          <p:cNvPr id="2819" name="Google Shape;2819;g27625662d88_0_1533"/>
          <p:cNvSpPr txBox="1"/>
          <p:nvPr/>
        </p:nvSpPr>
        <p:spPr>
          <a:xfrm>
            <a:off x="1219200" y="4267200"/>
            <a:ext cx="7620000" cy="135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minimum number of times the loop is executed?</a:t>
            </a:r>
            <a:endParaRPr/>
          </a:p>
          <a:p>
            <a:pPr marL="0" marR="0" lvl="0" indent="0" algn="l" rtl="0">
              <a:lnSpc>
                <a:spcPct val="100000"/>
              </a:lnSpc>
              <a:spcBef>
                <a:spcPts val="120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maximum number of times?</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3"/>
        <p:cNvGrpSpPr/>
        <p:nvPr/>
      </p:nvGrpSpPr>
      <p:grpSpPr>
        <a:xfrm>
          <a:off x="0" y="0"/>
          <a:ext cx="0" cy="0"/>
          <a:chOff x="0" y="0"/>
          <a:chExt cx="0" cy="0"/>
        </a:xfrm>
      </p:grpSpPr>
      <p:sp>
        <p:nvSpPr>
          <p:cNvPr id="2824" name="Google Shape;2824;g27625662d88_0_1539"/>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Break</a:t>
            </a:r>
            <a:endParaRPr/>
          </a:p>
        </p:txBody>
      </p:sp>
      <p:sp>
        <p:nvSpPr>
          <p:cNvPr id="2825" name="Google Shape;2825;g27625662d88_0_1539"/>
          <p:cNvSpPr txBox="1">
            <a:spLocks noGrp="1"/>
          </p:cNvSpPr>
          <p:nvPr>
            <p:ph type="body" idx="1"/>
          </p:nvPr>
        </p:nvSpPr>
        <p:spPr>
          <a:xfrm>
            <a:off x="1173162" y="1981200"/>
            <a:ext cx="73611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A break statement causes an  exit from the </a:t>
            </a:r>
            <a:r>
              <a:rPr lang="en-US" sz="2800" b="0" i="0" u="none">
                <a:solidFill>
                  <a:schemeClr val="hlink"/>
                </a:solidFill>
                <a:latin typeface="Arial"/>
                <a:ea typeface="Arial"/>
                <a:cs typeface="Arial"/>
                <a:sym typeface="Arial"/>
              </a:rPr>
              <a:t>innermost </a:t>
            </a:r>
            <a:r>
              <a:rPr lang="en-US" sz="2800" b="0" i="0" u="none">
                <a:solidFill>
                  <a:schemeClr val="dk1"/>
                </a:solidFill>
                <a:latin typeface="Arial"/>
                <a:ea typeface="Arial"/>
                <a:cs typeface="Arial"/>
                <a:sym typeface="Arial"/>
              </a:rPr>
              <a:t>containing </a:t>
            </a:r>
            <a:r>
              <a:rPr lang="en-US" sz="2800" b="0" i="0" u="none">
                <a:solidFill>
                  <a:schemeClr val="hlink"/>
                </a:solidFill>
                <a:latin typeface="Arial"/>
                <a:ea typeface="Arial"/>
                <a:cs typeface="Arial"/>
                <a:sym typeface="Arial"/>
              </a:rPr>
              <a:t>while</a:t>
            </a:r>
            <a:r>
              <a:rPr lang="en-US" sz="2800" b="0" i="0" u="none">
                <a:solidFill>
                  <a:schemeClr val="dk1"/>
                </a:solidFill>
                <a:latin typeface="Arial"/>
                <a:ea typeface="Arial"/>
                <a:cs typeface="Arial"/>
                <a:sym typeface="Arial"/>
              </a:rPr>
              <a:t>, </a:t>
            </a:r>
            <a:r>
              <a:rPr lang="en-US" sz="2800" b="0" i="0" u="none">
                <a:solidFill>
                  <a:schemeClr val="hlink"/>
                </a:solidFill>
                <a:latin typeface="Arial"/>
                <a:ea typeface="Arial"/>
                <a:cs typeface="Arial"/>
                <a:sym typeface="Arial"/>
              </a:rPr>
              <a:t>do</a:t>
            </a:r>
            <a:r>
              <a:rPr lang="en-US" sz="2800" b="0" i="0" u="none">
                <a:solidFill>
                  <a:schemeClr val="dk1"/>
                </a:solidFill>
                <a:latin typeface="Arial"/>
                <a:ea typeface="Arial"/>
                <a:cs typeface="Arial"/>
                <a:sym typeface="Arial"/>
              </a:rPr>
              <a:t>, </a:t>
            </a:r>
            <a:r>
              <a:rPr lang="en-US" sz="2800" b="0" i="0" u="none">
                <a:solidFill>
                  <a:schemeClr val="hlink"/>
                </a:solidFill>
                <a:latin typeface="Arial"/>
                <a:ea typeface="Arial"/>
                <a:cs typeface="Arial"/>
                <a:sym typeface="Arial"/>
              </a:rPr>
              <a:t>for</a:t>
            </a:r>
            <a:r>
              <a:rPr lang="en-US" sz="2800" b="0" i="0" u="none">
                <a:solidFill>
                  <a:schemeClr val="dk1"/>
                </a:solidFill>
                <a:latin typeface="Arial"/>
                <a:ea typeface="Arial"/>
                <a:cs typeface="Arial"/>
                <a:sym typeface="Arial"/>
              </a:rPr>
              <a:t> or </a:t>
            </a:r>
            <a:r>
              <a:rPr lang="en-US" sz="2800" b="0" i="0" u="none">
                <a:solidFill>
                  <a:schemeClr val="hlink"/>
                </a:solidFill>
                <a:latin typeface="Arial"/>
                <a:ea typeface="Arial"/>
                <a:cs typeface="Arial"/>
                <a:sym typeface="Arial"/>
              </a:rPr>
              <a:t>switch</a:t>
            </a:r>
            <a:r>
              <a:rPr lang="en-US" sz="2800" b="0" i="0" u="none">
                <a:solidFill>
                  <a:schemeClr val="dk1"/>
                </a:solidFill>
                <a:latin typeface="Arial"/>
                <a:ea typeface="Arial"/>
                <a:cs typeface="Arial"/>
                <a:sym typeface="Arial"/>
              </a:rPr>
              <a:t> statement.</a:t>
            </a:r>
            <a:endParaRPr sz="2800" b="0" i="0" u="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for ( int i = 0; i &lt; maxID, i++ )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if ( userID[i] == targetID )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index = i;</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program jumps here after break </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9"/>
        <p:cNvGrpSpPr/>
        <p:nvPr/>
      </p:nvGrpSpPr>
      <p:grpSpPr>
        <a:xfrm>
          <a:off x="0" y="0"/>
          <a:ext cx="0" cy="0"/>
          <a:chOff x="0" y="0"/>
          <a:chExt cx="0" cy="0"/>
        </a:xfrm>
      </p:grpSpPr>
      <p:sp>
        <p:nvSpPr>
          <p:cNvPr id="2830" name="Google Shape;2830;g27625662d88_0_1544"/>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Continue</a:t>
            </a:r>
            <a:endParaRPr/>
          </a:p>
        </p:txBody>
      </p:sp>
      <p:sp>
        <p:nvSpPr>
          <p:cNvPr id="2831" name="Google Shape;2831;g27625662d88_0_1544"/>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Can only be used with while, do or for.</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continue statement causes the innermost loop to start the next iteration immediately</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int i = 0; i &lt; maxID; i++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userID[i] != -1 ) continue;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 “UserID ” + i + “ :” +   		userID);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g27625662d88_0_1557"/>
          <p:cNvSpPr txBox="1">
            <a:spLocks noGrp="1"/>
          </p:cNvSpPr>
          <p:nvPr>
            <p:ph type="title"/>
          </p:nvPr>
        </p:nvSpPr>
        <p:spPr>
          <a:xfrm>
            <a:off x="457200" y="214290"/>
            <a:ext cx="7467600" cy="5604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Data encapsulation</a:t>
            </a:r>
            <a:endParaRPr sz="3000" b="0" i="0" u="none" strike="noStrike" cap="small">
              <a:solidFill>
                <a:schemeClr val="dk2"/>
              </a:solidFill>
              <a:latin typeface="Libre Baskerville"/>
              <a:ea typeface="Libre Baskerville"/>
              <a:cs typeface="Libre Baskerville"/>
              <a:sym typeface="Libre Baskerville"/>
            </a:endParaRPr>
          </a:p>
        </p:txBody>
      </p:sp>
      <p:sp>
        <p:nvSpPr>
          <p:cNvPr id="2837" name="Google Shape;2837;g27625662d88_0_1557"/>
          <p:cNvSpPr txBox="1">
            <a:spLocks noGrp="1"/>
          </p:cNvSpPr>
          <p:nvPr>
            <p:ph type="body" idx="1"/>
          </p:nvPr>
        </p:nvSpPr>
        <p:spPr>
          <a:xfrm>
            <a:off x="285720" y="928670"/>
            <a:ext cx="8472600" cy="4429200"/>
          </a:xfrm>
          <a:prstGeom prst="rect">
            <a:avLst/>
          </a:prstGeom>
          <a:noFill/>
          <a:ln>
            <a:noFill/>
          </a:ln>
        </p:spPr>
        <p:txBody>
          <a:bodyPr spcFirstLastPara="1" wrap="square" lIns="91425" tIns="45700" rIns="91425" bIns="45700" anchor="t" anchorCtr="0">
            <a:noAutofit/>
          </a:bodyPr>
          <a:lstStyle/>
          <a:p>
            <a:pPr marL="274320" marR="0" lvl="0" indent="-274320" algn="just"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The wrapping up of data and function into a single unit (called class) is known as encapsulation. Data and encapsulation is the most striking feature of a class.</a:t>
            </a:r>
            <a:endParaRPr/>
          </a:p>
          <a:p>
            <a:pPr marL="274320" marR="0" lvl="0" indent="-274320" algn="just"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OOP encapsulates data (attributes) and functions (behavior) into packages called objects</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just"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E.g. class encapsulates data members and member functions</a:t>
            </a:r>
            <a:endParaRPr sz="2400" b="0" i="0" u="none" strike="noStrike" cap="none">
              <a:solidFill>
                <a:schemeClr val="dk1"/>
              </a:solidFill>
              <a:latin typeface="Libre Baskerville"/>
              <a:ea typeface="Libre Baskerville"/>
              <a:cs typeface="Libre Baskerville"/>
              <a:sym typeface="Libre Baskerville"/>
            </a:endParaRPr>
          </a:p>
        </p:txBody>
      </p:sp>
      <p:sp>
        <p:nvSpPr>
          <p:cNvPr id="2838" name="Google Shape;2838;g27625662d88_0_1557"/>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fld id="{00000000-1234-1234-1234-123412341234}" type="slidenum">
              <a:rPr lang="en-US" sz="1400" b="1">
                <a:solidFill>
                  <a:srgbClr val="FFFFFF"/>
                </a:solidFill>
                <a:latin typeface="Libre Baskerville"/>
                <a:ea typeface="Libre Baskerville"/>
                <a:cs typeface="Libre Baskerville"/>
                <a:sym typeface="Libre Baskerville"/>
              </a:rPr>
              <a:t>316</a:t>
            </a:fld>
            <a:endParaRPr sz="1400" b="1">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sp>
        <p:nvSpPr>
          <p:cNvPr id="2844" name="Google Shape;2844;g27625662d88_0_1563"/>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Runtime polymorphism in java</a:t>
            </a:r>
            <a:endParaRPr/>
          </a:p>
        </p:txBody>
      </p:sp>
      <p:sp>
        <p:nvSpPr>
          <p:cNvPr id="2845" name="Google Shape;2845;g27625662d88_0_1563"/>
          <p:cNvSpPr txBox="1">
            <a:spLocks noGrp="1"/>
          </p:cNvSpPr>
          <p:nvPr>
            <p:ph type="body" idx="1"/>
          </p:nvPr>
        </p:nvSpPr>
        <p:spPr>
          <a:xfrm>
            <a:off x="457200" y="1600200"/>
            <a:ext cx="8187900" cy="4873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2000">
                <a:solidFill>
                  <a:srgbClr val="231F20"/>
                </a:solidFill>
                <a:latin typeface="Arial"/>
                <a:ea typeface="Arial"/>
                <a:cs typeface="Arial"/>
                <a:sym typeface="Arial"/>
              </a:rPr>
              <a:t>Runtime polymorphism, also known as the </a:t>
            </a:r>
            <a:r>
              <a:rPr lang="en-US" sz="2000" b="1">
                <a:solidFill>
                  <a:srgbClr val="231F20"/>
                </a:solidFill>
                <a:latin typeface="Arial"/>
                <a:ea typeface="Arial"/>
                <a:cs typeface="Arial"/>
                <a:sym typeface="Arial"/>
              </a:rPr>
              <a:t>Dynamic Method Dispatch</a:t>
            </a:r>
            <a:r>
              <a:rPr lang="en-US" sz="2000">
                <a:solidFill>
                  <a:srgbClr val="231F20"/>
                </a:solidFill>
                <a:latin typeface="Arial"/>
                <a:ea typeface="Arial"/>
                <a:cs typeface="Arial"/>
                <a:sym typeface="Arial"/>
              </a:rPr>
              <a:t>, is a process that </a:t>
            </a:r>
            <a:r>
              <a:rPr lang="en-US" sz="2000" b="1">
                <a:solidFill>
                  <a:srgbClr val="E22D2D"/>
                </a:solidFill>
                <a:latin typeface="Arial"/>
                <a:ea typeface="Arial"/>
                <a:cs typeface="Arial"/>
                <a:sym typeface="Arial"/>
              </a:rPr>
              <a:t>resolves a call to an overridden method at runtime</a:t>
            </a:r>
            <a:r>
              <a:rPr lang="en-US" sz="2000">
                <a:solidFill>
                  <a:srgbClr val="231F20"/>
                </a:solidFill>
                <a:latin typeface="Arial"/>
                <a:ea typeface="Arial"/>
                <a:cs typeface="Arial"/>
                <a:sym typeface="Arial"/>
              </a:rPr>
              <a:t>. The process involves the use of the reference variable of a superclass to call for an overridden method.</a:t>
            </a:r>
            <a:endParaRPr sz="200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2000">
                <a:solidFill>
                  <a:srgbClr val="231F20"/>
                </a:solidFill>
                <a:latin typeface="Arial"/>
                <a:ea typeface="Arial"/>
                <a:cs typeface="Arial"/>
                <a:sym typeface="Arial"/>
              </a:rPr>
              <a:t>The method to be called will be determined based on the object being referred to by the reference variable.</a:t>
            </a:r>
            <a:endParaRPr sz="2000">
              <a:solidFill>
                <a:srgbClr val="231F20"/>
              </a:solidFill>
              <a:latin typeface="Arial"/>
              <a:ea typeface="Arial"/>
              <a:cs typeface="Arial"/>
              <a:sym typeface="Arial"/>
            </a:endParaRPr>
          </a:p>
          <a:p>
            <a:pPr marL="0" lvl="0" indent="0" algn="l" rtl="0">
              <a:spcBef>
                <a:spcPts val="1900"/>
              </a:spcBef>
              <a:spcAft>
                <a:spcPts val="0"/>
              </a:spcAft>
              <a:buNone/>
            </a:pPr>
            <a:endParaRPr sz="3300"/>
          </a:p>
        </p:txBody>
      </p:sp>
      <p:sp>
        <p:nvSpPr>
          <p:cNvPr id="2846" name="Google Shape;2846;g27625662d88_0_1563"/>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317</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sp>
        <p:nvSpPr>
          <p:cNvPr id="2852" name="Google Shape;2852;g27625662d88_0_1570"/>
          <p:cNvSpPr txBox="1">
            <a:spLocks noGrp="1"/>
          </p:cNvSpPr>
          <p:nvPr>
            <p:ph type="body" idx="1"/>
          </p:nvPr>
        </p:nvSpPr>
        <p:spPr>
          <a:xfrm>
            <a:off x="370875" y="175325"/>
            <a:ext cx="8132700" cy="5125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100" b="1">
                <a:solidFill>
                  <a:srgbClr val="231F20"/>
                </a:solidFill>
              </a:rPr>
              <a:t>Benefits of Runtime Polymorphism in Java</a:t>
            </a:r>
            <a:endParaRPr sz="2100" b="1">
              <a:solidFill>
                <a:srgbClr val="231F20"/>
              </a:solidFill>
            </a:endParaRPr>
          </a:p>
          <a:p>
            <a:pPr marL="0" lvl="0" indent="0" algn="just" rtl="0">
              <a:lnSpc>
                <a:spcPct val="177272"/>
              </a:lnSpc>
              <a:spcBef>
                <a:spcPts val="1200"/>
              </a:spcBef>
              <a:spcAft>
                <a:spcPts val="0"/>
              </a:spcAft>
              <a:buClr>
                <a:schemeClr val="dk1"/>
              </a:buClr>
              <a:buSzPts val="1100"/>
              <a:buFont typeface="Arial"/>
              <a:buNone/>
            </a:pPr>
            <a:r>
              <a:rPr lang="en-US" sz="1700">
                <a:solidFill>
                  <a:srgbClr val="231F20"/>
                </a:solidFill>
              </a:rPr>
              <a:t>The primary advantage of runtime polymorphism is enabling the class to offer its specification to another inherited method. This implementation transfer from one method to another can be done without altering or changing the codes of the parent class object. Also, the call to an overridden method can be resolved dynamically during runtime.</a:t>
            </a:r>
            <a:endParaRPr sz="1700">
              <a:solidFill>
                <a:srgbClr val="231F20"/>
              </a:solidFill>
            </a:endParaRPr>
          </a:p>
          <a:p>
            <a:pPr marL="0" lvl="0" indent="0" algn="just" rtl="0">
              <a:lnSpc>
                <a:spcPct val="177272"/>
              </a:lnSpc>
              <a:spcBef>
                <a:spcPts val="1900"/>
              </a:spcBef>
              <a:spcAft>
                <a:spcPts val="0"/>
              </a:spcAft>
              <a:buClr>
                <a:schemeClr val="dk1"/>
              </a:buClr>
              <a:buSzPts val="1100"/>
              <a:buFont typeface="Arial"/>
              <a:buNone/>
            </a:pPr>
            <a:r>
              <a:rPr lang="en-US" sz="1800" b="1">
                <a:solidFill>
                  <a:srgbClr val="231F20"/>
                </a:solidFill>
              </a:rPr>
              <a:t>What is Method Overriding?</a:t>
            </a:r>
            <a:endParaRPr sz="1800" b="1">
              <a:solidFill>
                <a:srgbClr val="231F20"/>
              </a:solidFill>
            </a:endParaRPr>
          </a:p>
          <a:p>
            <a:pPr marL="0" lvl="0" indent="0" algn="just" rtl="0">
              <a:lnSpc>
                <a:spcPct val="177272"/>
              </a:lnSpc>
              <a:spcBef>
                <a:spcPts val="1900"/>
              </a:spcBef>
              <a:spcAft>
                <a:spcPts val="0"/>
              </a:spcAft>
              <a:buClr>
                <a:schemeClr val="dk1"/>
              </a:buClr>
              <a:buSzPts val="1100"/>
              <a:buFont typeface="Arial"/>
              <a:buNone/>
            </a:pPr>
            <a:r>
              <a:rPr lang="en-US" sz="1700">
                <a:solidFill>
                  <a:srgbClr val="231F20"/>
                </a:solidFill>
              </a:rPr>
              <a:t>Runtime polymorphism in Java can be carried out only by method overriding. Method overriding occurs when objects possess the same name, arguments, and type as their parent class but have different functionality. When a child class has such a method in it, it is called an overridden method. </a:t>
            </a:r>
            <a:endParaRPr sz="1700">
              <a:solidFill>
                <a:srgbClr val="231F20"/>
              </a:solidFill>
            </a:endParaRPr>
          </a:p>
          <a:p>
            <a:pPr marL="0" lvl="0" indent="0" algn="just" rtl="0">
              <a:spcBef>
                <a:spcPts val="1900"/>
              </a:spcBef>
              <a:spcAft>
                <a:spcPts val="0"/>
              </a:spcAft>
              <a:buNone/>
            </a:pPr>
            <a:endParaRPr sz="3000"/>
          </a:p>
        </p:txBody>
      </p:sp>
      <p:sp>
        <p:nvSpPr>
          <p:cNvPr id="2853" name="Google Shape;2853;g27625662d88_0_1570"/>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318</a:t>
            </a:fld>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sp>
        <p:nvSpPr>
          <p:cNvPr id="2859" name="Google Shape;2859;g27625662d88_0_1576"/>
          <p:cNvSpPr txBox="1">
            <a:spLocks noGrp="1"/>
          </p:cNvSpPr>
          <p:nvPr>
            <p:ph type="title"/>
          </p:nvPr>
        </p:nvSpPr>
        <p:spPr>
          <a:xfrm>
            <a:off x="457200" y="274644"/>
            <a:ext cx="7467600" cy="5211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1900"/>
              </a:spcAft>
              <a:buClr>
                <a:schemeClr val="dk1"/>
              </a:buClr>
              <a:buSzPts val="1100"/>
              <a:buFont typeface="Arial"/>
              <a:buNone/>
            </a:pPr>
            <a:r>
              <a:rPr lang="en-US" sz="3300" b="1" cap="none">
                <a:solidFill>
                  <a:srgbClr val="231F20"/>
                </a:solidFill>
                <a:latin typeface="Arial"/>
                <a:ea typeface="Arial"/>
                <a:cs typeface="Arial"/>
                <a:sym typeface="Arial"/>
              </a:rPr>
              <a:t>What is Upcasting?</a:t>
            </a:r>
            <a:endParaRPr sz="5100"/>
          </a:p>
        </p:txBody>
      </p:sp>
      <p:sp>
        <p:nvSpPr>
          <p:cNvPr id="2860" name="Google Shape;2860;g27625662d88_0_1576"/>
          <p:cNvSpPr txBox="1">
            <a:spLocks noGrp="1"/>
          </p:cNvSpPr>
          <p:nvPr>
            <p:ph type="body" idx="1"/>
          </p:nvPr>
        </p:nvSpPr>
        <p:spPr>
          <a:xfrm>
            <a:off x="229275" y="1126150"/>
            <a:ext cx="8375400" cy="5347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1900">
                <a:solidFill>
                  <a:srgbClr val="231F20"/>
                </a:solidFill>
                <a:latin typeface="Arial"/>
                <a:ea typeface="Arial"/>
                <a:cs typeface="Arial"/>
                <a:sym typeface="Arial"/>
              </a:rPr>
              <a:t>When an overridden method of child class is called through its parent type reference in Java, it is called </a:t>
            </a:r>
            <a:r>
              <a:rPr lang="en-US" sz="1900" b="1">
                <a:solidFill>
                  <a:srgbClr val="231F20"/>
                </a:solidFill>
                <a:latin typeface="Arial"/>
                <a:ea typeface="Arial"/>
                <a:cs typeface="Arial"/>
                <a:sym typeface="Arial"/>
              </a:rPr>
              <a:t>upcasting</a:t>
            </a:r>
            <a:r>
              <a:rPr lang="en-US" sz="1900">
                <a:solidFill>
                  <a:srgbClr val="231F20"/>
                </a:solidFill>
                <a:latin typeface="Arial"/>
                <a:ea typeface="Arial"/>
                <a:cs typeface="Arial"/>
                <a:sym typeface="Arial"/>
              </a:rPr>
              <a:t>. In this process, the object type represents the method or functionality that will be invoked. This decision is made during the runtime, and hence, the name run time polymorphism is given to the process. </a:t>
            </a:r>
            <a:endParaRPr sz="190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1900">
                <a:solidFill>
                  <a:srgbClr val="231F20"/>
                </a:solidFill>
                <a:latin typeface="Arial"/>
                <a:ea typeface="Arial"/>
                <a:cs typeface="Arial"/>
                <a:sym typeface="Arial"/>
              </a:rPr>
              <a:t>Run time polymorphism is also known as </a:t>
            </a:r>
            <a:r>
              <a:rPr lang="en-US" sz="1900" b="1">
                <a:solidFill>
                  <a:srgbClr val="231F20"/>
                </a:solidFill>
                <a:latin typeface="Arial"/>
                <a:ea typeface="Arial"/>
                <a:cs typeface="Arial"/>
                <a:sym typeface="Arial"/>
              </a:rPr>
              <a:t>Dynamic Method Dispatch</a:t>
            </a:r>
            <a:r>
              <a:rPr lang="en-US" sz="1900">
                <a:solidFill>
                  <a:srgbClr val="231F20"/>
                </a:solidFill>
                <a:latin typeface="Arial"/>
                <a:ea typeface="Arial"/>
                <a:cs typeface="Arial"/>
                <a:sym typeface="Arial"/>
              </a:rPr>
              <a:t> as the method functionality is decided dynamically at run time based on the object.</a:t>
            </a:r>
            <a:endParaRPr sz="1900">
              <a:solidFill>
                <a:srgbClr val="231F20"/>
              </a:solidFill>
              <a:latin typeface="Arial"/>
              <a:ea typeface="Arial"/>
              <a:cs typeface="Arial"/>
              <a:sym typeface="Arial"/>
            </a:endParaRPr>
          </a:p>
          <a:p>
            <a:pPr marL="0" lvl="0" indent="0" algn="l" rtl="0">
              <a:lnSpc>
                <a:spcPct val="177272"/>
              </a:lnSpc>
              <a:spcBef>
                <a:spcPts val="1900"/>
              </a:spcBef>
              <a:spcAft>
                <a:spcPts val="1900"/>
              </a:spcAft>
              <a:buClr>
                <a:schemeClr val="dk1"/>
              </a:buClr>
              <a:buSzPts val="1100"/>
              <a:buFont typeface="Arial"/>
              <a:buNone/>
            </a:pPr>
            <a:r>
              <a:rPr lang="en-US" sz="1900">
                <a:solidFill>
                  <a:srgbClr val="231F20"/>
                </a:solidFill>
                <a:latin typeface="Arial"/>
                <a:ea typeface="Arial"/>
                <a:cs typeface="Arial"/>
                <a:sym typeface="Arial"/>
              </a:rPr>
              <a:t>It is also called “</a:t>
            </a:r>
            <a:r>
              <a:rPr lang="en-US" sz="1900" b="1">
                <a:solidFill>
                  <a:srgbClr val="231F20"/>
                </a:solidFill>
                <a:latin typeface="Arial"/>
                <a:ea typeface="Arial"/>
                <a:cs typeface="Arial"/>
                <a:sym typeface="Arial"/>
              </a:rPr>
              <a:t>Late Binding”</a:t>
            </a:r>
            <a:r>
              <a:rPr lang="en-US" sz="1900">
                <a:solidFill>
                  <a:srgbClr val="231F20"/>
                </a:solidFill>
                <a:latin typeface="Arial"/>
                <a:ea typeface="Arial"/>
                <a:cs typeface="Arial"/>
                <a:sym typeface="Arial"/>
              </a:rPr>
              <a:t> as the process of binding the method with the object occurs late after compilation. </a:t>
            </a:r>
            <a:endParaRPr sz="1900">
              <a:solidFill>
                <a:srgbClr val="231F20"/>
              </a:solidFill>
              <a:latin typeface="Arial"/>
              <a:ea typeface="Arial"/>
              <a:cs typeface="Arial"/>
              <a:sym typeface="Arial"/>
            </a:endParaRPr>
          </a:p>
        </p:txBody>
      </p:sp>
      <p:sp>
        <p:nvSpPr>
          <p:cNvPr id="2861" name="Google Shape;2861;g27625662d88_0_1576"/>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319</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37c8643f6b_0_55"/>
          <p:cNvSpPr txBox="1">
            <a:spLocks noGrp="1"/>
          </p:cNvSpPr>
          <p:nvPr>
            <p:ph type="title"/>
          </p:nvPr>
        </p:nvSpPr>
        <p:spPr>
          <a:xfrm>
            <a:off x="457200" y="2"/>
            <a:ext cx="7467600" cy="14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inheritance syntax</a:t>
            </a:r>
            <a:endParaRPr/>
          </a:p>
        </p:txBody>
      </p:sp>
      <p:sp>
        <p:nvSpPr>
          <p:cNvPr id="668" name="Google Shape;668;g237c8643f6b_0_55"/>
          <p:cNvSpPr txBox="1">
            <a:spLocks noGrp="1"/>
          </p:cNvSpPr>
          <p:nvPr>
            <p:ph type="body" idx="1"/>
          </p:nvPr>
        </p:nvSpPr>
        <p:spPr>
          <a:xfrm>
            <a:off x="457200" y="1600200"/>
            <a:ext cx="7977900" cy="4873800"/>
          </a:xfrm>
          <a:prstGeom prst="rect">
            <a:avLst/>
          </a:prstGeom>
        </p:spPr>
        <p:txBody>
          <a:bodyPr spcFirstLastPara="1" wrap="square" lIns="91425" tIns="91425" rIns="91425" bIns="91425" anchor="t" anchorCtr="0">
            <a:noAutofit/>
          </a:bodyPr>
          <a:lstStyle/>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public class </a:t>
            </a:r>
            <a:r>
              <a:rPr lang="en-US" sz="2200" b="1">
                <a:solidFill>
                  <a:srgbClr val="404040"/>
                </a:solidFill>
                <a:latin typeface="Calibri"/>
                <a:ea typeface="Calibri"/>
                <a:cs typeface="Calibri"/>
                <a:sym typeface="Calibri"/>
              </a:rPr>
              <a:t>name</a:t>
            </a:r>
            <a:r>
              <a:rPr lang="en-US" sz="2200">
                <a:solidFill>
                  <a:srgbClr val="404040"/>
                </a:solidFill>
                <a:latin typeface="Courier New"/>
                <a:ea typeface="Courier New"/>
                <a:cs typeface="Courier New"/>
                <a:sym typeface="Courier New"/>
              </a:rPr>
              <a:t> </a:t>
            </a:r>
            <a:r>
              <a:rPr lang="en-US" sz="2200">
                <a:solidFill>
                  <a:srgbClr val="003399"/>
                </a:solidFill>
                <a:latin typeface="Courier New"/>
                <a:ea typeface="Courier New"/>
                <a:cs typeface="Courier New"/>
                <a:sym typeface="Courier New"/>
              </a:rPr>
              <a:t>extends </a:t>
            </a:r>
            <a:r>
              <a:rPr lang="en-US" sz="2200" b="1">
                <a:solidFill>
                  <a:srgbClr val="003399"/>
                </a:solidFill>
                <a:latin typeface="Calibri"/>
                <a:ea typeface="Calibri"/>
                <a:cs typeface="Calibri"/>
                <a:sym typeface="Calibri"/>
              </a:rPr>
              <a:t>superclass</a:t>
            </a:r>
            <a:r>
              <a:rPr lang="en-US" sz="2200">
                <a:solidFill>
                  <a:srgbClr val="404040"/>
                </a:solidFill>
                <a:latin typeface="Courier New"/>
                <a:ea typeface="Courier New"/>
                <a:cs typeface="Courier New"/>
                <a:sym typeface="Courier New"/>
              </a:rPr>
              <a:t> {</a:t>
            </a:r>
            <a:endParaRPr sz="2200">
              <a:solidFill>
                <a:srgbClr val="404040"/>
              </a:solidFill>
              <a:latin typeface="Courier New"/>
              <a:ea typeface="Courier New"/>
              <a:cs typeface="Courier New"/>
              <a:sym typeface="Courier New"/>
            </a:endParaRPr>
          </a:p>
          <a:p>
            <a:pPr marL="12700" lvl="0" indent="0" algn="l" rtl="0">
              <a:lnSpc>
                <a:spcPct val="115000"/>
              </a:lnSpc>
              <a:spcBef>
                <a:spcPts val="500"/>
              </a:spcBef>
              <a:spcAft>
                <a:spcPts val="0"/>
              </a:spcAft>
              <a:buClr>
                <a:schemeClr val="dk1"/>
              </a:buClr>
              <a:buSzPts val="1100"/>
              <a:buFont typeface="Arial"/>
              <a:buNone/>
            </a:pPr>
            <a:r>
              <a:rPr lang="en-US" sz="2200">
                <a:solidFill>
                  <a:srgbClr val="4D4D4D"/>
                </a:solidFill>
                <a:latin typeface="Arial"/>
                <a:ea typeface="Arial"/>
                <a:cs typeface="Arial"/>
                <a:sym typeface="Arial"/>
              </a:rPr>
              <a:t>§</a:t>
            </a:r>
            <a:r>
              <a:rPr lang="en-US" sz="2200">
                <a:solidFill>
                  <a:srgbClr val="404040"/>
                </a:solidFill>
                <a:latin typeface="Calibri"/>
                <a:ea typeface="Calibri"/>
                <a:cs typeface="Calibri"/>
                <a:sym typeface="Calibri"/>
              </a:rPr>
              <a:t>Example:</a:t>
            </a:r>
            <a:endParaRPr sz="2200">
              <a:solidFill>
                <a:srgbClr val="404040"/>
              </a:solidFill>
              <a:latin typeface="Calibri"/>
              <a:ea typeface="Calibri"/>
              <a:cs typeface="Calibri"/>
              <a:sym typeface="Calibri"/>
            </a:endParaRPr>
          </a:p>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public class Lawyer </a:t>
            </a:r>
            <a:r>
              <a:rPr lang="en-US" sz="2200" b="1">
                <a:solidFill>
                  <a:srgbClr val="003399"/>
                </a:solidFill>
                <a:latin typeface="Courier New"/>
                <a:ea typeface="Courier New"/>
                <a:cs typeface="Courier New"/>
                <a:sym typeface="Courier New"/>
              </a:rPr>
              <a:t>extends Employee</a:t>
            </a:r>
            <a:r>
              <a:rPr lang="en-US" sz="2200">
                <a:solidFill>
                  <a:srgbClr val="404040"/>
                </a:solidFill>
                <a:latin typeface="Courier New"/>
                <a:ea typeface="Courier New"/>
                <a:cs typeface="Courier New"/>
                <a:sym typeface="Courier New"/>
              </a:rPr>
              <a:t> {</a:t>
            </a:r>
            <a:endParaRPr sz="2200">
              <a:solidFill>
                <a:srgbClr val="404040"/>
              </a:solidFill>
              <a:latin typeface="Courier New"/>
              <a:ea typeface="Courier New"/>
              <a:cs typeface="Courier New"/>
              <a:sym typeface="Courier New"/>
            </a:endParaRPr>
          </a:p>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a:t>
            </a:r>
            <a:endParaRPr sz="2200">
              <a:solidFill>
                <a:srgbClr val="404040"/>
              </a:solidFill>
              <a:latin typeface="Courier New"/>
              <a:ea typeface="Courier New"/>
              <a:cs typeface="Courier New"/>
              <a:sym typeface="Courier New"/>
            </a:endParaRPr>
          </a:p>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a:t>
            </a:r>
            <a:endParaRPr sz="2200">
              <a:solidFill>
                <a:srgbClr val="404040"/>
              </a:solidFill>
              <a:latin typeface="Courier New"/>
              <a:ea typeface="Courier New"/>
              <a:cs typeface="Courier New"/>
              <a:sym typeface="Courier New"/>
            </a:endParaRPr>
          </a:p>
          <a:p>
            <a:pPr marL="12700" lvl="0" indent="0" algn="l" rtl="0">
              <a:lnSpc>
                <a:spcPct val="115000"/>
              </a:lnSpc>
              <a:spcBef>
                <a:spcPts val="600"/>
              </a:spcBef>
              <a:spcAft>
                <a:spcPts val="0"/>
              </a:spcAft>
              <a:buClr>
                <a:schemeClr val="dk1"/>
              </a:buClr>
              <a:buSzPts val="1100"/>
              <a:buFont typeface="Arial"/>
              <a:buNone/>
            </a:pPr>
            <a:r>
              <a:rPr lang="en-US">
                <a:solidFill>
                  <a:srgbClr val="39275B"/>
                </a:solidFill>
                <a:latin typeface="Arial"/>
                <a:ea typeface="Arial"/>
                <a:cs typeface="Arial"/>
                <a:sym typeface="Arial"/>
              </a:rPr>
              <a:t>•</a:t>
            </a:r>
            <a:r>
              <a:rPr lang="en-US">
                <a:solidFill>
                  <a:srgbClr val="262626"/>
                </a:solidFill>
                <a:latin typeface="Calibri"/>
                <a:ea typeface="Calibri"/>
                <a:cs typeface="Calibri"/>
                <a:sym typeface="Calibri"/>
              </a:rPr>
              <a:t>By extending </a:t>
            </a:r>
            <a:r>
              <a:rPr lang="en-US">
                <a:solidFill>
                  <a:srgbClr val="262626"/>
                </a:solidFill>
                <a:latin typeface="Courier New"/>
                <a:ea typeface="Courier New"/>
                <a:cs typeface="Courier New"/>
                <a:sym typeface="Courier New"/>
              </a:rPr>
              <a:t>Employee</a:t>
            </a:r>
            <a:r>
              <a:rPr lang="en-US">
                <a:solidFill>
                  <a:srgbClr val="262626"/>
                </a:solidFill>
                <a:latin typeface="Calibri"/>
                <a:ea typeface="Calibri"/>
                <a:cs typeface="Calibri"/>
                <a:sym typeface="Calibri"/>
              </a:rPr>
              <a:t>, each </a:t>
            </a:r>
            <a:r>
              <a:rPr lang="en-US">
                <a:solidFill>
                  <a:srgbClr val="262626"/>
                </a:solidFill>
                <a:latin typeface="Courier New"/>
                <a:ea typeface="Courier New"/>
                <a:cs typeface="Courier New"/>
                <a:sym typeface="Courier New"/>
              </a:rPr>
              <a:t>Lawyer</a:t>
            </a:r>
            <a:r>
              <a:rPr lang="en-US">
                <a:solidFill>
                  <a:srgbClr val="262626"/>
                </a:solidFill>
                <a:latin typeface="Calibri"/>
                <a:ea typeface="Calibri"/>
                <a:cs typeface="Calibri"/>
                <a:sym typeface="Calibri"/>
              </a:rPr>
              <a:t> object now:</a:t>
            </a:r>
            <a:endParaRPr>
              <a:solidFill>
                <a:srgbClr val="262626"/>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sz="2200">
                <a:solidFill>
                  <a:srgbClr val="4D4D4D"/>
                </a:solidFill>
                <a:latin typeface="Arial"/>
                <a:ea typeface="Arial"/>
                <a:cs typeface="Arial"/>
                <a:sym typeface="Arial"/>
              </a:rPr>
              <a:t>§</a:t>
            </a:r>
            <a:r>
              <a:rPr lang="en-US" sz="2200">
                <a:solidFill>
                  <a:srgbClr val="404040"/>
                </a:solidFill>
                <a:latin typeface="Calibri"/>
                <a:ea typeface="Calibri"/>
                <a:cs typeface="Calibri"/>
                <a:sym typeface="Calibri"/>
              </a:rPr>
              <a:t>receives a copy of each method from </a:t>
            </a:r>
            <a:r>
              <a:rPr lang="en-US" sz="2200">
                <a:solidFill>
                  <a:srgbClr val="404040"/>
                </a:solidFill>
                <a:latin typeface="Courier New"/>
                <a:ea typeface="Courier New"/>
                <a:cs typeface="Courier New"/>
                <a:sym typeface="Courier New"/>
              </a:rPr>
              <a:t>Employee</a:t>
            </a:r>
            <a:r>
              <a:rPr lang="en-US" sz="2200">
                <a:solidFill>
                  <a:srgbClr val="404040"/>
                </a:solidFill>
                <a:latin typeface="Calibri"/>
                <a:ea typeface="Calibri"/>
                <a:cs typeface="Calibri"/>
                <a:sym typeface="Calibri"/>
              </a:rPr>
              <a:t> automatically</a:t>
            </a:r>
            <a:endParaRPr sz="2200">
              <a:solidFill>
                <a:srgbClr val="404040"/>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sz="2200">
                <a:solidFill>
                  <a:srgbClr val="4D4D4D"/>
                </a:solidFill>
                <a:latin typeface="Arial"/>
                <a:ea typeface="Arial"/>
                <a:cs typeface="Arial"/>
                <a:sym typeface="Arial"/>
              </a:rPr>
              <a:t>§</a:t>
            </a:r>
            <a:r>
              <a:rPr lang="en-US" sz="2200">
                <a:solidFill>
                  <a:srgbClr val="404040"/>
                </a:solidFill>
                <a:latin typeface="Calibri"/>
                <a:ea typeface="Calibri"/>
                <a:cs typeface="Calibri"/>
                <a:sym typeface="Calibri"/>
              </a:rPr>
              <a:t>can be treated as an </a:t>
            </a:r>
            <a:r>
              <a:rPr lang="en-US" sz="2200">
                <a:solidFill>
                  <a:srgbClr val="404040"/>
                </a:solidFill>
                <a:latin typeface="Courier New"/>
                <a:ea typeface="Courier New"/>
                <a:cs typeface="Courier New"/>
                <a:sym typeface="Courier New"/>
              </a:rPr>
              <a:t>Employee</a:t>
            </a:r>
            <a:r>
              <a:rPr lang="en-US" sz="2200">
                <a:solidFill>
                  <a:srgbClr val="404040"/>
                </a:solidFill>
                <a:latin typeface="Calibri"/>
                <a:ea typeface="Calibri"/>
                <a:cs typeface="Calibri"/>
                <a:sym typeface="Calibri"/>
              </a:rPr>
              <a:t> by client code</a:t>
            </a:r>
            <a:endParaRPr sz="2200">
              <a:solidFill>
                <a:srgbClr val="404040"/>
              </a:solidFill>
              <a:latin typeface="Calibri"/>
              <a:ea typeface="Calibri"/>
              <a:cs typeface="Calibri"/>
              <a:sym typeface="Calibri"/>
            </a:endParaRPr>
          </a:p>
          <a:p>
            <a:pPr marL="12700" lvl="0" indent="0" algn="l" rtl="0">
              <a:lnSpc>
                <a:spcPct val="115000"/>
              </a:lnSpc>
              <a:spcBef>
                <a:spcPts val="200"/>
              </a:spcBef>
              <a:spcAft>
                <a:spcPts val="0"/>
              </a:spcAft>
              <a:buClr>
                <a:schemeClr val="dk1"/>
              </a:buClr>
              <a:buSzPts val="1100"/>
              <a:buFont typeface="Arial"/>
              <a:buNone/>
            </a:pPr>
            <a:r>
              <a:rPr lang="en-US" sz="800">
                <a:solidFill>
                  <a:srgbClr val="4D4D4D"/>
                </a:solidFill>
                <a:latin typeface="Arial"/>
                <a:ea typeface="Arial"/>
                <a:cs typeface="Arial"/>
                <a:sym typeface="Arial"/>
              </a:rPr>
              <a:t>§</a:t>
            </a:r>
            <a:endParaRPr sz="800">
              <a:solidFill>
                <a:srgbClr val="4D4D4D"/>
              </a:solidFill>
              <a:latin typeface="Arial"/>
              <a:ea typeface="Arial"/>
              <a:cs typeface="Arial"/>
              <a:sym typeface="Arial"/>
            </a:endParaRPr>
          </a:p>
          <a:p>
            <a:pPr marL="12700" lvl="0" indent="0" algn="l" rtl="0">
              <a:lnSpc>
                <a:spcPct val="115000"/>
              </a:lnSpc>
              <a:spcBef>
                <a:spcPts val="600"/>
              </a:spcBef>
              <a:spcAft>
                <a:spcPts val="0"/>
              </a:spcAft>
              <a:buClr>
                <a:schemeClr val="dk1"/>
              </a:buClr>
              <a:buSzPts val="1100"/>
              <a:buFont typeface="Arial"/>
              <a:buNone/>
            </a:pPr>
            <a:r>
              <a:rPr lang="en-US">
                <a:solidFill>
                  <a:srgbClr val="39275B"/>
                </a:solidFill>
                <a:latin typeface="Arial"/>
                <a:ea typeface="Arial"/>
                <a:cs typeface="Arial"/>
                <a:sym typeface="Arial"/>
              </a:rPr>
              <a:t>•</a:t>
            </a:r>
            <a:r>
              <a:rPr lang="en-US">
                <a:solidFill>
                  <a:srgbClr val="262626"/>
                </a:solidFill>
                <a:latin typeface="Calibri"/>
                <a:ea typeface="Calibri"/>
                <a:cs typeface="Calibri"/>
                <a:sym typeface="Calibri"/>
              </a:rPr>
              <a:t>Lawyer can also replace ("override") behavior from Employee.</a:t>
            </a:r>
            <a:endParaRPr>
              <a:solidFill>
                <a:srgbClr val="262626"/>
              </a:solidFill>
              <a:latin typeface="Calibri"/>
              <a:ea typeface="Calibri"/>
              <a:cs typeface="Calibri"/>
              <a:sym typeface="Calibri"/>
            </a:endParaRPr>
          </a:p>
          <a:p>
            <a:pPr marL="0" lvl="0" indent="0" algn="l" rtl="0">
              <a:spcBef>
                <a:spcPts val="600"/>
              </a:spcBef>
              <a:spcAft>
                <a:spcPts val="0"/>
              </a:spcAft>
              <a:buNone/>
            </a:pPr>
            <a:endParaRPr/>
          </a:p>
        </p:txBody>
      </p:sp>
      <p:sp>
        <p:nvSpPr>
          <p:cNvPr id="669" name="Google Shape;669;g237c8643f6b_0_55"/>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866"/>
        <p:cNvGrpSpPr/>
        <p:nvPr/>
      </p:nvGrpSpPr>
      <p:grpSpPr>
        <a:xfrm>
          <a:off x="0" y="0"/>
          <a:ext cx="0" cy="0"/>
          <a:chOff x="0" y="0"/>
          <a:chExt cx="0" cy="0"/>
        </a:xfrm>
      </p:grpSpPr>
      <p:sp>
        <p:nvSpPr>
          <p:cNvPr id="2867" name="Google Shape;2867;g27625662d88_0_1583"/>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0"/>
              </a:spcAft>
              <a:buClr>
                <a:schemeClr val="dk1"/>
              </a:buClr>
              <a:buSzPts val="1100"/>
              <a:buFont typeface="Arial"/>
              <a:buNone/>
            </a:pPr>
            <a:r>
              <a:rPr lang="en-US" sz="1900" b="1" cap="none">
                <a:solidFill>
                  <a:srgbClr val="231F20"/>
                </a:solidFill>
                <a:latin typeface="Arial"/>
                <a:ea typeface="Arial"/>
                <a:cs typeface="Arial"/>
                <a:sym typeface="Arial"/>
              </a:rPr>
              <a:t>Rules to be Followed When Executing Run Time Polymorphism</a:t>
            </a:r>
            <a:endParaRPr sz="1900" b="1" cap="none">
              <a:solidFill>
                <a:srgbClr val="231F20"/>
              </a:solidFill>
              <a:latin typeface="Arial"/>
              <a:ea typeface="Arial"/>
              <a:cs typeface="Arial"/>
              <a:sym typeface="Arial"/>
            </a:endParaRPr>
          </a:p>
          <a:p>
            <a:pPr marL="0" lvl="0" indent="0" algn="l" rtl="0">
              <a:spcBef>
                <a:spcPts val="1900"/>
              </a:spcBef>
              <a:spcAft>
                <a:spcPts val="0"/>
              </a:spcAft>
              <a:buNone/>
            </a:pPr>
            <a:endParaRPr sz="1200" b="1" cap="none">
              <a:solidFill>
                <a:srgbClr val="231F20"/>
              </a:solidFill>
              <a:latin typeface="Arial"/>
              <a:ea typeface="Arial"/>
              <a:cs typeface="Arial"/>
              <a:sym typeface="Arial"/>
            </a:endParaRPr>
          </a:p>
        </p:txBody>
      </p:sp>
      <p:sp>
        <p:nvSpPr>
          <p:cNvPr id="2868" name="Google Shape;2868;g27625662d88_0_1583"/>
          <p:cNvSpPr txBox="1">
            <a:spLocks noGrp="1"/>
          </p:cNvSpPr>
          <p:nvPr>
            <p:ph type="body" idx="1"/>
          </p:nvPr>
        </p:nvSpPr>
        <p:spPr>
          <a:xfrm>
            <a:off x="457200" y="1025000"/>
            <a:ext cx="7467600" cy="54489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2000">
                <a:solidFill>
                  <a:srgbClr val="231F20"/>
                </a:solidFill>
                <a:latin typeface="Arial"/>
                <a:ea typeface="Arial"/>
                <a:cs typeface="Arial"/>
                <a:sym typeface="Arial"/>
              </a:rPr>
              <a:t>Below is a set of essential rules in run time polymorphism:</a:t>
            </a:r>
            <a:endParaRPr sz="2000">
              <a:solidFill>
                <a:srgbClr val="231F20"/>
              </a:solidFill>
              <a:latin typeface="Arial"/>
              <a:ea typeface="Arial"/>
              <a:cs typeface="Arial"/>
              <a:sym typeface="Arial"/>
            </a:endParaRPr>
          </a:p>
          <a:p>
            <a:pPr marL="457200" lvl="0" indent="-361950" algn="l" rtl="0">
              <a:lnSpc>
                <a:spcPct val="162500"/>
              </a:lnSpc>
              <a:spcBef>
                <a:spcPts val="1900"/>
              </a:spcBef>
              <a:spcAft>
                <a:spcPts val="0"/>
              </a:spcAft>
              <a:buClr>
                <a:schemeClr val="dk1"/>
              </a:buClr>
              <a:buSzPts val="2100"/>
              <a:buFont typeface="Arial"/>
              <a:buChar char="●"/>
            </a:pPr>
            <a:r>
              <a:rPr lang="en-US" sz="2100">
                <a:latin typeface="Arial"/>
                <a:ea typeface="Arial"/>
                <a:cs typeface="Arial"/>
                <a:sym typeface="Arial"/>
              </a:rPr>
              <a:t>Both the child and the parent class should have the same method names.</a:t>
            </a:r>
            <a:endParaRPr sz="2100">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a:latin typeface="Arial"/>
                <a:ea typeface="Arial"/>
                <a:cs typeface="Arial"/>
                <a:sym typeface="Arial"/>
              </a:rPr>
              <a:t>Child and the parent class methods should have the same parameter.</a:t>
            </a:r>
            <a:endParaRPr sz="2100">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a:latin typeface="Arial"/>
                <a:ea typeface="Arial"/>
                <a:cs typeface="Arial"/>
                <a:sym typeface="Arial"/>
              </a:rPr>
              <a:t>It is not possible to override the private methods of a parent class.</a:t>
            </a:r>
            <a:endParaRPr sz="2100">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a:latin typeface="Arial"/>
                <a:ea typeface="Arial"/>
                <a:cs typeface="Arial"/>
                <a:sym typeface="Arial"/>
              </a:rPr>
              <a:t>It is not possible to override static methods.</a:t>
            </a:r>
            <a:endParaRPr sz="2100">
              <a:latin typeface="Arial"/>
              <a:ea typeface="Arial"/>
              <a:cs typeface="Arial"/>
              <a:sym typeface="Arial"/>
            </a:endParaRPr>
          </a:p>
          <a:p>
            <a:pPr marL="0" lvl="0" indent="0" algn="l" rtl="0">
              <a:spcBef>
                <a:spcPts val="2400"/>
              </a:spcBef>
              <a:spcAft>
                <a:spcPts val="0"/>
              </a:spcAft>
              <a:buNone/>
            </a:pPr>
            <a:endParaRPr sz="3300"/>
          </a:p>
        </p:txBody>
      </p:sp>
      <p:sp>
        <p:nvSpPr>
          <p:cNvPr id="2869" name="Google Shape;2869;g27625662d88_0_1583"/>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320</a:t>
            </a:fld>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2875" name="Google Shape;2875;g27625662d88_0_1590"/>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321</a:t>
            </a:fld>
            <a:endParaRPr/>
          </a:p>
        </p:txBody>
      </p:sp>
      <p:pic>
        <p:nvPicPr>
          <p:cNvPr id="2876" name="Google Shape;2876;g27625662d88_0_1590"/>
          <p:cNvPicPr preferRelativeResize="0"/>
          <p:nvPr/>
        </p:nvPicPr>
        <p:blipFill rotWithShape="1">
          <a:blip r:embed="rId3">
            <a:alphaModFix/>
          </a:blip>
          <a:srcRect l="33141" t="25691" r="49440" b="29354"/>
          <a:stretch/>
        </p:blipFill>
        <p:spPr>
          <a:xfrm>
            <a:off x="411375" y="497049"/>
            <a:ext cx="4207848" cy="6108801"/>
          </a:xfrm>
          <a:prstGeom prst="rect">
            <a:avLst/>
          </a:prstGeom>
          <a:noFill/>
          <a:ln>
            <a:noFill/>
          </a:ln>
        </p:spPr>
      </p:pic>
      <p:pic>
        <p:nvPicPr>
          <p:cNvPr id="2877" name="Google Shape;2877;g27625662d88_0_1590"/>
          <p:cNvPicPr preferRelativeResize="0"/>
          <p:nvPr/>
        </p:nvPicPr>
        <p:blipFill rotWithShape="1">
          <a:blip r:embed="rId4">
            <a:alphaModFix/>
          </a:blip>
          <a:srcRect l="32596" t="30985" r="53767" b="28237"/>
          <a:stretch/>
        </p:blipFill>
        <p:spPr>
          <a:xfrm>
            <a:off x="5124775" y="660852"/>
            <a:ext cx="3426173" cy="5762950"/>
          </a:xfrm>
          <a:prstGeom prst="rect">
            <a:avLst/>
          </a:prstGeom>
          <a:noFill/>
          <a:ln>
            <a:noFill/>
          </a:ln>
        </p:spPr>
      </p:pic>
      <p:sp>
        <p:nvSpPr>
          <p:cNvPr id="2878" name="Google Shape;2878;g27625662d88_0_1590"/>
          <p:cNvSpPr txBox="1">
            <a:spLocks noGrp="1"/>
          </p:cNvSpPr>
          <p:nvPr>
            <p:ph type="title"/>
          </p:nvPr>
        </p:nvSpPr>
        <p:spPr>
          <a:xfrm>
            <a:off x="1271025" y="-12"/>
            <a:ext cx="7467600" cy="11430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0"/>
              </a:spcAft>
              <a:buClr>
                <a:schemeClr val="dk1"/>
              </a:buClr>
              <a:buSzPts val="1100"/>
              <a:buFont typeface="Arial"/>
              <a:buNone/>
            </a:pPr>
            <a:r>
              <a:rPr lang="en-US" sz="1200" b="1" cap="none">
                <a:solidFill>
                  <a:srgbClr val="231F20"/>
                </a:solidFill>
                <a:latin typeface="Arial"/>
                <a:ea typeface="Arial"/>
                <a:cs typeface="Arial"/>
                <a:sym typeface="Arial"/>
              </a:rPr>
              <a:t>EXAMPLE</a:t>
            </a:r>
            <a:endParaRPr sz="1200" b="1" cap="none">
              <a:solidFill>
                <a:srgbClr val="231F20"/>
              </a:solidFill>
              <a:latin typeface="Arial"/>
              <a:ea typeface="Arial"/>
              <a:cs typeface="Arial"/>
              <a:sym typeface="Arial"/>
            </a:endParaRPr>
          </a:p>
          <a:p>
            <a:pPr marL="0" lvl="0" indent="0" algn="l" rtl="0">
              <a:spcBef>
                <a:spcPts val="1900"/>
              </a:spcBef>
              <a:spcAft>
                <a:spcPts val="0"/>
              </a:spcAft>
              <a:buNone/>
            </a:pPr>
            <a:endParaRPr sz="1200" b="1" cap="none">
              <a:solidFill>
                <a:srgbClr val="231F20"/>
              </a:solidFill>
              <a:latin typeface="Arial"/>
              <a:ea typeface="Arial"/>
              <a:cs typeface="Arial"/>
              <a:sym typeface="Aria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883"/>
        <p:cNvGrpSpPr/>
        <p:nvPr/>
      </p:nvGrpSpPr>
      <p:grpSpPr>
        <a:xfrm>
          <a:off x="0" y="0"/>
          <a:ext cx="0" cy="0"/>
          <a:chOff x="0" y="0"/>
          <a:chExt cx="0" cy="0"/>
        </a:xfrm>
      </p:grpSpPr>
      <p:sp>
        <p:nvSpPr>
          <p:cNvPr id="2884" name="Google Shape;2884;g27625662d88_0_1598"/>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322</a:t>
            </a:fld>
            <a:endParaRPr/>
          </a:p>
        </p:txBody>
      </p:sp>
      <p:pic>
        <p:nvPicPr>
          <p:cNvPr id="2885" name="Google Shape;2885;g27625662d88_0_1598"/>
          <p:cNvPicPr preferRelativeResize="0"/>
          <p:nvPr/>
        </p:nvPicPr>
        <p:blipFill>
          <a:blip r:embed="rId3">
            <a:alphaModFix/>
          </a:blip>
          <a:stretch>
            <a:fillRect/>
          </a:stretch>
        </p:blipFill>
        <p:spPr>
          <a:xfrm>
            <a:off x="626549" y="2009800"/>
            <a:ext cx="7890900" cy="2371490"/>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9"/>
        <p:cNvGrpSpPr/>
        <p:nvPr/>
      </p:nvGrpSpPr>
      <p:grpSpPr>
        <a:xfrm>
          <a:off x="0" y="0"/>
          <a:ext cx="0" cy="0"/>
          <a:chOff x="0" y="0"/>
          <a:chExt cx="0" cy="0"/>
        </a:xfrm>
      </p:grpSpPr>
      <p:sp>
        <p:nvSpPr>
          <p:cNvPr id="2890" name="Google Shape;2890;g27625662d88_0_1604"/>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Constructors</a:t>
            </a:r>
            <a:endParaRPr/>
          </a:p>
        </p:txBody>
      </p:sp>
      <p:sp>
        <p:nvSpPr>
          <p:cNvPr id="2891" name="Google Shape;2891;g27625662d88_0_1604"/>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The line</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plum = new Fruit();</a:t>
            </a:r>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invokes a constructor method with which you can set the initial data of an object</a:t>
            </a:r>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You may choose different types of constructor with different argument lists</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 eg Fruit(), Fruit(a) ...</a:t>
            </a:r>
            <a:endParaRPr/>
          </a:p>
        </p:txBody>
      </p:sp>
      <p:sp>
        <p:nvSpPr>
          <p:cNvPr id="2892" name="Google Shape;2892;g27625662d88_0_1604"/>
          <p:cNvSpPr txBox="1"/>
          <p:nvPr/>
        </p:nvSpPr>
        <p:spPr>
          <a:xfrm>
            <a:off x="1646700" y="5695800"/>
            <a:ext cx="71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DA1F28"/>
                </a:solidFill>
              </a:rPr>
              <a:t>Run example programs from: https://www.javatpoint.com/java-constructor</a:t>
            </a:r>
            <a:endParaRPr b="1">
              <a:solidFill>
                <a:srgbClr val="DA1F28"/>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898"/>
        <p:cNvGrpSpPr/>
        <p:nvPr/>
      </p:nvGrpSpPr>
      <p:grpSpPr>
        <a:xfrm>
          <a:off x="0" y="0"/>
          <a:ext cx="0" cy="0"/>
          <a:chOff x="0" y="0"/>
          <a:chExt cx="0" cy="0"/>
        </a:xfrm>
      </p:grpSpPr>
      <p:pic>
        <p:nvPicPr>
          <p:cNvPr id="2899" name="Google Shape;2899;g27625662d88_0_1610"/>
          <p:cNvPicPr preferRelativeResize="0"/>
          <p:nvPr/>
        </p:nvPicPr>
        <p:blipFill>
          <a:blip r:embed="rId3">
            <a:alphaModFix/>
          </a:blip>
          <a:stretch>
            <a:fillRect/>
          </a:stretch>
        </p:blipFill>
        <p:spPr>
          <a:xfrm>
            <a:off x="1244825" y="314250"/>
            <a:ext cx="7704875" cy="5909874"/>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g27625662d88_0_1616"/>
          <p:cNvSpPr txBox="1">
            <a:spLocks noGrp="1"/>
          </p:cNvSpPr>
          <p:nvPr>
            <p:ph type="title"/>
          </p:nvPr>
        </p:nvSpPr>
        <p:spPr>
          <a:xfrm>
            <a:off x="457200" y="214290"/>
            <a:ext cx="8329500" cy="5604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The Class Constructor</a:t>
            </a:r>
            <a:endParaRPr sz="3000" b="0" i="0" u="none" strike="noStrike" cap="small">
              <a:solidFill>
                <a:schemeClr val="dk2"/>
              </a:solidFill>
              <a:latin typeface="Libre Baskerville"/>
              <a:ea typeface="Libre Baskerville"/>
              <a:cs typeface="Libre Baskerville"/>
              <a:sym typeface="Libre Baskerville"/>
            </a:endParaRPr>
          </a:p>
        </p:txBody>
      </p:sp>
      <p:sp>
        <p:nvSpPr>
          <p:cNvPr id="2905" name="Google Shape;2905;g27625662d88_0_1616"/>
          <p:cNvSpPr txBox="1">
            <a:spLocks noGrp="1"/>
          </p:cNvSpPr>
          <p:nvPr>
            <p:ph type="body" idx="1"/>
          </p:nvPr>
        </p:nvSpPr>
        <p:spPr>
          <a:xfrm>
            <a:off x="457200" y="857232"/>
            <a:ext cx="8472600" cy="56166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A class </a:t>
            </a:r>
            <a:r>
              <a:rPr lang="en-US" sz="2400" b="1" i="0" u="none" strike="noStrike" cap="none">
                <a:solidFill>
                  <a:schemeClr val="dk1"/>
                </a:solidFill>
                <a:latin typeface="Libre Baskerville"/>
                <a:ea typeface="Libre Baskerville"/>
                <a:cs typeface="Libre Baskerville"/>
                <a:sym typeface="Libre Baskerville"/>
              </a:rPr>
              <a:t>constructor</a:t>
            </a:r>
            <a:r>
              <a:rPr lang="en-US" sz="2400" b="0" i="0" u="none" strike="noStrike" cap="none">
                <a:solidFill>
                  <a:schemeClr val="dk1"/>
                </a:solidFill>
                <a:latin typeface="Libre Baskerville"/>
                <a:ea typeface="Libre Baskerville"/>
                <a:cs typeface="Libre Baskerville"/>
                <a:sym typeface="Libre Baskerville"/>
              </a:rPr>
              <a:t> is a special member function of a class that is executed whenever we create new objects of that class.</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1" i="0" u="none" strike="noStrike" cap="none">
                <a:solidFill>
                  <a:schemeClr val="dk1"/>
                </a:solidFill>
              </a:rPr>
              <a:t>A constructor will have exact same name as the class </a:t>
            </a:r>
            <a:r>
              <a:rPr lang="en-US" sz="2400" b="0" i="0" u="none" strike="noStrike" cap="none">
                <a:solidFill>
                  <a:schemeClr val="dk1"/>
                </a:solidFill>
                <a:latin typeface="Libre Baskerville"/>
                <a:ea typeface="Libre Baskerville"/>
                <a:cs typeface="Libre Baskerville"/>
                <a:sym typeface="Libre Baskerville"/>
              </a:rPr>
              <a:t>and it does not have any return type at all, not even void. Constructors can be very useful for setting initial values for certain member variables.</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1" i="0" u="none" strike="noStrike" cap="none">
                <a:solidFill>
                  <a:schemeClr val="dk1"/>
                </a:solidFill>
                <a:latin typeface="Libre Baskerville"/>
                <a:ea typeface="Libre Baskerville"/>
                <a:cs typeface="Libre Baskerville"/>
                <a:sym typeface="Libre Baskerville"/>
              </a:rPr>
              <a:t>0-argument constructor</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1" i="0" u="none" strike="noStrike" cap="none">
                <a:solidFill>
                  <a:schemeClr val="dk1"/>
                </a:solidFill>
                <a:latin typeface="Libre Baskerville"/>
                <a:ea typeface="Libre Baskerville"/>
                <a:cs typeface="Libre Baskerville"/>
                <a:sym typeface="Libre Baskerville"/>
              </a:rPr>
              <a:t>Parameterized constructor </a:t>
            </a:r>
            <a:endParaRPr sz="2400" b="1"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SzPts val="1680"/>
              <a:buChar char="•"/>
            </a:pPr>
            <a:r>
              <a:rPr lang="en-US" b="1"/>
              <a:t>Copy constructor</a:t>
            </a:r>
            <a:endParaRPr b="1"/>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sp>
        <p:nvSpPr>
          <p:cNvPr id="2906" name="Google Shape;2906;g27625662d88_0_1616"/>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fld id="{00000000-1234-1234-1234-123412341234}" type="slidenum">
              <a:rPr lang="en-US" sz="1400" b="1">
                <a:solidFill>
                  <a:srgbClr val="FFFFFF"/>
                </a:solidFill>
                <a:latin typeface="Libre Baskerville"/>
                <a:ea typeface="Libre Baskerville"/>
                <a:cs typeface="Libre Baskerville"/>
                <a:sym typeface="Libre Baskerville"/>
              </a:rPr>
              <a:t>325</a:t>
            </a:fld>
            <a:endParaRPr sz="1400" b="1">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g2423d872f56_0_0"/>
          <p:cNvSpPr txBox="1">
            <a:spLocks noGrp="1"/>
          </p:cNvSpPr>
          <p:nvPr>
            <p:ph type="title"/>
          </p:nvPr>
        </p:nvSpPr>
        <p:spPr>
          <a:xfrm>
            <a:off x="608350" y="33648"/>
            <a:ext cx="8520600" cy="52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a:t>Copy Constructor with Object - Algorithm </a:t>
            </a:r>
            <a:endParaRPr b="1"/>
          </a:p>
        </p:txBody>
      </p:sp>
      <p:sp>
        <p:nvSpPr>
          <p:cNvPr id="2913" name="Google Shape;2913;g2423d872f56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326</a:t>
            </a:fld>
            <a:endParaRPr/>
          </a:p>
        </p:txBody>
      </p:sp>
      <p:sp>
        <p:nvSpPr>
          <p:cNvPr id="2914" name="Google Shape;2914;g2423d872f56_0_0"/>
          <p:cNvSpPr txBox="1"/>
          <p:nvPr/>
        </p:nvSpPr>
        <p:spPr>
          <a:xfrm>
            <a:off x="222550" y="5657675"/>
            <a:ext cx="8645100" cy="165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b="1">
                <a:solidFill>
                  <a:srgbClr val="E22D2D"/>
                </a:solidFill>
              </a:rPr>
              <a:t>Code</a:t>
            </a:r>
            <a:r>
              <a:rPr lang="en-US" sz="1700">
                <a:solidFill>
                  <a:schemeClr val="dk2"/>
                </a:solidFill>
              </a:rPr>
              <a:t>: </a:t>
            </a:r>
            <a:r>
              <a:rPr lang="en-US" sz="1700" u="sng">
                <a:solidFill>
                  <a:schemeClr val="hlink"/>
                </a:solidFill>
                <a:hlinkClick r:id="rId3"/>
              </a:rPr>
              <a:t>https://www.geeksforgeeks.org/copy-constructor-in-java/</a:t>
            </a:r>
            <a:endParaRPr sz="1700">
              <a:solidFill>
                <a:schemeClr val="dk2"/>
              </a:solidFill>
            </a:endParaRPr>
          </a:p>
          <a:p>
            <a:pPr marL="0" lvl="0" indent="0" algn="l" rtl="0">
              <a:lnSpc>
                <a:spcPct val="115000"/>
              </a:lnSpc>
              <a:spcBef>
                <a:spcPts val="1200"/>
              </a:spcBef>
              <a:spcAft>
                <a:spcPts val="0"/>
              </a:spcAft>
              <a:buNone/>
            </a:pPr>
            <a:r>
              <a:rPr lang="en-US" sz="1700" u="sng">
                <a:solidFill>
                  <a:schemeClr val="hlink"/>
                </a:solidFill>
                <a:hlinkClick r:id="rId4"/>
              </a:rPr>
              <a:t>https://docs.google.com/document/d/1tM6La9VpnZNpBbQ9tcV11IMaogQTkrpxjKrWp1_O1EU/edit?usp=sharing</a:t>
            </a:r>
            <a:endParaRPr sz="1700">
              <a:solidFill>
                <a:schemeClr val="dk2"/>
              </a:solidFill>
            </a:endParaRPr>
          </a:p>
          <a:p>
            <a:pPr marL="0" lvl="0" indent="0" algn="l" rtl="0">
              <a:lnSpc>
                <a:spcPct val="115000"/>
              </a:lnSpc>
              <a:spcBef>
                <a:spcPts val="1200"/>
              </a:spcBef>
              <a:spcAft>
                <a:spcPts val="1200"/>
              </a:spcAft>
              <a:buNone/>
            </a:pPr>
            <a:endParaRPr sz="1700">
              <a:solidFill>
                <a:schemeClr val="dk2"/>
              </a:solidFill>
            </a:endParaRPr>
          </a:p>
        </p:txBody>
      </p:sp>
      <p:pic>
        <p:nvPicPr>
          <p:cNvPr id="2915" name="Google Shape;2915;g2423d872f56_0_0"/>
          <p:cNvPicPr preferRelativeResize="0"/>
          <p:nvPr/>
        </p:nvPicPr>
        <p:blipFill rotWithShape="1">
          <a:blip r:embed="rId5">
            <a:alphaModFix/>
          </a:blip>
          <a:srcRect l="23364" t="26801" r="28382" b="17068"/>
          <a:stretch/>
        </p:blipFill>
        <p:spPr>
          <a:xfrm>
            <a:off x="585725" y="558350"/>
            <a:ext cx="7972550" cy="4991701"/>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919"/>
        <p:cNvGrpSpPr/>
        <p:nvPr/>
      </p:nvGrpSpPr>
      <p:grpSpPr>
        <a:xfrm>
          <a:off x="0" y="0"/>
          <a:ext cx="0" cy="0"/>
          <a:chOff x="0" y="0"/>
          <a:chExt cx="0" cy="0"/>
        </a:xfrm>
      </p:grpSpPr>
      <p:sp>
        <p:nvSpPr>
          <p:cNvPr id="2920" name="Google Shape;2920;g27625662d88_0_1622"/>
          <p:cNvSpPr txBox="1">
            <a:spLocks noGrp="1"/>
          </p:cNvSpPr>
          <p:nvPr>
            <p:ph type="title"/>
          </p:nvPr>
        </p:nvSpPr>
        <p:spPr>
          <a:xfrm>
            <a:off x="428596" y="142852"/>
            <a:ext cx="8286900" cy="489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0" i="0" u="none" strike="noStrike" cap="small">
                <a:solidFill>
                  <a:schemeClr val="dk2"/>
                </a:solidFill>
                <a:latin typeface="Libre Baskerville"/>
                <a:ea typeface="Libre Baskerville"/>
                <a:cs typeface="Libre Baskerville"/>
                <a:sym typeface="Libre Baskerville"/>
              </a:rPr>
              <a:t>The Class Destructor</a:t>
            </a:r>
            <a:endParaRPr sz="2700" b="0" i="0" u="none" strike="noStrike" cap="small">
              <a:solidFill>
                <a:schemeClr val="dk2"/>
              </a:solidFill>
              <a:latin typeface="Libre Baskerville"/>
              <a:ea typeface="Libre Baskerville"/>
              <a:cs typeface="Libre Baskerville"/>
              <a:sym typeface="Libre Baskerville"/>
            </a:endParaRPr>
          </a:p>
        </p:txBody>
      </p:sp>
      <p:sp>
        <p:nvSpPr>
          <p:cNvPr id="2921" name="Google Shape;2921;g27625662d88_0_1622"/>
          <p:cNvSpPr txBox="1">
            <a:spLocks noGrp="1"/>
          </p:cNvSpPr>
          <p:nvPr>
            <p:ph type="body" idx="1"/>
          </p:nvPr>
        </p:nvSpPr>
        <p:spPr>
          <a:xfrm>
            <a:off x="457200" y="571480"/>
            <a:ext cx="8401200" cy="4786200"/>
          </a:xfrm>
          <a:prstGeom prst="rect">
            <a:avLst/>
          </a:prstGeom>
          <a:noFill/>
          <a:ln>
            <a:noFill/>
          </a:ln>
        </p:spPr>
        <p:txBody>
          <a:bodyPr spcFirstLastPara="1" wrap="square" lIns="91425" tIns="45700" rIns="91425" bIns="45700" anchor="t" anchorCtr="0">
            <a:noAutofit/>
          </a:bodyPr>
          <a:lstStyle/>
          <a:p>
            <a:pPr marL="274320" marR="0" lvl="0" indent="-167640" algn="l" rtl="0">
              <a:lnSpc>
                <a:spcPct val="100000"/>
              </a:lnSpc>
              <a:spcBef>
                <a:spcPts val="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A </a:t>
            </a:r>
            <a:r>
              <a:rPr lang="en-US" sz="2400" b="1" i="0" u="none" strike="noStrike" cap="none">
                <a:solidFill>
                  <a:schemeClr val="dk1"/>
                </a:solidFill>
                <a:latin typeface="Libre Baskerville"/>
                <a:ea typeface="Libre Baskerville"/>
                <a:cs typeface="Libre Baskerville"/>
                <a:sym typeface="Libre Baskerville"/>
              </a:rPr>
              <a:t>destructor</a:t>
            </a:r>
            <a:r>
              <a:rPr lang="en-US" sz="2400" b="0" i="0" u="none" strike="noStrike" cap="none">
                <a:solidFill>
                  <a:schemeClr val="dk1"/>
                </a:solidFill>
                <a:latin typeface="Libre Baskerville"/>
                <a:ea typeface="Libre Baskerville"/>
                <a:cs typeface="Libre Baskerville"/>
                <a:sym typeface="Libre Baskerville"/>
              </a:rPr>
              <a:t> is a special member function of a class that is executed whenever an object of it's class goes out of scope or whenever the delete expression is applied to a pointer to the object of that class.</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1" i="0" u="none" strike="noStrike" cap="none">
                <a:solidFill>
                  <a:schemeClr val="dk1"/>
                </a:solidFill>
              </a:rPr>
              <a:t>A destructor will have exact same name as the class prefixed with a tilde (~) </a:t>
            </a:r>
            <a:r>
              <a:rPr lang="en-US" sz="2400" b="0" i="0" u="none" strike="noStrike" cap="none">
                <a:solidFill>
                  <a:schemeClr val="dk1"/>
                </a:solidFill>
                <a:latin typeface="Libre Baskerville"/>
                <a:ea typeface="Libre Baskerville"/>
                <a:cs typeface="Libre Baskerville"/>
                <a:sym typeface="Libre Baskerville"/>
              </a:rPr>
              <a:t>and it can neither return a value nor can it take any parameters.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Destructor can be very </a:t>
            </a:r>
            <a:r>
              <a:rPr lang="en-US" sz="2400" b="1" i="0" u="none" strike="noStrike" cap="none">
                <a:solidFill>
                  <a:schemeClr val="dk1"/>
                </a:solidFill>
              </a:rPr>
              <a:t>useful for releasing resources</a:t>
            </a:r>
            <a:r>
              <a:rPr lang="en-US" sz="2400" b="0" i="0" u="none" strike="noStrike" cap="none">
                <a:solidFill>
                  <a:schemeClr val="dk1"/>
                </a:solidFill>
                <a:latin typeface="Libre Baskerville"/>
                <a:ea typeface="Libre Baskerville"/>
                <a:cs typeface="Libre Baskerville"/>
                <a:sym typeface="Libre Baskerville"/>
              </a:rPr>
              <a:t> before coming out of the program like closing files, releasing memories etc.</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sp>
        <p:nvSpPr>
          <p:cNvPr id="2922" name="Google Shape;2922;g27625662d88_0_1622"/>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fld id="{00000000-1234-1234-1234-123412341234}" type="slidenum">
              <a:rPr lang="en-US" sz="1400" b="1">
                <a:solidFill>
                  <a:srgbClr val="FFFFFF"/>
                </a:solidFill>
                <a:latin typeface="Libre Baskerville"/>
                <a:ea typeface="Libre Baskerville"/>
                <a:cs typeface="Libre Baskerville"/>
                <a:sym typeface="Libre Baskerville"/>
              </a:rPr>
              <a:t>327</a:t>
            </a:fld>
            <a:endParaRPr sz="1400" b="1">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6"/>
        <p:cNvGrpSpPr/>
        <p:nvPr/>
      </p:nvGrpSpPr>
      <p:grpSpPr>
        <a:xfrm>
          <a:off x="0" y="0"/>
          <a:ext cx="0" cy="0"/>
          <a:chOff x="0" y="0"/>
          <a:chExt cx="0" cy="0"/>
        </a:xfrm>
      </p:grpSpPr>
      <p:sp>
        <p:nvSpPr>
          <p:cNvPr id="2927" name="Google Shape;2927;g27625662d88_0_1628"/>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Overloading</a:t>
            </a:r>
            <a:endParaRPr/>
          </a:p>
        </p:txBody>
      </p:sp>
      <p:sp>
        <p:nvSpPr>
          <p:cNvPr id="2928" name="Google Shape;2928;g27625662d88_0_1628"/>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560"/>
              <a:buFont typeface="Noto Sans Symbols"/>
              <a:buChar char="■"/>
            </a:pPr>
            <a:r>
              <a:rPr lang="en-US" sz="3200" b="0" i="0" u="none">
                <a:solidFill>
                  <a:schemeClr val="dk1"/>
                </a:solidFill>
                <a:latin typeface="Arial"/>
                <a:ea typeface="Arial"/>
                <a:cs typeface="Arial"/>
                <a:sym typeface="Arial"/>
              </a:rPr>
              <a:t>Can have several versions of a method in class with different types/numbers of arguments</a:t>
            </a:r>
            <a:endParaRPr/>
          </a:p>
          <a:p>
            <a:pPr marL="742950" marR="0" lvl="1" indent="-285750" algn="l" rtl="0">
              <a:lnSpc>
                <a:spcPct val="100000"/>
              </a:lnSpc>
              <a:spcBef>
                <a:spcPts val="480"/>
              </a:spcBef>
              <a:spcAft>
                <a:spcPts val="0"/>
              </a:spcAft>
              <a:buClr>
                <a:schemeClr val="hlink"/>
              </a:buClr>
              <a:buSzPts val="2400"/>
              <a:buFont typeface="Arial"/>
              <a:buNone/>
            </a:pPr>
            <a:r>
              <a:rPr lang="en-US" sz="2400" b="0" i="0" u="none" strike="noStrike" cap="none">
                <a:solidFill>
                  <a:schemeClr val="hlink"/>
                </a:solidFill>
                <a:latin typeface="Arial"/>
                <a:ea typeface="Arial"/>
                <a:cs typeface="Arial"/>
                <a:sym typeface="Arial"/>
              </a:rPr>
              <a:t>	</a:t>
            </a:r>
            <a:r>
              <a:rPr lang="en-US" sz="2400" b="0" i="0" u="none" strike="noStrike" cap="none">
                <a:solidFill>
                  <a:schemeClr val="accent2"/>
                </a:solidFill>
                <a:latin typeface="Arial"/>
                <a:ea typeface="Arial"/>
                <a:cs typeface="Arial"/>
                <a:sym typeface="Arial"/>
              </a:rPr>
              <a:t>Fruit() {grams=50;}</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  	Fruit(a,b) { grams=a; cals_per_gram=b;} </a:t>
            </a:r>
            <a:endParaRPr/>
          </a:p>
          <a:p>
            <a:pPr marL="742950" marR="0" lvl="1" indent="-285750" algn="l" rtl="0">
              <a:lnSpc>
                <a:spcPct val="100000"/>
              </a:lnSpc>
              <a:spcBef>
                <a:spcPts val="480"/>
              </a:spcBef>
              <a:spcAft>
                <a:spcPts val="0"/>
              </a:spcAft>
              <a:buClr>
                <a:schemeClr val="dk1"/>
              </a:buClr>
              <a:buSzPts val="2400"/>
              <a:buFont typeface="Arial"/>
              <a:buNone/>
            </a:pPr>
            <a:endParaRPr sz="2400" b="0" i="0" u="none" strike="noStrike" cap="none">
              <a:solidFill>
                <a:schemeClr val="accent2"/>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2560"/>
              <a:buFont typeface="Noto Sans Symbols"/>
              <a:buChar char="■"/>
            </a:pPr>
            <a:r>
              <a:rPr lang="en-US" sz="3200" b="0" i="0" u="none">
                <a:solidFill>
                  <a:schemeClr val="dk1"/>
                </a:solidFill>
                <a:latin typeface="Arial"/>
                <a:ea typeface="Arial"/>
                <a:cs typeface="Arial"/>
                <a:sym typeface="Arial"/>
              </a:rPr>
              <a:t>By looking at arguments Java decides which version to use</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932"/>
        <p:cNvGrpSpPr/>
        <p:nvPr/>
      </p:nvGrpSpPr>
      <p:grpSpPr>
        <a:xfrm>
          <a:off x="0" y="0"/>
          <a:ext cx="0" cy="0"/>
          <a:chOff x="0" y="0"/>
          <a:chExt cx="0" cy="0"/>
        </a:xfrm>
      </p:grpSpPr>
      <p:pic>
        <p:nvPicPr>
          <p:cNvPr id="2933" name="Google Shape;2933;g27625662d88_0_1633"/>
          <p:cNvPicPr preferRelativeResize="0"/>
          <p:nvPr/>
        </p:nvPicPr>
        <p:blipFill rotWithShape="1">
          <a:blip r:embed="rId3">
            <a:alphaModFix/>
          </a:blip>
          <a:srcRect l="12201" t="10841" r="12012"/>
          <a:stretch/>
        </p:blipFill>
        <p:spPr>
          <a:xfrm>
            <a:off x="330400" y="165275"/>
            <a:ext cx="8671973" cy="6692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g237c8643f6b_0_65"/>
          <p:cNvSpPr txBox="1">
            <a:spLocks noGrp="1"/>
          </p:cNvSpPr>
          <p:nvPr>
            <p:ph type="title"/>
          </p:nvPr>
        </p:nvSpPr>
        <p:spPr>
          <a:xfrm>
            <a:off x="457200" y="274644"/>
            <a:ext cx="7467600" cy="60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the ‘super’ keyword</a:t>
            </a:r>
            <a:endParaRPr/>
          </a:p>
        </p:txBody>
      </p:sp>
      <p:sp>
        <p:nvSpPr>
          <p:cNvPr id="676" name="Google Shape;676;g237c8643f6b_0_65"/>
          <p:cNvSpPr txBox="1">
            <a:spLocks noGrp="1"/>
          </p:cNvSpPr>
          <p:nvPr>
            <p:ph type="body" idx="1"/>
          </p:nvPr>
        </p:nvSpPr>
        <p:spPr>
          <a:xfrm>
            <a:off x="457200" y="1045225"/>
            <a:ext cx="7467600" cy="5428800"/>
          </a:xfrm>
          <a:prstGeom prst="rect">
            <a:avLst/>
          </a:prstGeom>
        </p:spPr>
        <p:txBody>
          <a:bodyPr spcFirstLastPara="1" wrap="square" lIns="91425" tIns="91425" rIns="91425" bIns="91425" anchor="t" anchorCtr="0">
            <a:noAutofit/>
          </a:bodyPr>
          <a:lstStyle/>
          <a:p>
            <a:pPr marL="12700" lvl="0" indent="0" algn="l" rtl="0">
              <a:lnSpc>
                <a:spcPct val="115000"/>
              </a:lnSpc>
              <a:spcBef>
                <a:spcPts val="600"/>
              </a:spcBef>
              <a:spcAft>
                <a:spcPts val="0"/>
              </a:spcAft>
              <a:buClr>
                <a:schemeClr val="dk1"/>
              </a:buClr>
              <a:buSzPts val="1100"/>
              <a:buFont typeface="Arial"/>
              <a:buNone/>
            </a:pPr>
            <a:r>
              <a:rPr lang="en-US">
                <a:solidFill>
                  <a:srgbClr val="39275B"/>
                </a:solidFill>
                <a:latin typeface="Arial"/>
                <a:ea typeface="Arial"/>
                <a:cs typeface="Arial"/>
                <a:sym typeface="Arial"/>
              </a:rPr>
              <a:t>•</a:t>
            </a:r>
            <a:r>
              <a:rPr lang="en-US">
                <a:solidFill>
                  <a:srgbClr val="262626"/>
                </a:solidFill>
                <a:latin typeface="Calibri"/>
                <a:ea typeface="Calibri"/>
                <a:cs typeface="Calibri"/>
                <a:sym typeface="Calibri"/>
              </a:rPr>
              <a:t>A subclass can call its parent's method/constructor:</a:t>
            </a:r>
            <a:endParaRPr>
              <a:solidFill>
                <a:srgbClr val="262626"/>
              </a:solidFill>
              <a:latin typeface="Calibri"/>
              <a:ea typeface="Calibri"/>
              <a:cs typeface="Calibri"/>
              <a:sym typeface="Calibri"/>
            </a:endParaRPr>
          </a:p>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super.</a:t>
            </a:r>
            <a:r>
              <a:rPr lang="en-US" sz="2200" b="1">
                <a:solidFill>
                  <a:srgbClr val="404040"/>
                </a:solidFill>
                <a:latin typeface="Calibri"/>
                <a:ea typeface="Calibri"/>
                <a:cs typeface="Calibri"/>
                <a:sym typeface="Calibri"/>
              </a:rPr>
              <a:t>method</a:t>
            </a:r>
            <a:r>
              <a:rPr lang="en-US" sz="2200">
                <a:solidFill>
                  <a:srgbClr val="404040"/>
                </a:solidFill>
                <a:latin typeface="Courier New"/>
                <a:ea typeface="Courier New"/>
                <a:cs typeface="Courier New"/>
                <a:sym typeface="Courier New"/>
              </a:rPr>
              <a:t>(</a:t>
            </a:r>
            <a:r>
              <a:rPr lang="en-US" sz="2200" b="1">
                <a:solidFill>
                  <a:srgbClr val="404040"/>
                </a:solidFill>
                <a:latin typeface="Calibri"/>
                <a:ea typeface="Calibri"/>
                <a:cs typeface="Calibri"/>
                <a:sym typeface="Calibri"/>
              </a:rPr>
              <a:t>parameters</a:t>
            </a:r>
            <a:r>
              <a:rPr lang="en-US" sz="2200">
                <a:solidFill>
                  <a:srgbClr val="404040"/>
                </a:solidFill>
                <a:latin typeface="Courier New"/>
                <a:ea typeface="Courier New"/>
                <a:cs typeface="Courier New"/>
                <a:sym typeface="Courier New"/>
              </a:rPr>
              <a:t>)    </a:t>
            </a:r>
            <a:r>
              <a:rPr lang="en-US" sz="2200" b="1">
                <a:solidFill>
                  <a:srgbClr val="008000"/>
                </a:solidFill>
                <a:latin typeface="Courier New"/>
                <a:ea typeface="Courier New"/>
                <a:cs typeface="Courier New"/>
                <a:sym typeface="Courier New"/>
              </a:rPr>
              <a:t>// method</a:t>
            </a:r>
            <a:br>
              <a:rPr lang="en-US" sz="2200" b="1">
                <a:solidFill>
                  <a:srgbClr val="008000"/>
                </a:solidFill>
                <a:latin typeface="Courier New"/>
                <a:ea typeface="Courier New"/>
                <a:cs typeface="Courier New"/>
                <a:sym typeface="Courier New"/>
              </a:rPr>
            </a:br>
            <a:r>
              <a:rPr lang="en-US" sz="2200" b="1">
                <a:solidFill>
                  <a:srgbClr val="008000"/>
                </a:solidFill>
                <a:latin typeface="Courier New"/>
                <a:ea typeface="Courier New"/>
                <a:cs typeface="Courier New"/>
                <a:sym typeface="Courier New"/>
              </a:rPr>
              <a:t> </a:t>
            </a:r>
            <a:r>
              <a:rPr lang="en-US" sz="2200">
                <a:solidFill>
                  <a:srgbClr val="404040"/>
                </a:solidFill>
                <a:latin typeface="Courier New"/>
                <a:ea typeface="Courier New"/>
                <a:cs typeface="Courier New"/>
                <a:sym typeface="Courier New"/>
              </a:rPr>
              <a:t>super(</a:t>
            </a:r>
            <a:r>
              <a:rPr lang="en-US" sz="2200" b="1">
                <a:solidFill>
                  <a:srgbClr val="404040"/>
                </a:solidFill>
                <a:latin typeface="Calibri"/>
                <a:ea typeface="Calibri"/>
                <a:cs typeface="Calibri"/>
                <a:sym typeface="Calibri"/>
              </a:rPr>
              <a:t>parameters</a:t>
            </a:r>
            <a:r>
              <a:rPr lang="en-US" sz="2200">
                <a:solidFill>
                  <a:srgbClr val="404040"/>
                </a:solidFill>
                <a:latin typeface="Courier New"/>
                <a:ea typeface="Courier New"/>
                <a:cs typeface="Courier New"/>
                <a:sym typeface="Courier New"/>
              </a:rPr>
              <a:t>);    	  </a:t>
            </a:r>
            <a:r>
              <a:rPr lang="en-US" sz="2200" b="1">
                <a:solidFill>
                  <a:srgbClr val="008000"/>
                </a:solidFill>
                <a:latin typeface="Courier New"/>
                <a:ea typeface="Courier New"/>
                <a:cs typeface="Courier New"/>
                <a:sym typeface="Courier New"/>
              </a:rPr>
              <a:t>// constructor</a:t>
            </a:r>
            <a:endParaRPr sz="2200" b="1">
              <a:solidFill>
                <a:srgbClr val="00800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public class Lawyer extends Employee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public Lawyer(String name)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b="1">
                <a:solidFill>
                  <a:srgbClr val="333399"/>
                </a:solidFill>
                <a:latin typeface="Courier New"/>
                <a:ea typeface="Courier New"/>
                <a:cs typeface="Courier New"/>
                <a:sym typeface="Courier New"/>
              </a:rPr>
              <a:t>      	super(name);</a:t>
            </a:r>
            <a:endParaRPr sz="2000" b="1">
              <a:solidFill>
                <a:srgbClr val="333399"/>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008000"/>
                </a:solidFill>
                <a:latin typeface="Courier New"/>
                <a:ea typeface="Courier New"/>
                <a:cs typeface="Courier New"/>
                <a:sym typeface="Courier New"/>
              </a:rPr>
              <a:t>  	</a:t>
            </a:r>
            <a:r>
              <a:rPr lang="en-US" sz="2000" b="1">
                <a:solidFill>
                  <a:srgbClr val="008000"/>
                </a:solidFill>
                <a:latin typeface="Courier New"/>
                <a:ea typeface="Courier New"/>
                <a:cs typeface="Courier New"/>
                <a:sym typeface="Courier New"/>
              </a:rPr>
              <a:t>// give Lawyers a $5K raise (better)</a:t>
            </a:r>
            <a:endParaRPr sz="2000" b="1">
              <a:solidFill>
                <a:srgbClr val="00800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public double getSalary()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double baseSalary = </a:t>
            </a:r>
            <a:r>
              <a:rPr lang="en-US" sz="2000" b="1">
                <a:solidFill>
                  <a:srgbClr val="003399"/>
                </a:solidFill>
                <a:latin typeface="Courier New"/>
                <a:ea typeface="Courier New"/>
                <a:cs typeface="Courier New"/>
                <a:sym typeface="Courier New"/>
              </a:rPr>
              <a:t>super.getSalary()</a:t>
            </a:r>
            <a:r>
              <a:rPr lang="en-US" sz="2000">
                <a:solidFill>
                  <a:srgbClr val="404040"/>
                </a:solidFill>
                <a:latin typeface="Courier New"/>
                <a:ea typeface="Courier New"/>
                <a:cs typeface="Courier New"/>
                <a:sym typeface="Courier New"/>
              </a:rPr>
              <a:t>;</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return baseSalary + 5000.00;</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a:t>
            </a:r>
            <a:endParaRPr sz="2000">
              <a:solidFill>
                <a:srgbClr val="404040"/>
              </a:solidFill>
              <a:latin typeface="Courier New"/>
              <a:ea typeface="Courier New"/>
              <a:cs typeface="Courier New"/>
              <a:sym typeface="Courier New"/>
            </a:endParaRPr>
          </a:p>
          <a:p>
            <a:pPr marL="0" lvl="0" indent="0" algn="l" rtl="0">
              <a:spcBef>
                <a:spcPts val="600"/>
              </a:spcBef>
              <a:spcAft>
                <a:spcPts val="0"/>
              </a:spcAft>
              <a:buNone/>
            </a:pPr>
            <a:endParaRPr/>
          </a:p>
        </p:txBody>
      </p:sp>
      <p:sp>
        <p:nvSpPr>
          <p:cNvPr id="677" name="Google Shape;677;g237c8643f6b_0_65"/>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937"/>
        <p:cNvGrpSpPr/>
        <p:nvPr/>
      </p:nvGrpSpPr>
      <p:grpSpPr>
        <a:xfrm>
          <a:off x="0" y="0"/>
          <a:ext cx="0" cy="0"/>
          <a:chOff x="0" y="0"/>
          <a:chExt cx="0" cy="0"/>
        </a:xfrm>
      </p:grpSpPr>
      <p:pic>
        <p:nvPicPr>
          <p:cNvPr id="2938" name="Google Shape;2938;g27625662d88_0_1637"/>
          <p:cNvPicPr preferRelativeResize="0"/>
          <p:nvPr/>
        </p:nvPicPr>
        <p:blipFill rotWithShape="1">
          <a:blip r:embed="rId3">
            <a:alphaModFix/>
          </a:blip>
          <a:srcRect l="12204" t="10714" r="12878"/>
          <a:stretch/>
        </p:blipFill>
        <p:spPr>
          <a:xfrm>
            <a:off x="532725" y="140450"/>
            <a:ext cx="8388749" cy="6577100"/>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pic>
        <p:nvPicPr>
          <p:cNvPr id="2943" name="Google Shape;2943;g27625662d88_0_1641"/>
          <p:cNvPicPr preferRelativeResize="0"/>
          <p:nvPr/>
        </p:nvPicPr>
        <p:blipFill rotWithShape="1">
          <a:blip r:embed="rId3">
            <a:alphaModFix/>
          </a:blip>
          <a:srcRect l="12495" t="10168" r="12727"/>
          <a:stretch/>
        </p:blipFill>
        <p:spPr>
          <a:xfrm>
            <a:off x="350650" y="234100"/>
            <a:ext cx="8557325" cy="6510175"/>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pic>
        <p:nvPicPr>
          <p:cNvPr id="2948" name="Google Shape;2948;g27625662d88_0_1645"/>
          <p:cNvPicPr preferRelativeResize="0"/>
          <p:nvPr/>
        </p:nvPicPr>
        <p:blipFill rotWithShape="1">
          <a:blip r:embed="rId3">
            <a:alphaModFix/>
          </a:blip>
          <a:srcRect l="12207" t="10562" r="12440"/>
          <a:stretch/>
        </p:blipFill>
        <p:spPr>
          <a:xfrm>
            <a:off x="144988" y="107425"/>
            <a:ext cx="8854027" cy="6643150"/>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952"/>
        <p:cNvGrpSpPr/>
        <p:nvPr/>
      </p:nvGrpSpPr>
      <p:grpSpPr>
        <a:xfrm>
          <a:off x="0" y="0"/>
          <a:ext cx="0" cy="0"/>
          <a:chOff x="0" y="0"/>
          <a:chExt cx="0" cy="0"/>
        </a:xfrm>
      </p:grpSpPr>
      <p:pic>
        <p:nvPicPr>
          <p:cNvPr id="2953" name="Google Shape;2953;g27625662d88_0_1649"/>
          <p:cNvPicPr preferRelativeResize="0"/>
          <p:nvPr/>
        </p:nvPicPr>
        <p:blipFill rotWithShape="1">
          <a:blip r:embed="rId3">
            <a:alphaModFix/>
          </a:blip>
          <a:srcRect l="12779" t="9690" r="12442"/>
          <a:stretch/>
        </p:blipFill>
        <p:spPr>
          <a:xfrm>
            <a:off x="472025" y="214825"/>
            <a:ext cx="8395502" cy="6483475"/>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957"/>
        <p:cNvGrpSpPr/>
        <p:nvPr/>
      </p:nvGrpSpPr>
      <p:grpSpPr>
        <a:xfrm>
          <a:off x="0" y="0"/>
          <a:ext cx="0" cy="0"/>
          <a:chOff x="0" y="0"/>
          <a:chExt cx="0" cy="0"/>
        </a:xfrm>
      </p:grpSpPr>
      <p:pic>
        <p:nvPicPr>
          <p:cNvPr id="2958" name="Google Shape;2958;g27625662d88_0_1653"/>
          <p:cNvPicPr preferRelativeResize="0"/>
          <p:nvPr/>
        </p:nvPicPr>
        <p:blipFill rotWithShape="1">
          <a:blip r:embed="rId3">
            <a:alphaModFix/>
          </a:blip>
          <a:srcRect l="12490" t="10426" r="12445"/>
          <a:stretch/>
        </p:blipFill>
        <p:spPr>
          <a:xfrm>
            <a:off x="289975" y="198300"/>
            <a:ext cx="8476402" cy="6456499"/>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pic>
        <p:nvPicPr>
          <p:cNvPr id="2963" name="Google Shape;2963;g27625662d88_0_1657"/>
          <p:cNvPicPr preferRelativeResize="0"/>
          <p:nvPr/>
        </p:nvPicPr>
        <p:blipFill rotWithShape="1">
          <a:blip r:embed="rId3">
            <a:alphaModFix/>
          </a:blip>
          <a:srcRect l="12639" t="9909" r="12437"/>
          <a:stretch/>
        </p:blipFill>
        <p:spPr>
          <a:xfrm>
            <a:off x="168575" y="181775"/>
            <a:ext cx="8820326" cy="6473026"/>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pic>
        <p:nvPicPr>
          <p:cNvPr id="2968" name="Google Shape;2968;g27625662d88_0_1661"/>
          <p:cNvPicPr preferRelativeResize="0"/>
          <p:nvPr/>
        </p:nvPicPr>
        <p:blipFill rotWithShape="1">
          <a:blip r:embed="rId3">
            <a:alphaModFix/>
          </a:blip>
          <a:srcRect l="12490" t="9657" r="12445"/>
          <a:stretch/>
        </p:blipFill>
        <p:spPr>
          <a:xfrm>
            <a:off x="168575" y="142925"/>
            <a:ext cx="8658475" cy="6572151"/>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2"/>
        <p:cNvGrpSpPr/>
        <p:nvPr/>
      </p:nvGrpSpPr>
      <p:grpSpPr>
        <a:xfrm>
          <a:off x="0" y="0"/>
          <a:ext cx="0" cy="0"/>
          <a:chOff x="0" y="0"/>
          <a:chExt cx="0" cy="0"/>
        </a:xfrm>
      </p:grpSpPr>
      <p:sp>
        <p:nvSpPr>
          <p:cNvPr id="2973" name="Google Shape;2973;g27625662d88_0_1665"/>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337</a:t>
            </a:fld>
            <a:endParaRPr/>
          </a:p>
        </p:txBody>
      </p:sp>
      <p:sp>
        <p:nvSpPr>
          <p:cNvPr id="2974" name="Google Shape;2974;g27625662d88_0_1665"/>
          <p:cNvSpPr txBox="1">
            <a:spLocks noGrp="1"/>
          </p:cNvSpPr>
          <p:nvPr>
            <p:ph type="title"/>
          </p:nvPr>
        </p:nvSpPr>
        <p:spPr>
          <a:xfrm>
            <a:off x="311700" y="445025"/>
            <a:ext cx="8520600" cy="572700"/>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Overriding Methods</a:t>
            </a:r>
            <a:endParaRPr/>
          </a:p>
        </p:txBody>
      </p:sp>
      <p:sp>
        <p:nvSpPr>
          <p:cNvPr id="2975" name="Google Shape;2975;g27625662d88_0_1665"/>
          <p:cNvSpPr txBox="1">
            <a:spLocks noGrp="1"/>
          </p:cNvSpPr>
          <p:nvPr>
            <p:ph type="body" idx="1"/>
          </p:nvPr>
        </p:nvSpPr>
        <p:spPr>
          <a:xfrm>
            <a:off x="311700" y="1152475"/>
            <a:ext cx="8520600" cy="34164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A child class can </a:t>
            </a:r>
            <a:r>
              <a:rPr lang="en-US" sz="2400" b="1" i="1" u="none">
                <a:solidFill>
                  <a:schemeClr val="dk2"/>
                </a:solidFill>
                <a:latin typeface="Arimo"/>
                <a:ea typeface="Arimo"/>
                <a:cs typeface="Arimo"/>
                <a:sym typeface="Arimo"/>
              </a:rPr>
              <a:t>override</a:t>
            </a:r>
            <a:r>
              <a:rPr lang="en-US" sz="2400" b="1" i="0" u="none">
                <a:solidFill>
                  <a:schemeClr val="dk2"/>
                </a:solidFill>
                <a:latin typeface="Arimo"/>
                <a:ea typeface="Arimo"/>
                <a:cs typeface="Arimo"/>
                <a:sym typeface="Arimo"/>
              </a:rPr>
              <a:t> the definition of an inherited method in favor of its own</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new method must have the same signature as the parent's method, but can have a different body</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type of the object executing the method determines which version of the method is invoked</a:t>
            </a:r>
            <a:endParaRPr/>
          </a:p>
          <a:p>
            <a:pPr marL="457200" marR="0" lvl="0" indent="0" algn="l" rtl="0">
              <a:lnSpc>
                <a:spcPct val="100000"/>
              </a:lnSpc>
              <a:spcBef>
                <a:spcPts val="480"/>
              </a:spcBef>
              <a:spcAft>
                <a:spcPts val="0"/>
              </a:spcAft>
              <a:buNone/>
            </a:pPr>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9"/>
        <p:cNvGrpSpPr/>
        <p:nvPr/>
      </p:nvGrpSpPr>
      <p:grpSpPr>
        <a:xfrm>
          <a:off x="0" y="0"/>
          <a:ext cx="0" cy="0"/>
          <a:chOff x="0" y="0"/>
          <a:chExt cx="0" cy="0"/>
        </a:xfrm>
      </p:grpSpPr>
      <p:sp>
        <p:nvSpPr>
          <p:cNvPr id="2980" name="Google Shape;2980;g27625662d88_0_167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Overriding</a:t>
            </a:r>
            <a:endParaRPr/>
          </a:p>
        </p:txBody>
      </p:sp>
      <p:sp>
        <p:nvSpPr>
          <p:cNvPr id="2981" name="Google Shape;2981;g27625662d88_0_1671"/>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A parent method can be invoked explicitly using the </a:t>
            </a:r>
            <a:r>
              <a:rPr lang="en-US" sz="2400" b="1" i="0" u="none">
                <a:solidFill>
                  <a:schemeClr val="dk1"/>
                </a:solidFill>
                <a:latin typeface="Courier New"/>
                <a:ea typeface="Courier New"/>
                <a:cs typeface="Courier New"/>
                <a:sym typeface="Courier New"/>
              </a:rPr>
              <a:t>super</a:t>
            </a:r>
            <a:r>
              <a:rPr lang="en-US" sz="2400" b="1" i="0" u="none">
                <a:solidFill>
                  <a:schemeClr val="dk2"/>
                </a:solidFill>
                <a:latin typeface="Arimo"/>
                <a:ea typeface="Arimo"/>
                <a:cs typeface="Arimo"/>
                <a:sym typeface="Arimo"/>
              </a:rPr>
              <a:t> reference</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If a method is declared with the </a:t>
            </a:r>
            <a:r>
              <a:rPr lang="en-US" sz="2400" b="1" i="0" u="none">
                <a:solidFill>
                  <a:schemeClr val="dk1"/>
                </a:solidFill>
                <a:latin typeface="Courier New"/>
                <a:ea typeface="Courier New"/>
                <a:cs typeface="Courier New"/>
                <a:sym typeface="Courier New"/>
              </a:rPr>
              <a:t>final</a:t>
            </a:r>
            <a:r>
              <a:rPr lang="en-US" sz="2400" b="1" i="0" u="none">
                <a:solidFill>
                  <a:schemeClr val="dk2"/>
                </a:solidFill>
                <a:latin typeface="Arimo"/>
                <a:ea typeface="Arimo"/>
                <a:cs typeface="Arimo"/>
                <a:sym typeface="Arimo"/>
              </a:rPr>
              <a:t> modifier, it cannot be overridden</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concept of overriding can be applied to data and is called </a:t>
            </a:r>
            <a:r>
              <a:rPr lang="en-US" sz="2400" b="1" i="1" u="none">
                <a:solidFill>
                  <a:schemeClr val="dk2"/>
                </a:solidFill>
                <a:latin typeface="Arimo"/>
                <a:ea typeface="Arimo"/>
                <a:cs typeface="Arimo"/>
                <a:sym typeface="Arimo"/>
              </a:rPr>
              <a:t>shadowing variables</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Shadowing variables should be avoided because it tends to cause unnecessarily confusing code</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85"/>
        <p:cNvGrpSpPr/>
        <p:nvPr/>
      </p:nvGrpSpPr>
      <p:grpSpPr>
        <a:xfrm>
          <a:off x="0" y="0"/>
          <a:ext cx="0" cy="0"/>
          <a:chOff x="0" y="0"/>
          <a:chExt cx="0" cy="0"/>
        </a:xfrm>
      </p:grpSpPr>
      <p:sp>
        <p:nvSpPr>
          <p:cNvPr id="2986" name="Google Shape;2986;g27625662d88_0_167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339</a:t>
            </a:fld>
            <a:endParaRPr/>
          </a:p>
        </p:txBody>
      </p:sp>
      <p:sp>
        <p:nvSpPr>
          <p:cNvPr id="2987" name="Google Shape;2987;g27625662d88_0_1676"/>
          <p:cNvSpPr txBox="1">
            <a:spLocks noGrp="1"/>
          </p:cNvSpPr>
          <p:nvPr>
            <p:ph type="title"/>
          </p:nvPr>
        </p:nvSpPr>
        <p:spPr>
          <a:xfrm>
            <a:off x="311700" y="445025"/>
            <a:ext cx="8520600" cy="572700"/>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Overloading vs. Overriding</a:t>
            </a:r>
            <a:endParaRPr/>
          </a:p>
        </p:txBody>
      </p:sp>
      <p:sp>
        <p:nvSpPr>
          <p:cNvPr id="2988" name="Google Shape;2988;g27625662d88_0_1676"/>
          <p:cNvSpPr txBox="1">
            <a:spLocks noGrp="1"/>
          </p:cNvSpPr>
          <p:nvPr>
            <p:ph type="body" idx="1"/>
          </p:nvPr>
        </p:nvSpPr>
        <p:spPr>
          <a:xfrm>
            <a:off x="311700" y="1255933"/>
            <a:ext cx="8832300" cy="33129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a:latin typeface="Arimo"/>
                <a:ea typeface="Arimo"/>
                <a:cs typeface="Arimo"/>
                <a:sym typeface="Arimo"/>
              </a:rPr>
              <a:t>O</a:t>
            </a:r>
            <a:r>
              <a:rPr lang="en-US" sz="2400" b="1" i="0" u="none">
                <a:solidFill>
                  <a:schemeClr val="dk2"/>
                </a:solidFill>
                <a:latin typeface="Arimo"/>
                <a:ea typeface="Arimo"/>
                <a:cs typeface="Arimo"/>
                <a:sym typeface="Arimo"/>
              </a:rPr>
              <a:t>verloading deals with multiple methods with the same name in the same class, but with different signatures</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Overriding deals with two methods, one in a parent class and one in a child class, that have the same signature</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Overloading lets you define a similar operation in different ways for different data</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Overriding lets you define a similar operation in different ways for different object types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0"/>
          <p:cNvSpPr txBox="1">
            <a:spLocks noGrp="1"/>
          </p:cNvSpPr>
          <p:nvPr>
            <p:ph type="title"/>
          </p:nvPr>
        </p:nvSpPr>
        <p:spPr>
          <a:xfrm>
            <a:off x="457200" y="285728"/>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dirty="0">
                <a:solidFill>
                  <a:schemeClr val="dk2"/>
                </a:solidFill>
                <a:latin typeface="Libre Baskerville"/>
                <a:ea typeface="Libre Baskerville"/>
                <a:cs typeface="Libre Baskerville"/>
                <a:sym typeface="Libre Baskerville"/>
              </a:rPr>
              <a:t>polymorphism</a:t>
            </a:r>
            <a:endParaRPr sz="3000" b="0" i="0" u="none" strike="noStrike" cap="small" dirty="0">
              <a:solidFill>
                <a:schemeClr val="dk2"/>
              </a:solidFill>
              <a:latin typeface="Libre Baskerville"/>
              <a:ea typeface="Libre Baskerville"/>
              <a:cs typeface="Libre Baskerville"/>
              <a:sym typeface="Libre Baskerville"/>
            </a:endParaRPr>
          </a:p>
        </p:txBody>
      </p:sp>
      <p:sp>
        <p:nvSpPr>
          <p:cNvPr id="683" name="Google Shape;683;p30"/>
          <p:cNvSpPr txBox="1">
            <a:spLocks noGrp="1"/>
          </p:cNvSpPr>
          <p:nvPr>
            <p:ph type="body" idx="1"/>
          </p:nvPr>
        </p:nvSpPr>
        <p:spPr>
          <a:xfrm>
            <a:off x="273175" y="1106550"/>
            <a:ext cx="8266500" cy="5367300"/>
          </a:xfrm>
          <a:prstGeom prst="rect">
            <a:avLst/>
          </a:prstGeom>
          <a:noFill/>
          <a:ln>
            <a:noFill/>
          </a:ln>
        </p:spPr>
        <p:txBody>
          <a:bodyPr spcFirstLastPara="1" wrap="square" lIns="91425" tIns="45700" rIns="91425" bIns="45700" anchor="t" anchorCtr="0">
            <a:noAutofit/>
          </a:bodyPr>
          <a:lstStyle/>
          <a:p>
            <a:pPr marL="457200" marR="0" lvl="0" indent="-335280" algn="just" rtl="0">
              <a:lnSpc>
                <a:spcPct val="115000"/>
              </a:lnSpc>
              <a:spcBef>
                <a:spcPts val="0"/>
              </a:spcBef>
              <a:spcAft>
                <a:spcPts val="0"/>
              </a:spcAft>
              <a:buSzPts val="1680"/>
              <a:buChar char="•"/>
            </a:pPr>
            <a:r>
              <a:rPr lang="en-US" sz="2400" b="0" i="0" u="none" strike="noStrike" cap="none" dirty="0">
                <a:solidFill>
                  <a:schemeClr val="dk1"/>
                </a:solidFill>
                <a:latin typeface="Libre Baskerville"/>
                <a:ea typeface="Libre Baskerville"/>
                <a:cs typeface="Libre Baskerville"/>
                <a:sym typeface="Libre Baskerville"/>
              </a:rPr>
              <a:t>Polymorphism is another important OOP concept.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Polymorphism, a Greek term, means the ability to take more than one form</a:t>
            </a:r>
            <a:r>
              <a:rPr lang="en-US" dirty="0">
                <a:highlight>
                  <a:srgbClr val="FFFF00"/>
                </a:highlight>
              </a:rPr>
              <a:t>.</a:t>
            </a:r>
            <a:endParaRPr dirty="0">
              <a:highlight>
                <a:srgbClr val="FFFF00"/>
              </a:highlight>
            </a:endParaRPr>
          </a:p>
          <a:p>
            <a:pPr marL="457200" marR="0" lvl="0" indent="-335280" algn="just" rtl="0">
              <a:lnSpc>
                <a:spcPct val="115000"/>
              </a:lnSpc>
              <a:spcBef>
                <a:spcPts val="0"/>
              </a:spcBef>
              <a:spcAft>
                <a:spcPts val="0"/>
              </a:spcAft>
              <a:buSzPts val="1680"/>
              <a:buChar char="•"/>
            </a:pPr>
            <a:r>
              <a:rPr lang="en-US" dirty="0">
                <a:highlight>
                  <a:srgbClr val="FFFF00"/>
                </a:highlight>
              </a:rPr>
              <a:t>Ability for the same code to be used with different types of objects and behave differently with each.</a:t>
            </a:r>
            <a:endParaRPr dirty="0">
              <a:highlight>
                <a:srgbClr val="FFFF00"/>
              </a:highlight>
            </a:endParaRPr>
          </a:p>
          <a:p>
            <a:pPr marL="457200" marR="0" lvl="0" indent="-381000" algn="just" rtl="0">
              <a:lnSpc>
                <a:spcPct val="115000"/>
              </a:lnSpc>
              <a:spcBef>
                <a:spcPts val="0"/>
              </a:spcBef>
              <a:spcAft>
                <a:spcPts val="0"/>
              </a:spcAft>
              <a:buClr>
                <a:schemeClr val="dk1"/>
              </a:buClr>
              <a:buSzPts val="2400"/>
              <a:buFont typeface="Libre Baskerville"/>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The process of making an operator to exhibit </a:t>
            </a:r>
            <a:r>
              <a:rPr lang="en-US" sz="2400" b="0" i="0" u="none" strike="noStrike" cap="none" dirty="0">
                <a:solidFill>
                  <a:schemeClr val="dk1"/>
                </a:solidFill>
                <a:highlight>
                  <a:srgbClr val="FF0000"/>
                </a:highlight>
                <a:latin typeface="Libre Baskerville"/>
                <a:ea typeface="Libre Baskerville"/>
                <a:cs typeface="Libre Baskerville"/>
                <a:sym typeface="Libre Baskerville"/>
              </a:rPr>
              <a:t>different behavio</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rs in </a:t>
            </a:r>
            <a:r>
              <a:rPr lang="en-US" sz="2400" b="0" i="0" u="none" strike="noStrike" cap="none" dirty="0">
                <a:solidFill>
                  <a:schemeClr val="dk1"/>
                </a:solidFill>
                <a:highlight>
                  <a:srgbClr val="FF0000"/>
                </a:highlight>
                <a:latin typeface="Libre Baskerville"/>
                <a:ea typeface="Libre Baskerville"/>
                <a:cs typeface="Libre Baskerville"/>
                <a:sym typeface="Libre Baskerville"/>
              </a:rPr>
              <a:t>different instances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is known as operator overloading</a:t>
            </a:r>
            <a:r>
              <a:rPr lang="en-US" sz="2400" b="0" i="0" u="none" strike="noStrike" cap="none" dirty="0">
                <a:solidFill>
                  <a:schemeClr val="dk1"/>
                </a:solidFill>
                <a:latin typeface="Libre Baskerville"/>
                <a:ea typeface="Libre Baskerville"/>
                <a:cs typeface="Libre Baskerville"/>
                <a:sym typeface="Libre Baskerville"/>
              </a:rPr>
              <a:t>. </a:t>
            </a:r>
            <a:endParaRPr dirty="0"/>
          </a:p>
          <a:p>
            <a:pPr marL="457200" marR="0" lvl="0" indent="-381000" algn="just" rtl="0">
              <a:lnSpc>
                <a:spcPct val="115000"/>
              </a:lnSpc>
              <a:spcBef>
                <a:spcPts val="0"/>
              </a:spcBef>
              <a:spcAft>
                <a:spcPts val="0"/>
              </a:spcAft>
              <a:buClr>
                <a:schemeClr val="dk1"/>
              </a:buClr>
              <a:buSzPts val="2400"/>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Using a single function name to perform </a:t>
            </a:r>
            <a:r>
              <a:rPr lang="en-US" sz="2400" b="0" i="0" u="none" strike="noStrike" cap="none" dirty="0">
                <a:solidFill>
                  <a:schemeClr val="tx1"/>
                </a:solidFill>
                <a:highlight>
                  <a:srgbClr val="FFFF00"/>
                </a:highlight>
                <a:latin typeface="Libre Baskerville"/>
                <a:ea typeface="Libre Baskerville"/>
                <a:cs typeface="Libre Baskerville"/>
                <a:sym typeface="Libre Baskerville"/>
              </a:rPr>
              <a:t>different type of task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is known as </a:t>
            </a:r>
            <a:r>
              <a:rPr lang="en-US" sz="2400" b="1" i="0" u="none" strike="noStrike" cap="none" dirty="0">
                <a:solidFill>
                  <a:schemeClr val="dk1"/>
                </a:solidFill>
                <a:highlight>
                  <a:srgbClr val="FFFF00"/>
                </a:highlight>
              </a:rPr>
              <a:t>function overloading</a:t>
            </a:r>
            <a:r>
              <a:rPr lang="en-US" sz="2400" b="0" i="0" u="none" strike="noStrike" cap="none" dirty="0">
                <a:solidFill>
                  <a:schemeClr val="dk1"/>
                </a:solidFill>
                <a:latin typeface="Libre Baskerville"/>
                <a:ea typeface="Libre Baskerville"/>
                <a:cs typeface="Libre Baskerville"/>
                <a:sym typeface="Libre Baskerville"/>
              </a:rPr>
              <a:t>. </a:t>
            </a:r>
            <a:endParaRPr dirty="0"/>
          </a:p>
          <a:p>
            <a:pPr marL="0" marR="0" lvl="0" indent="0" algn="just" rtl="0">
              <a:lnSpc>
                <a:spcPct val="100000"/>
              </a:lnSpc>
              <a:spcBef>
                <a:spcPts val="600"/>
              </a:spcBef>
              <a:spcAft>
                <a:spcPts val="0"/>
              </a:spcAft>
              <a:buNone/>
            </a:pPr>
            <a:endParaRPr sz="2400" b="0" i="0" u="none" strike="noStrike" cap="none" dirty="0">
              <a:solidFill>
                <a:schemeClr val="dk1"/>
              </a:solidFill>
              <a:latin typeface="Libre Baskerville"/>
              <a:ea typeface="Libre Baskerville"/>
              <a:cs typeface="Libre Baskerville"/>
              <a:sym typeface="Libre Baskerville"/>
            </a:endParaRPr>
          </a:p>
        </p:txBody>
      </p:sp>
      <p:sp>
        <p:nvSpPr>
          <p:cNvPr id="684" name="Google Shape;684;p30"/>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2"/>
        <p:cNvGrpSpPr/>
        <p:nvPr/>
      </p:nvGrpSpPr>
      <p:grpSpPr>
        <a:xfrm>
          <a:off x="0" y="0"/>
          <a:ext cx="0" cy="0"/>
          <a:chOff x="0" y="0"/>
          <a:chExt cx="0" cy="0"/>
        </a:xfrm>
      </p:grpSpPr>
      <p:sp>
        <p:nvSpPr>
          <p:cNvPr id="2993" name="Google Shape;2993;g27625662d88_0_1682"/>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Overriding</a:t>
            </a:r>
            <a:endParaRPr/>
          </a:p>
        </p:txBody>
      </p:sp>
      <p:sp>
        <p:nvSpPr>
          <p:cNvPr id="2994" name="Google Shape;2994;g27625662d88_0_1682"/>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9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Different versions of a method can be implemented in different ways by the parent and child class in an inheritance hierarchy.</a:t>
            </a:r>
            <a:endParaRPr/>
          </a:p>
          <a:p>
            <a:pPr marL="111125" marR="0" lvl="0" indent="-152400" algn="l" rtl="0">
              <a:lnSpc>
                <a:spcPct val="90000"/>
              </a:lnSpc>
              <a:spcBef>
                <a:spcPts val="72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Methods have the same name and parameter list (identical signature) but different bodies</a:t>
            </a:r>
            <a:endParaRPr/>
          </a:p>
          <a:p>
            <a:pPr marL="111125" marR="0" lvl="0" indent="0" algn="l" rtl="0">
              <a:lnSpc>
                <a:spcPct val="90000"/>
              </a:lnSpc>
              <a:spcBef>
                <a:spcPts val="720"/>
              </a:spcBef>
              <a:spcAft>
                <a:spcPts val="0"/>
              </a:spcAft>
              <a:buClr>
                <a:schemeClr val="dk1"/>
              </a:buClr>
              <a:buSzPts val="2400"/>
              <a:buFont typeface="Times New Roman"/>
              <a:buNone/>
            </a:pPr>
            <a:endParaRPr sz="2400" b="0" i="0" u="none">
              <a:solidFill>
                <a:schemeClr val="dk1"/>
              </a:solidFill>
              <a:latin typeface="Times New Roman"/>
              <a:ea typeface="Times New Roman"/>
              <a:cs typeface="Times New Roman"/>
              <a:sym typeface="Times New Roman"/>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public class Parent	                public class Child extends Parent</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	:		         :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public void method ()	     public void method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System.out.println(“m1”);	           num = 1;</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9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9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9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9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9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9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8"/>
        <p:cNvGrpSpPr/>
        <p:nvPr/>
      </p:nvGrpSpPr>
      <p:grpSpPr>
        <a:xfrm>
          <a:off x="0" y="0"/>
          <a:ext cx="0" cy="0"/>
          <a:chOff x="0" y="0"/>
          <a:chExt cx="0" cy="0"/>
        </a:xfrm>
      </p:grpSpPr>
      <p:sp>
        <p:nvSpPr>
          <p:cNvPr id="2999" name="Google Shape;2999;g27625662d88_0_1687"/>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Overloading Vs. Method Overriding </a:t>
            </a:r>
            <a:endParaRPr/>
          </a:p>
        </p:txBody>
      </p:sp>
      <p:sp>
        <p:nvSpPr>
          <p:cNvPr id="3000" name="Google Shape;3000;g27625662d88_0_1687"/>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10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Method Overloading</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Multiple method implementations for the same class</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Each method has the same name but the type, number or order of the parameters is different (signatures are not the same)</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The method that is actually called is determined at program </a:t>
            </a:r>
            <a:r>
              <a:rPr lang="en-US" sz="2000" b="0" i="1" u="none" strike="noStrike" cap="none">
                <a:solidFill>
                  <a:schemeClr val="dk1"/>
                </a:solidFill>
                <a:latin typeface="Times New Roman"/>
                <a:ea typeface="Times New Roman"/>
                <a:cs typeface="Times New Roman"/>
                <a:sym typeface="Times New Roman"/>
              </a:rPr>
              <a:t>compile time </a:t>
            </a:r>
            <a:r>
              <a:rPr lang="en-US" sz="2000" b="0" i="0" u="none" strike="noStrike" cap="none">
                <a:solidFill>
                  <a:schemeClr val="dk1"/>
                </a:solidFill>
                <a:latin typeface="Times New Roman"/>
                <a:ea typeface="Times New Roman"/>
                <a:cs typeface="Times New Roman"/>
                <a:sym typeface="Times New Roman"/>
              </a:rPr>
              <a:t>(early binding</a:t>
            </a:r>
            <a:r>
              <a:rPr lang="en-US" sz="2000" b="0" i="1" u="none" strike="noStrike" cap="none">
                <a:solidFill>
                  <a:schemeClr val="dk1"/>
                </a:solidFill>
                <a:latin typeface="Times New Roman"/>
                <a:ea typeface="Times New Roman"/>
                <a:cs typeface="Times New Roman"/>
                <a:sym typeface="Times New Roman"/>
              </a:rPr>
              <a:t>)</a:t>
            </a:r>
            <a:r>
              <a:rPr lang="en-US" sz="2000" b="0" i="0" u="none" strike="noStrike" cap="none">
                <a:solidFill>
                  <a:schemeClr val="dk1"/>
                </a:solidFill>
                <a:latin typeface="Times New Roman"/>
                <a:ea typeface="Times New Roman"/>
                <a:cs typeface="Times New Roman"/>
                <a:sym typeface="Times New Roman"/>
              </a:rPr>
              <a:t>.</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i.e., </a:t>
            </a:r>
            <a:r>
              <a:rPr lang="en-US" sz="1800" b="0" i="0" u="none" strike="noStrike" cap="none">
                <a:solidFill>
                  <a:schemeClr val="dk1"/>
                </a:solidFill>
                <a:latin typeface="Arial"/>
                <a:ea typeface="Arial"/>
                <a:cs typeface="Arial"/>
                <a:sym typeface="Arial"/>
              </a:rPr>
              <a:t>&lt;reference name&gt;.&lt;method name&gt; (parameter list);</a:t>
            </a:r>
            <a:endParaRPr/>
          </a:p>
          <a:p>
            <a:pPr marL="111125" marR="0" lvl="0" indent="0" algn="l" rtl="0">
              <a:spcBef>
                <a:spcPts val="540"/>
              </a:spcBef>
              <a:spcAft>
                <a:spcPts val="0"/>
              </a:spcAft>
              <a:buClr>
                <a:schemeClr val="dk1"/>
              </a:buClr>
              <a:buSzPts val="1800"/>
              <a:buFont typeface="Times New Roman"/>
              <a:buNone/>
            </a:pPr>
            <a:endParaRPr sz="1800" b="0" i="0" u="none" strike="noStrike" cap="none">
              <a:solidFill>
                <a:schemeClr val="dk1"/>
              </a:solidFill>
              <a:latin typeface="Arial"/>
              <a:ea typeface="Arial"/>
              <a:cs typeface="Arial"/>
              <a:sym typeface="Arial"/>
            </a:endParaRPr>
          </a:p>
        </p:txBody>
      </p:sp>
      <p:grpSp>
        <p:nvGrpSpPr>
          <p:cNvPr id="3001" name="Google Shape;3001;g27625662d88_0_1687"/>
          <p:cNvGrpSpPr/>
          <p:nvPr/>
        </p:nvGrpSpPr>
        <p:grpSpPr>
          <a:xfrm>
            <a:off x="5305425" y="3454400"/>
            <a:ext cx="3030537" cy="1123950"/>
            <a:chOff x="3242" y="2387"/>
            <a:chExt cx="1909" cy="708"/>
          </a:xfrm>
        </p:grpSpPr>
        <p:cxnSp>
          <p:nvCxnSpPr>
            <p:cNvPr id="3002" name="Google Shape;3002;g27625662d88_0_1687"/>
            <p:cNvCxnSpPr/>
            <p:nvPr/>
          </p:nvCxnSpPr>
          <p:spPr>
            <a:xfrm>
              <a:off x="3242" y="2387"/>
              <a:ext cx="900" cy="0"/>
            </a:xfrm>
            <a:prstGeom prst="straightConnector1">
              <a:avLst/>
            </a:prstGeom>
            <a:noFill/>
            <a:ln w="25400" cap="flat" cmpd="sng">
              <a:solidFill>
                <a:schemeClr val="accent2"/>
              </a:solidFill>
              <a:prstDash val="solid"/>
              <a:miter lim="800000"/>
              <a:headEnd type="none" w="med" len="med"/>
              <a:tailEnd type="none" w="med" len="med"/>
            </a:ln>
          </p:spPr>
        </p:cxnSp>
        <p:cxnSp>
          <p:nvCxnSpPr>
            <p:cNvPr id="3003" name="Google Shape;3003;g27625662d88_0_1687"/>
            <p:cNvCxnSpPr/>
            <p:nvPr/>
          </p:nvCxnSpPr>
          <p:spPr>
            <a:xfrm rot="10800000">
              <a:off x="3577" y="2495"/>
              <a:ext cx="300" cy="300"/>
            </a:xfrm>
            <a:prstGeom prst="straightConnector1">
              <a:avLst/>
            </a:prstGeom>
            <a:noFill/>
            <a:ln w="12700" cap="flat" cmpd="sng">
              <a:solidFill>
                <a:schemeClr val="accent2"/>
              </a:solidFill>
              <a:prstDash val="solid"/>
              <a:miter lim="800000"/>
              <a:headEnd type="none" w="med" len="med"/>
              <a:tailEnd type="triangle" w="lg" len="lg"/>
            </a:ln>
          </p:spPr>
        </p:cxnSp>
        <p:sp>
          <p:nvSpPr>
            <p:cNvPr id="3004" name="Google Shape;3004;g27625662d88_0_1687"/>
            <p:cNvSpPr txBox="1"/>
            <p:nvPr/>
          </p:nvSpPr>
          <p:spPr>
            <a:xfrm>
              <a:off x="3651" y="2795"/>
              <a:ext cx="1500" cy="300"/>
            </a:xfrm>
            <a:prstGeom prst="rect">
              <a:avLst/>
            </a:prstGeom>
            <a:noFill/>
            <a:ln>
              <a:noFill/>
            </a:ln>
          </p:spPr>
          <p:txBody>
            <a:bodyPr spcFirstLastPara="1" wrap="square" lIns="93600" tIns="46800" rIns="93600" bIns="46800" anchor="t" anchorCtr="0">
              <a:spAutoFit/>
            </a:bodyPr>
            <a:lstStyle/>
            <a:p>
              <a:pPr marL="0" marR="0" lvl="0" indent="0" algn="l" rtl="0">
                <a:lnSpc>
                  <a:spcPct val="100000"/>
                </a:lnSpc>
                <a:spcBef>
                  <a:spcPts val="0"/>
                </a:spcBef>
                <a:spcAft>
                  <a:spcPts val="0"/>
                </a:spcAft>
                <a:buClr>
                  <a:schemeClr val="accent2"/>
                </a:buClr>
                <a:buSzPts val="1600"/>
                <a:buFont typeface="Arial"/>
                <a:buNone/>
              </a:pPr>
              <a:r>
                <a:rPr lang="en-US" sz="1600" b="1" i="0" u="none">
                  <a:solidFill>
                    <a:schemeClr val="accent2"/>
                  </a:solidFill>
                  <a:latin typeface="Arial"/>
                  <a:ea typeface="Arial"/>
                  <a:cs typeface="Arial"/>
                  <a:sym typeface="Arial"/>
                </a:rPr>
                <a:t>Distinguishes overloaded methods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8"/>
        <p:cNvGrpSpPr/>
        <p:nvPr/>
      </p:nvGrpSpPr>
      <p:grpSpPr>
        <a:xfrm>
          <a:off x="0" y="0"/>
          <a:ext cx="0" cy="0"/>
          <a:chOff x="0" y="0"/>
          <a:chExt cx="0" cy="0"/>
        </a:xfrm>
      </p:grpSpPr>
      <p:sp>
        <p:nvSpPr>
          <p:cNvPr id="3009" name="Google Shape;3009;g27625662d88_0_1696"/>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Overloading Vs. Method Overriding (2)</a:t>
            </a:r>
            <a:endParaRPr/>
          </a:p>
        </p:txBody>
      </p:sp>
      <p:sp>
        <p:nvSpPr>
          <p:cNvPr id="3010" name="Google Shape;3010;g27625662d88_0_1696"/>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9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Example of method overloading:</a:t>
            </a:r>
            <a:endParaRPr/>
          </a:p>
          <a:p>
            <a:pPr marL="346075" marR="0" lvl="1" indent="-120650" algn="l" rtl="0">
              <a:lnSpc>
                <a:spcPct val="90000"/>
              </a:lnSpc>
              <a:spcBef>
                <a:spcPts val="180"/>
              </a:spcBef>
              <a:spcAft>
                <a:spcPts val="0"/>
              </a:spcAft>
              <a:buClr>
                <a:schemeClr val="dk1"/>
              </a:buClr>
              <a:buSzPts val="1800"/>
              <a:buFont typeface="Times New Roman"/>
              <a:buNone/>
            </a:pPr>
            <a:endParaRPr sz="1800" b="0" i="0" u="none" strike="noStrike" cap="none">
              <a:solidFill>
                <a:schemeClr val="dk1"/>
              </a:solidFill>
              <a:latin typeface="Arial"/>
              <a:ea typeface="Arial"/>
              <a:cs typeface="Arial"/>
              <a:sym typeface="Arial"/>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public class Foo</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public void display ()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public void display (int i) {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public void display (char ch) {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a:t>
            </a:r>
            <a:endParaRPr/>
          </a:p>
          <a:p>
            <a:pPr marL="111125" marR="0" lvl="0" indent="0" algn="l" rtl="0">
              <a:lnSpc>
                <a:spcPct val="90000"/>
              </a:lnSpc>
              <a:spcBef>
                <a:spcPts val="540"/>
              </a:spcBef>
              <a:spcAft>
                <a:spcPts val="0"/>
              </a:spcAft>
              <a:buClr>
                <a:schemeClr val="dk1"/>
              </a:buClr>
              <a:buSzPts val="1800"/>
              <a:buFont typeface="Times New Roman"/>
              <a:buNone/>
            </a:pPr>
            <a:endParaRPr sz="1800" b="0" i="0" u="none">
              <a:solidFill>
                <a:schemeClr val="dk1"/>
              </a:solidFill>
              <a:latin typeface="Arial"/>
              <a:ea typeface="Arial"/>
              <a:cs typeface="Arial"/>
              <a:sym typeface="Arial"/>
            </a:endParaRPr>
          </a:p>
          <a:p>
            <a:pPr marL="111125" marR="0" lvl="0" indent="0" algn="l" rtl="0">
              <a:lnSpc>
                <a:spcPct val="90000"/>
              </a:lnSpc>
              <a:spcBef>
                <a:spcPts val="540"/>
              </a:spcBef>
              <a:spcAft>
                <a:spcPts val="0"/>
              </a:spcAft>
              <a:buClr>
                <a:schemeClr val="dk1"/>
              </a:buClr>
              <a:buSzPts val="1800"/>
              <a:buFont typeface="Times New Roman"/>
              <a:buNone/>
            </a:pPr>
            <a:endParaRPr sz="1800" b="0" i="0" u="none">
              <a:solidFill>
                <a:schemeClr val="dk1"/>
              </a:solidFill>
              <a:latin typeface="Arial"/>
              <a:ea typeface="Arial"/>
              <a:cs typeface="Arial"/>
              <a:sym typeface="Arial"/>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Foo f = new Foo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f.display();</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f.display(10);</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f.display(‘c’);</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14"/>
        <p:cNvGrpSpPr/>
        <p:nvPr/>
      </p:nvGrpSpPr>
      <p:grpSpPr>
        <a:xfrm>
          <a:off x="0" y="0"/>
          <a:ext cx="0" cy="0"/>
          <a:chOff x="0" y="0"/>
          <a:chExt cx="0" cy="0"/>
        </a:xfrm>
      </p:grpSpPr>
      <p:sp>
        <p:nvSpPr>
          <p:cNvPr id="3015" name="Google Shape;3015;g27625662d88_0_1701"/>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Overloading Vs. Method Overriding (3)</a:t>
            </a:r>
            <a:endParaRPr/>
          </a:p>
        </p:txBody>
      </p:sp>
      <p:sp>
        <p:nvSpPr>
          <p:cNvPr id="3016" name="Google Shape;3016;g27625662d88_0_1701"/>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10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Method Overriding</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The method is implemented differently between the parent and child classes.</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Each method has the same return value, name and parameter list (identical signatures).</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The method that is actually called is determined at program </a:t>
            </a:r>
            <a:r>
              <a:rPr lang="en-US" sz="2000" b="0" i="1" u="none" strike="noStrike" cap="none">
                <a:solidFill>
                  <a:schemeClr val="dk1"/>
                </a:solidFill>
                <a:latin typeface="Times New Roman"/>
                <a:ea typeface="Times New Roman"/>
                <a:cs typeface="Times New Roman"/>
                <a:sym typeface="Times New Roman"/>
              </a:rPr>
              <a:t>run time </a:t>
            </a:r>
            <a:r>
              <a:rPr lang="en-US" sz="2000" b="0" i="0" u="none" strike="noStrike" cap="none">
                <a:solidFill>
                  <a:schemeClr val="dk1"/>
                </a:solidFill>
                <a:latin typeface="Times New Roman"/>
                <a:ea typeface="Times New Roman"/>
                <a:cs typeface="Times New Roman"/>
                <a:sym typeface="Times New Roman"/>
              </a:rPr>
              <a:t>(late binding).</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i.e., </a:t>
            </a:r>
            <a:r>
              <a:rPr lang="en-US" sz="1800" b="0" i="0" u="none" strike="noStrike" cap="none">
                <a:solidFill>
                  <a:schemeClr val="dk1"/>
                </a:solidFill>
                <a:latin typeface="Arial"/>
                <a:ea typeface="Arial"/>
                <a:cs typeface="Arial"/>
                <a:sym typeface="Arial"/>
              </a:rPr>
              <a:t>&lt;reference name&gt;.&lt;method name&gt; (parameter list);</a:t>
            </a:r>
            <a:endParaRPr/>
          </a:p>
          <a:p>
            <a:pPr marL="111125" marR="0" lvl="0" indent="0" algn="l" rtl="0">
              <a:spcBef>
                <a:spcPts val="540"/>
              </a:spcBef>
              <a:spcAft>
                <a:spcPts val="0"/>
              </a:spcAft>
              <a:buClr>
                <a:schemeClr val="dk1"/>
              </a:buClr>
              <a:buSzPts val="1800"/>
              <a:buFont typeface="Times New Roman"/>
              <a:buNone/>
            </a:pPr>
            <a:endParaRPr sz="1800" b="0" i="0" u="none" strike="noStrike" cap="none">
              <a:solidFill>
                <a:schemeClr val="dk1"/>
              </a:solidFill>
              <a:latin typeface="Arial"/>
              <a:ea typeface="Arial"/>
              <a:cs typeface="Arial"/>
              <a:sym typeface="Arial"/>
            </a:endParaRPr>
          </a:p>
        </p:txBody>
      </p:sp>
      <p:grpSp>
        <p:nvGrpSpPr>
          <p:cNvPr id="3017" name="Google Shape;3017;g27625662d88_0_1701"/>
          <p:cNvGrpSpPr/>
          <p:nvPr/>
        </p:nvGrpSpPr>
        <p:grpSpPr>
          <a:xfrm>
            <a:off x="1376037" y="3883367"/>
            <a:ext cx="3660687" cy="1749854"/>
            <a:chOff x="1247" y="2750"/>
            <a:chExt cx="2306" cy="1102"/>
          </a:xfrm>
        </p:grpSpPr>
        <p:cxnSp>
          <p:nvCxnSpPr>
            <p:cNvPr id="3018" name="Google Shape;3018;g27625662d88_0_1701"/>
            <p:cNvCxnSpPr/>
            <p:nvPr/>
          </p:nvCxnSpPr>
          <p:spPr>
            <a:xfrm>
              <a:off x="1247" y="2750"/>
              <a:ext cx="900" cy="0"/>
            </a:xfrm>
            <a:prstGeom prst="straightConnector1">
              <a:avLst/>
            </a:prstGeom>
            <a:noFill/>
            <a:ln w="25400" cap="flat" cmpd="sng">
              <a:solidFill>
                <a:schemeClr val="accent2"/>
              </a:solidFill>
              <a:prstDash val="solid"/>
              <a:miter lim="800000"/>
              <a:headEnd type="none" w="med" len="med"/>
              <a:tailEnd type="none" w="med" len="med"/>
            </a:ln>
          </p:spPr>
        </p:cxnSp>
        <p:cxnSp>
          <p:nvCxnSpPr>
            <p:cNvPr id="3019" name="Google Shape;3019;g27625662d88_0_1701"/>
            <p:cNvCxnSpPr/>
            <p:nvPr/>
          </p:nvCxnSpPr>
          <p:spPr>
            <a:xfrm rot="10800000">
              <a:off x="1847" y="2857"/>
              <a:ext cx="300" cy="300"/>
            </a:xfrm>
            <a:prstGeom prst="straightConnector1">
              <a:avLst/>
            </a:prstGeom>
            <a:noFill/>
            <a:ln w="12700" cap="flat" cmpd="sng">
              <a:solidFill>
                <a:schemeClr val="accent2"/>
              </a:solidFill>
              <a:prstDash val="solid"/>
              <a:miter lim="800000"/>
              <a:headEnd type="none" w="med" len="med"/>
              <a:tailEnd type="triangle" w="lg" len="lg"/>
            </a:ln>
          </p:spPr>
        </p:cxnSp>
        <p:sp>
          <p:nvSpPr>
            <p:cNvPr id="3020" name="Google Shape;3020;g27625662d88_0_1701"/>
            <p:cNvSpPr txBox="1"/>
            <p:nvPr/>
          </p:nvSpPr>
          <p:spPr>
            <a:xfrm>
              <a:off x="1753" y="3252"/>
              <a:ext cx="1800" cy="600"/>
            </a:xfrm>
            <a:prstGeom prst="rect">
              <a:avLst/>
            </a:prstGeom>
            <a:noFill/>
            <a:ln>
              <a:noFill/>
            </a:ln>
          </p:spPr>
          <p:txBody>
            <a:bodyPr spcFirstLastPara="1" wrap="square" lIns="93600" tIns="46800" rIns="93600" bIns="46800" anchor="t" anchorCtr="0">
              <a:spAutoFit/>
            </a:bodyPr>
            <a:lstStyle/>
            <a:p>
              <a:pPr marL="0" marR="0" lvl="0" indent="0" algn="l" rtl="0">
                <a:lnSpc>
                  <a:spcPct val="100000"/>
                </a:lnSpc>
                <a:spcBef>
                  <a:spcPts val="0"/>
                </a:spcBef>
                <a:spcAft>
                  <a:spcPts val="0"/>
                </a:spcAft>
                <a:buClr>
                  <a:schemeClr val="accent2"/>
                </a:buClr>
                <a:buSzPts val="1600"/>
                <a:buFont typeface="Arial"/>
                <a:buNone/>
              </a:pPr>
              <a:r>
                <a:rPr lang="en-US" sz="1600" b="1" i="0" u="none">
                  <a:solidFill>
                    <a:schemeClr val="accent2"/>
                  </a:solidFill>
                  <a:latin typeface="Arial"/>
                  <a:ea typeface="Arial"/>
                  <a:cs typeface="Arial"/>
                  <a:sym typeface="Arial"/>
                </a:rPr>
                <a:t>The type of the reference (implicit parameter “this”) distinguishes overridden methods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24"/>
        <p:cNvGrpSpPr/>
        <p:nvPr/>
      </p:nvGrpSpPr>
      <p:grpSpPr>
        <a:xfrm>
          <a:off x="0" y="0"/>
          <a:ext cx="0" cy="0"/>
          <a:chOff x="0" y="0"/>
          <a:chExt cx="0" cy="0"/>
        </a:xfrm>
      </p:grpSpPr>
      <p:sp>
        <p:nvSpPr>
          <p:cNvPr id="3025" name="Google Shape;3025;g27625662d88_0_1710"/>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Overloading Vs. Method Overriding (4)</a:t>
            </a:r>
            <a:endParaRPr/>
          </a:p>
        </p:txBody>
      </p:sp>
      <p:sp>
        <p:nvSpPr>
          <p:cNvPr id="3026" name="Google Shape;3026;g27625662d88_0_1710"/>
          <p:cNvSpPr txBox="1">
            <a:spLocks noGrp="1"/>
          </p:cNvSpPr>
          <p:nvPr>
            <p:ph type="body" idx="1"/>
          </p:nvPr>
        </p:nvSpPr>
        <p:spPr>
          <a:xfrm>
            <a:off x="457200" y="975000"/>
            <a:ext cx="8178900" cy="5502000"/>
          </a:xfrm>
          <a:prstGeom prst="rect">
            <a:avLst/>
          </a:prstGeom>
          <a:noFill/>
          <a:ln>
            <a:noFill/>
          </a:ln>
        </p:spPr>
        <p:txBody>
          <a:bodyPr spcFirstLastPara="1" wrap="square" lIns="91425" tIns="45700" rIns="91425" bIns="45700" anchor="t" anchorCtr="0">
            <a:noAutofit/>
          </a:bodyPr>
          <a:lstStyle/>
          <a:p>
            <a:pPr marL="111125" marR="0" lvl="0" indent="-146050" algn="l" rtl="0">
              <a:lnSpc>
                <a:spcPct val="90000"/>
              </a:lnSpc>
              <a:spcBef>
                <a:spcPts val="0"/>
              </a:spcBef>
              <a:spcAft>
                <a:spcPts val="0"/>
              </a:spcAft>
              <a:buClr>
                <a:schemeClr val="dk1"/>
              </a:buClr>
              <a:buSzPts val="2300"/>
              <a:buFont typeface="Times New Roman"/>
              <a:buChar char="•"/>
            </a:pPr>
            <a:r>
              <a:rPr lang="en-US" sz="2300" b="0" i="0" u="none">
                <a:solidFill>
                  <a:schemeClr val="dk1"/>
                </a:solidFill>
                <a:latin typeface="Times New Roman"/>
                <a:ea typeface="Times New Roman"/>
                <a:cs typeface="Times New Roman"/>
                <a:sym typeface="Times New Roman"/>
              </a:rPr>
              <a:t>Example of method overriding:</a:t>
            </a:r>
            <a:endParaRPr sz="23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public class Foo</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 	   public void display () { …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	       :	: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public class FooChild extends Foo</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	    public void display () { …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a:t>
            </a:r>
            <a:endParaRPr sz="1900"/>
          </a:p>
          <a:p>
            <a:pPr marL="111125" marR="0" lvl="0" indent="0" algn="l" rtl="0">
              <a:lnSpc>
                <a:spcPct val="90000"/>
              </a:lnSpc>
              <a:spcBef>
                <a:spcPts val="540"/>
              </a:spcBef>
              <a:spcAft>
                <a:spcPts val="0"/>
              </a:spcAft>
              <a:buClr>
                <a:schemeClr val="dk1"/>
              </a:buClr>
              <a:buSzPts val="1800"/>
              <a:buFont typeface="Times New Roman"/>
              <a:buNone/>
            </a:pPr>
            <a:endParaRPr sz="1700" b="0" i="0" u="none">
              <a:solidFill>
                <a:schemeClr val="dk1"/>
              </a:solidFill>
              <a:latin typeface="Arial"/>
              <a:ea typeface="Arial"/>
              <a:cs typeface="Arial"/>
              <a:sym typeface="Arial"/>
            </a:endParaRPr>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Foo f = new Foo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f.display();</a:t>
            </a:r>
            <a:endParaRPr sz="1900"/>
          </a:p>
          <a:p>
            <a:pPr marL="346075" marR="0" lvl="1" indent="-120650" algn="l" rtl="0">
              <a:lnSpc>
                <a:spcPct val="90000"/>
              </a:lnSpc>
              <a:spcBef>
                <a:spcPts val="180"/>
              </a:spcBef>
              <a:spcAft>
                <a:spcPts val="0"/>
              </a:spcAft>
              <a:buClr>
                <a:schemeClr val="dk1"/>
              </a:buClr>
              <a:buSzPts val="1800"/>
              <a:buFont typeface="Times New Roman"/>
              <a:buNone/>
            </a:pPr>
            <a:endParaRPr sz="1700" b="0" i="0" u="none" strike="noStrike" cap="none">
              <a:solidFill>
                <a:schemeClr val="dk1"/>
              </a:solidFill>
              <a:latin typeface="Arial"/>
              <a:ea typeface="Arial"/>
              <a:cs typeface="Arial"/>
              <a:sym typeface="Arial"/>
            </a:endParaRPr>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FooChild fc = new FooChild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fc.display ();</a:t>
            </a:r>
            <a:endParaRPr sz="1900"/>
          </a:p>
          <a:p>
            <a:pPr marL="111125" marR="0" lvl="0" indent="0" algn="l" rtl="0">
              <a:spcBef>
                <a:spcPts val="540"/>
              </a:spcBef>
              <a:spcAft>
                <a:spcPts val="0"/>
              </a:spcAft>
              <a:buClr>
                <a:schemeClr val="dk1"/>
              </a:buClr>
              <a:buSzPts val="1800"/>
              <a:buFont typeface="Times New Roman"/>
              <a:buNone/>
            </a:pPr>
            <a:endParaRPr sz="1700" b="0" i="0" u="none" strike="noStrike" cap="none">
              <a:solidFill>
                <a:schemeClr val="dk1"/>
              </a:solidFill>
              <a:latin typeface="Arial"/>
              <a:ea typeface="Arial"/>
              <a:cs typeface="Arial"/>
              <a:sym typeface="Aria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3030"/>
        <p:cNvGrpSpPr/>
        <p:nvPr/>
      </p:nvGrpSpPr>
      <p:grpSpPr>
        <a:xfrm>
          <a:off x="0" y="0"/>
          <a:ext cx="0" cy="0"/>
          <a:chOff x="0" y="0"/>
          <a:chExt cx="0" cy="0"/>
        </a:xfrm>
      </p:grpSpPr>
      <p:graphicFrame>
        <p:nvGraphicFramePr>
          <p:cNvPr id="3031" name="Google Shape;3031;g27625662d88_0_1715"/>
          <p:cNvGraphicFramePr/>
          <p:nvPr/>
        </p:nvGraphicFramePr>
        <p:xfrm>
          <a:off x="152400" y="0"/>
          <a:ext cx="3000000" cy="3000000"/>
        </p:xfrm>
        <a:graphic>
          <a:graphicData uri="http://schemas.openxmlformats.org/drawingml/2006/table">
            <a:tbl>
              <a:tblPr>
                <a:solidFill>
                  <a:srgbClr val="FFFFFF"/>
                </a:solidFill>
                <a:tableStyleId>{8BD4B2B3-967D-44E1-88B4-ACBC144D6A61}</a:tableStyleId>
              </a:tblPr>
              <a:tblGrid>
                <a:gridCol w="684425">
                  <a:extLst>
                    <a:ext uri="{9D8B030D-6E8A-4147-A177-3AD203B41FA5}">
                      <a16:colId xmlns:a16="http://schemas.microsoft.com/office/drawing/2014/main" val="20000"/>
                    </a:ext>
                  </a:extLst>
                </a:gridCol>
                <a:gridCol w="4627725">
                  <a:extLst>
                    <a:ext uri="{9D8B030D-6E8A-4147-A177-3AD203B41FA5}">
                      <a16:colId xmlns:a16="http://schemas.microsoft.com/office/drawing/2014/main" val="20001"/>
                    </a:ext>
                  </a:extLst>
                </a:gridCol>
                <a:gridCol w="3550850">
                  <a:extLst>
                    <a:ext uri="{9D8B030D-6E8A-4147-A177-3AD203B41FA5}">
                      <a16:colId xmlns:a16="http://schemas.microsoft.com/office/drawing/2014/main" val="20002"/>
                    </a:ext>
                  </a:extLst>
                </a:gridCol>
              </a:tblGrid>
              <a:tr h="628200">
                <a:tc>
                  <a:txBody>
                    <a:bodyPr/>
                    <a:lstStyle/>
                    <a:p>
                      <a:pPr marL="0" lvl="0" indent="0" algn="l" rtl="0">
                        <a:lnSpc>
                          <a:spcPct val="115000"/>
                        </a:lnSpc>
                        <a:spcBef>
                          <a:spcPts val="0"/>
                        </a:spcBef>
                        <a:spcAft>
                          <a:spcPts val="0"/>
                        </a:spcAft>
                        <a:buNone/>
                      </a:pPr>
                      <a:r>
                        <a:rPr lang="en-US" sz="1700" b="1">
                          <a:highlight>
                            <a:srgbClr val="FFFFFF"/>
                          </a:highlight>
                          <a:latin typeface="Times New Roman"/>
                          <a:ea typeface="Times New Roman"/>
                          <a:cs typeface="Times New Roman"/>
                          <a:sym typeface="Times New Roman"/>
                        </a:rPr>
                        <a:t>No</a:t>
                      </a:r>
                      <a:endParaRPr sz="1700" b="1">
                        <a:highlight>
                          <a:srgbClr val="FFFFFF"/>
                        </a:highlight>
                        <a:latin typeface="Times New Roman"/>
                        <a:ea typeface="Times New Roman"/>
                        <a:cs typeface="Times New Roman"/>
                        <a:sym typeface="Times New Roman"/>
                      </a:endParaRPr>
                    </a:p>
                  </a:txBody>
                  <a:tcPr marL="114300" marR="114300" marT="152400" marB="152400">
                    <a:lnB w="9525" cap="flat" cmpd="sng">
                      <a:solidFill>
                        <a:srgbClr val="C7CCBE"/>
                      </a:solidFill>
                      <a:prstDash val="solid"/>
                      <a:round/>
                      <a:headEnd type="none" w="sm" len="sm"/>
                      <a:tailEnd type="none" w="sm" len="sm"/>
                    </a:lnB>
                    <a:solidFill>
                      <a:srgbClr val="C7CCBE"/>
                    </a:solidFill>
                  </a:tcPr>
                </a:tc>
                <a:tc>
                  <a:txBody>
                    <a:bodyPr/>
                    <a:lstStyle/>
                    <a:p>
                      <a:pPr marL="0" lvl="0" indent="0" algn="l" rtl="0">
                        <a:lnSpc>
                          <a:spcPct val="115000"/>
                        </a:lnSpc>
                        <a:spcBef>
                          <a:spcPts val="0"/>
                        </a:spcBef>
                        <a:spcAft>
                          <a:spcPts val="0"/>
                        </a:spcAft>
                        <a:buNone/>
                      </a:pPr>
                      <a:r>
                        <a:rPr lang="en-US" sz="1700" b="1">
                          <a:highlight>
                            <a:srgbClr val="FFFFFF"/>
                          </a:highlight>
                          <a:latin typeface="Times New Roman"/>
                          <a:ea typeface="Times New Roman"/>
                          <a:cs typeface="Times New Roman"/>
                          <a:sym typeface="Times New Roman"/>
                        </a:rPr>
                        <a:t>Method Overloading</a:t>
                      </a:r>
                      <a:endParaRPr sz="1700" b="1">
                        <a:highlight>
                          <a:srgbClr val="FFFFFF"/>
                        </a:highlight>
                        <a:latin typeface="Times New Roman"/>
                        <a:ea typeface="Times New Roman"/>
                        <a:cs typeface="Times New Roman"/>
                        <a:sym typeface="Times New Roman"/>
                      </a:endParaRPr>
                    </a:p>
                  </a:txBody>
                  <a:tcPr marL="114300" marR="114300" marT="152400" marB="152400">
                    <a:lnB w="9525" cap="flat" cmpd="sng">
                      <a:solidFill>
                        <a:srgbClr val="C7CCBE"/>
                      </a:solidFill>
                      <a:prstDash val="solid"/>
                      <a:round/>
                      <a:headEnd type="none" w="sm" len="sm"/>
                      <a:tailEnd type="none" w="sm" len="sm"/>
                    </a:lnB>
                    <a:solidFill>
                      <a:srgbClr val="C7CCBE"/>
                    </a:solidFill>
                  </a:tcPr>
                </a:tc>
                <a:tc>
                  <a:txBody>
                    <a:bodyPr/>
                    <a:lstStyle/>
                    <a:p>
                      <a:pPr marL="0" lvl="0" indent="0" algn="l" rtl="0">
                        <a:lnSpc>
                          <a:spcPct val="115000"/>
                        </a:lnSpc>
                        <a:spcBef>
                          <a:spcPts val="0"/>
                        </a:spcBef>
                        <a:spcAft>
                          <a:spcPts val="0"/>
                        </a:spcAft>
                        <a:buNone/>
                      </a:pPr>
                      <a:r>
                        <a:rPr lang="en-US" sz="1700" b="1">
                          <a:highlight>
                            <a:srgbClr val="FFFFFF"/>
                          </a:highlight>
                          <a:latin typeface="Times New Roman"/>
                          <a:ea typeface="Times New Roman"/>
                          <a:cs typeface="Times New Roman"/>
                          <a:sym typeface="Times New Roman"/>
                        </a:rPr>
                        <a:t>Method Overriding</a:t>
                      </a:r>
                      <a:endParaRPr sz="1700" b="1">
                        <a:highlight>
                          <a:srgbClr val="FFFFFF"/>
                        </a:highlight>
                        <a:latin typeface="Times New Roman"/>
                        <a:ea typeface="Times New Roman"/>
                        <a:cs typeface="Times New Roman"/>
                        <a:sym typeface="Times New Roman"/>
                      </a:endParaRPr>
                    </a:p>
                  </a:txBody>
                  <a:tcPr marL="114300" marR="114300" marT="152400" marB="152400">
                    <a:lnB w="9525" cap="flat" cmpd="sng">
                      <a:solidFill>
                        <a:srgbClr val="C7CCBE"/>
                      </a:solidFill>
                      <a:prstDash val="solid"/>
                      <a:round/>
                      <a:headEnd type="none" w="sm" len="sm"/>
                      <a:tailEnd type="none" w="sm" len="sm"/>
                    </a:lnB>
                    <a:solidFill>
                      <a:srgbClr val="C7CCBE"/>
                    </a:solidFill>
                  </a:tcPr>
                </a:tc>
                <a:extLst>
                  <a:ext uri="{0D108BD9-81ED-4DB2-BD59-A6C34878D82A}">
                    <a16:rowId xmlns:a16="http://schemas.microsoft.com/office/drawing/2014/main" val="10000"/>
                  </a:ext>
                </a:extLst>
              </a:tr>
              <a:tr h="15051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1)</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overloading is used </a:t>
                      </a:r>
                      <a:r>
                        <a:rPr lang="en-US" sz="1300" i="1">
                          <a:solidFill>
                            <a:srgbClr val="333333"/>
                          </a:solidFill>
                          <a:highlight>
                            <a:srgbClr val="FFFFFF"/>
                          </a:highlight>
                          <a:latin typeface="Roboto"/>
                          <a:ea typeface="Roboto"/>
                          <a:cs typeface="Roboto"/>
                          <a:sym typeface="Roboto"/>
                        </a:rPr>
                        <a:t>to increase the readability</a:t>
                      </a:r>
                      <a:r>
                        <a:rPr lang="en-US" sz="1300">
                          <a:solidFill>
                            <a:srgbClr val="333333"/>
                          </a:solidFill>
                          <a:highlight>
                            <a:srgbClr val="FFFFFF"/>
                          </a:highlight>
                          <a:latin typeface="Roboto"/>
                          <a:ea typeface="Roboto"/>
                          <a:cs typeface="Roboto"/>
                          <a:sym typeface="Roboto"/>
                        </a:rPr>
                        <a:t> of the program.</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overriding is used </a:t>
                      </a:r>
                      <a:r>
                        <a:rPr lang="en-US" sz="1300" i="1">
                          <a:solidFill>
                            <a:srgbClr val="333333"/>
                          </a:solidFill>
                          <a:highlight>
                            <a:srgbClr val="FFFFFF"/>
                          </a:highlight>
                          <a:latin typeface="Roboto"/>
                          <a:ea typeface="Roboto"/>
                          <a:cs typeface="Roboto"/>
                          <a:sym typeface="Roboto"/>
                        </a:rPr>
                        <a:t>to provide the specific implementation</a:t>
                      </a:r>
                      <a:r>
                        <a:rPr lang="en-US" sz="1300">
                          <a:solidFill>
                            <a:srgbClr val="333333"/>
                          </a:solidFill>
                          <a:highlight>
                            <a:srgbClr val="FFFFFF"/>
                          </a:highlight>
                          <a:latin typeface="Roboto"/>
                          <a:ea typeface="Roboto"/>
                          <a:cs typeface="Roboto"/>
                          <a:sym typeface="Roboto"/>
                        </a:rPr>
                        <a:t> of the method that is already provided by its super class.</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1"/>
                  </a:ext>
                </a:extLst>
              </a:tr>
              <a:tr h="10732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2)</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overloading is performed </a:t>
                      </a:r>
                      <a:r>
                        <a:rPr lang="en-US" sz="1300" i="1">
                          <a:solidFill>
                            <a:srgbClr val="333333"/>
                          </a:solidFill>
                          <a:highlight>
                            <a:srgbClr val="FFFFFF"/>
                          </a:highlight>
                          <a:latin typeface="Roboto"/>
                          <a:ea typeface="Roboto"/>
                          <a:cs typeface="Roboto"/>
                          <a:sym typeface="Roboto"/>
                        </a:rPr>
                        <a:t>within class</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overriding occurs </a:t>
                      </a:r>
                      <a:r>
                        <a:rPr lang="en-US" sz="1300" i="1">
                          <a:solidFill>
                            <a:srgbClr val="333333"/>
                          </a:solidFill>
                          <a:highlight>
                            <a:srgbClr val="FFFFFF"/>
                          </a:highlight>
                          <a:latin typeface="Roboto"/>
                          <a:ea typeface="Roboto"/>
                          <a:cs typeface="Roboto"/>
                          <a:sym typeface="Roboto"/>
                        </a:rPr>
                        <a:t>in two classes</a:t>
                      </a:r>
                      <a:r>
                        <a:rPr lang="en-US" sz="1300">
                          <a:solidFill>
                            <a:srgbClr val="333333"/>
                          </a:solidFill>
                          <a:highlight>
                            <a:srgbClr val="FFFFFF"/>
                          </a:highlight>
                          <a:latin typeface="Roboto"/>
                          <a:ea typeface="Roboto"/>
                          <a:cs typeface="Roboto"/>
                          <a:sym typeface="Roboto"/>
                        </a:rPr>
                        <a:t> that have IS-A (inheritance) relationship.</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2"/>
                  </a:ext>
                </a:extLst>
              </a:tr>
              <a:tr h="10732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3)</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In case of method overloading, </a:t>
                      </a:r>
                      <a:r>
                        <a:rPr lang="en-US" sz="1300" i="1">
                          <a:solidFill>
                            <a:srgbClr val="333333"/>
                          </a:solidFill>
                          <a:highlight>
                            <a:srgbClr val="FFFFFF"/>
                          </a:highlight>
                          <a:latin typeface="Roboto"/>
                          <a:ea typeface="Roboto"/>
                          <a:cs typeface="Roboto"/>
                          <a:sym typeface="Roboto"/>
                        </a:rPr>
                        <a:t>parameter must be different</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In case of method overriding, </a:t>
                      </a:r>
                      <a:r>
                        <a:rPr lang="en-US" sz="1300" i="1">
                          <a:solidFill>
                            <a:srgbClr val="333333"/>
                          </a:solidFill>
                          <a:highlight>
                            <a:srgbClr val="FFFFFF"/>
                          </a:highlight>
                          <a:latin typeface="Roboto"/>
                          <a:ea typeface="Roboto"/>
                          <a:cs typeface="Roboto"/>
                          <a:sym typeface="Roboto"/>
                        </a:rPr>
                        <a:t>parameter must be same</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3"/>
                  </a:ext>
                </a:extLst>
              </a:tr>
              <a:tr h="10732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4)</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overloading is the example of </a:t>
                      </a:r>
                      <a:r>
                        <a:rPr lang="en-US" sz="1300" i="1">
                          <a:solidFill>
                            <a:srgbClr val="333333"/>
                          </a:solidFill>
                          <a:highlight>
                            <a:srgbClr val="FFFFFF"/>
                          </a:highlight>
                          <a:latin typeface="Roboto"/>
                          <a:ea typeface="Roboto"/>
                          <a:cs typeface="Roboto"/>
                          <a:sym typeface="Roboto"/>
                        </a:rPr>
                        <a:t>compile time polymorphism</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overriding is the example of </a:t>
                      </a:r>
                      <a:r>
                        <a:rPr lang="en-US" sz="1300" i="1">
                          <a:solidFill>
                            <a:srgbClr val="333333"/>
                          </a:solidFill>
                          <a:highlight>
                            <a:srgbClr val="FFFFFF"/>
                          </a:highlight>
                          <a:latin typeface="Roboto"/>
                          <a:ea typeface="Roboto"/>
                          <a:cs typeface="Roboto"/>
                          <a:sym typeface="Roboto"/>
                        </a:rPr>
                        <a:t>run time polymorphism</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4"/>
                  </a:ext>
                </a:extLst>
              </a:tr>
              <a:tr h="15051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5)</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In java, method overloading can't be performed by changing return type of the method only. </a:t>
                      </a:r>
                      <a:r>
                        <a:rPr lang="en-US" sz="1300" i="1">
                          <a:solidFill>
                            <a:srgbClr val="333333"/>
                          </a:solidFill>
                          <a:highlight>
                            <a:srgbClr val="FFFFFF"/>
                          </a:highlight>
                          <a:latin typeface="Roboto"/>
                          <a:ea typeface="Roboto"/>
                          <a:cs typeface="Roboto"/>
                          <a:sym typeface="Roboto"/>
                        </a:rPr>
                        <a:t>Return type can be same or different</a:t>
                      </a:r>
                      <a:r>
                        <a:rPr lang="en-US" sz="1300">
                          <a:solidFill>
                            <a:srgbClr val="333333"/>
                          </a:solidFill>
                          <a:highlight>
                            <a:srgbClr val="FFFFFF"/>
                          </a:highlight>
                          <a:latin typeface="Roboto"/>
                          <a:ea typeface="Roboto"/>
                          <a:cs typeface="Roboto"/>
                          <a:sym typeface="Roboto"/>
                        </a:rPr>
                        <a:t> in method overloading. But you must have to change the parameter.</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i="1">
                          <a:solidFill>
                            <a:srgbClr val="333333"/>
                          </a:solidFill>
                          <a:highlight>
                            <a:srgbClr val="FFFFFF"/>
                          </a:highlight>
                          <a:latin typeface="Roboto"/>
                          <a:ea typeface="Roboto"/>
                          <a:cs typeface="Roboto"/>
                          <a:sym typeface="Roboto"/>
                        </a:rPr>
                        <a:t>Return type must be same or covariant</a:t>
                      </a:r>
                      <a:r>
                        <a:rPr lang="en-US" sz="1300">
                          <a:solidFill>
                            <a:srgbClr val="333333"/>
                          </a:solidFill>
                          <a:highlight>
                            <a:srgbClr val="FFFFFF"/>
                          </a:highlight>
                          <a:latin typeface="Roboto"/>
                          <a:ea typeface="Roboto"/>
                          <a:cs typeface="Roboto"/>
                          <a:sym typeface="Roboto"/>
                        </a:rPr>
                        <a:t> in method overriding.</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3035"/>
        <p:cNvGrpSpPr/>
        <p:nvPr/>
      </p:nvGrpSpPr>
      <p:grpSpPr>
        <a:xfrm>
          <a:off x="0" y="0"/>
          <a:ext cx="0" cy="0"/>
          <a:chOff x="0" y="0"/>
          <a:chExt cx="0" cy="0"/>
        </a:xfrm>
      </p:grpSpPr>
      <p:sp>
        <p:nvSpPr>
          <p:cNvPr id="3036" name="Google Shape;3036;g27625662d88_0_1719"/>
          <p:cNvSpPr txBox="1"/>
          <p:nvPr/>
        </p:nvSpPr>
        <p:spPr>
          <a:xfrm>
            <a:off x="581725" y="984524"/>
            <a:ext cx="9286800" cy="5112600"/>
          </a:xfrm>
          <a:prstGeom prst="rect">
            <a:avLst/>
          </a:prstGeom>
          <a:noFill/>
          <a:ln>
            <a:noFill/>
          </a:ln>
        </p:spPr>
        <p:txBody>
          <a:bodyPr spcFirstLastPara="1" wrap="square" lIns="91425" tIns="91425" rIns="91425" bIns="91425" anchor="t" anchorCtr="0">
            <a:spAutoFit/>
          </a:bodyPr>
          <a:lstStyle/>
          <a:p>
            <a:pPr marL="0" lvl="0" indent="0" algn="just" rtl="0">
              <a:lnSpc>
                <a:spcPct val="130000"/>
              </a:lnSpc>
              <a:spcBef>
                <a:spcPts val="1800"/>
              </a:spcBef>
              <a:spcAft>
                <a:spcPts val="0"/>
              </a:spcAft>
              <a:buNone/>
            </a:pPr>
            <a:r>
              <a:rPr lang="en-US" sz="1900" b="1">
                <a:solidFill>
                  <a:srgbClr val="610B38"/>
                </a:solidFill>
                <a:highlight>
                  <a:srgbClr val="FFFFFF"/>
                </a:highlight>
                <a:latin typeface="Times New Roman"/>
                <a:ea typeface="Times New Roman"/>
                <a:cs typeface="Times New Roman"/>
                <a:sym typeface="Times New Roman"/>
              </a:rPr>
              <a:t>Java Method Overloading example</a:t>
            </a:r>
            <a:endParaRPr sz="1900" b="1">
              <a:solidFill>
                <a:srgbClr val="610B38"/>
              </a:solidFill>
              <a:highlight>
                <a:srgbClr val="FFFFFF"/>
              </a:highlight>
              <a:latin typeface="Times New Roman"/>
              <a:ea typeface="Times New Roman"/>
              <a:cs typeface="Times New Roman"/>
              <a:sym typeface="Times New Roman"/>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OverloadingExample{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add(</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b){</a:t>
            </a:r>
            <a:r>
              <a:rPr lang="en-US" sz="1200" b="1">
                <a:solidFill>
                  <a:srgbClr val="006699"/>
                </a:solidFill>
                <a:latin typeface="Roboto"/>
                <a:ea typeface="Roboto"/>
                <a:cs typeface="Roboto"/>
                <a:sym typeface="Roboto"/>
              </a:rPr>
              <a:t>return</a:t>
            </a:r>
            <a:r>
              <a:rPr lang="en-US" sz="1200">
                <a:solidFill>
                  <a:schemeClr val="dk1"/>
                </a:solidFill>
                <a:latin typeface="Roboto"/>
                <a:ea typeface="Roboto"/>
                <a:cs typeface="Roboto"/>
                <a:sym typeface="Roboto"/>
              </a:rPr>
              <a:t> a+b;}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add(</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b,</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c){</a:t>
            </a:r>
            <a:r>
              <a:rPr lang="en-US" sz="1200" b="1">
                <a:solidFill>
                  <a:srgbClr val="006699"/>
                </a:solidFill>
                <a:latin typeface="Roboto"/>
                <a:ea typeface="Roboto"/>
                <a:cs typeface="Roboto"/>
                <a:sym typeface="Roboto"/>
              </a:rPr>
              <a:t>return</a:t>
            </a:r>
            <a:r>
              <a:rPr lang="en-US" sz="1200">
                <a:solidFill>
                  <a:schemeClr val="dk1"/>
                </a:solidFill>
                <a:latin typeface="Roboto"/>
                <a:ea typeface="Roboto"/>
                <a:cs typeface="Roboto"/>
                <a:sym typeface="Roboto"/>
              </a:rPr>
              <a:t> a+b+c;}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0" lvl="0" indent="0" algn="just" rtl="0">
              <a:lnSpc>
                <a:spcPct val="130000"/>
              </a:lnSpc>
              <a:spcBef>
                <a:spcPts val="1800"/>
              </a:spcBef>
              <a:spcAft>
                <a:spcPts val="0"/>
              </a:spcAft>
              <a:buNone/>
            </a:pPr>
            <a:r>
              <a:rPr lang="en-US" sz="1900" b="1">
                <a:solidFill>
                  <a:srgbClr val="610B38"/>
                </a:solidFill>
                <a:highlight>
                  <a:srgbClr val="FFFFFF"/>
                </a:highlight>
                <a:latin typeface="Times New Roman"/>
                <a:ea typeface="Times New Roman"/>
                <a:cs typeface="Times New Roman"/>
                <a:sym typeface="Times New Roman"/>
              </a:rPr>
              <a:t>Java Method Overriding example</a:t>
            </a:r>
            <a:endParaRPr sz="1900" b="1">
              <a:solidFill>
                <a:srgbClr val="610B38"/>
              </a:solidFill>
              <a:highlight>
                <a:srgbClr val="FFFFFF"/>
              </a:highlight>
              <a:latin typeface="Times New Roman"/>
              <a:ea typeface="Times New Roman"/>
              <a:cs typeface="Times New Roman"/>
              <a:sym typeface="Times New Roman"/>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Animal{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eat(){System.out.println(</a:t>
            </a:r>
            <a:r>
              <a:rPr lang="en-US" sz="1200">
                <a:solidFill>
                  <a:srgbClr val="0000FF"/>
                </a:solidFill>
                <a:latin typeface="Roboto"/>
                <a:ea typeface="Roboto"/>
                <a:cs typeface="Roboto"/>
                <a:sym typeface="Roboto"/>
              </a:rPr>
              <a:t>"eating..."</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Dog </a:t>
            </a:r>
            <a:r>
              <a:rPr lang="en-US" sz="1200" b="1">
                <a:solidFill>
                  <a:srgbClr val="006699"/>
                </a:solidFill>
                <a:latin typeface="Roboto"/>
                <a:ea typeface="Roboto"/>
                <a:cs typeface="Roboto"/>
                <a:sym typeface="Roboto"/>
              </a:rPr>
              <a:t>extends</a:t>
            </a:r>
            <a:r>
              <a:rPr lang="en-US" sz="1200">
                <a:solidFill>
                  <a:schemeClr val="dk1"/>
                </a:solidFill>
                <a:latin typeface="Roboto"/>
                <a:ea typeface="Roboto"/>
                <a:cs typeface="Roboto"/>
                <a:sym typeface="Roboto"/>
              </a:rPr>
              <a:t> Animal{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eat(){System.out.println(</a:t>
            </a:r>
            <a:r>
              <a:rPr lang="en-US" sz="1200">
                <a:solidFill>
                  <a:srgbClr val="0000FF"/>
                </a:solidFill>
                <a:latin typeface="Roboto"/>
                <a:ea typeface="Roboto"/>
                <a:cs typeface="Roboto"/>
                <a:sym typeface="Roboto"/>
              </a:rPr>
              <a:t>"eating bread..."</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60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042"/>
        <p:cNvGrpSpPr/>
        <p:nvPr/>
      </p:nvGrpSpPr>
      <p:grpSpPr>
        <a:xfrm>
          <a:off x="0" y="0"/>
          <a:ext cx="0" cy="0"/>
          <a:chOff x="0" y="0"/>
          <a:chExt cx="0" cy="0"/>
        </a:xfrm>
      </p:grpSpPr>
      <p:sp>
        <p:nvSpPr>
          <p:cNvPr id="3043" name="Google Shape;3043;g27625662d88_0_1723"/>
          <p:cNvSpPr txBox="1">
            <a:spLocks noGrp="1"/>
          </p:cNvSpPr>
          <p:nvPr>
            <p:ph type="title"/>
          </p:nvPr>
        </p:nvSpPr>
        <p:spPr>
          <a:xfrm>
            <a:off x="311700" y="16851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Constructor Overloading</a:t>
            </a:r>
            <a:endParaRPr b="1"/>
          </a:p>
        </p:txBody>
      </p:sp>
      <p:sp>
        <p:nvSpPr>
          <p:cNvPr id="3044" name="Google Shape;3044;g27625662d88_0_1723"/>
          <p:cNvSpPr txBox="1">
            <a:spLocks noGrp="1"/>
          </p:cNvSpPr>
          <p:nvPr>
            <p:ph type="body" idx="1"/>
          </p:nvPr>
        </p:nvSpPr>
        <p:spPr>
          <a:xfrm>
            <a:off x="159350" y="816700"/>
            <a:ext cx="8673000" cy="52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250">
                <a:solidFill>
                  <a:schemeClr val="dk1"/>
                </a:solidFill>
                <a:highlight>
                  <a:srgbClr val="FFFFFF"/>
                </a:highlight>
              </a:rPr>
              <a:t>Defining two or more constructors with the </a:t>
            </a:r>
            <a:r>
              <a:rPr lang="en-US" sz="2250" b="1">
                <a:solidFill>
                  <a:schemeClr val="dk1"/>
                </a:solidFill>
                <a:highlight>
                  <a:srgbClr val="FFFFFF"/>
                </a:highlight>
              </a:rPr>
              <a:t>same name in a class </a:t>
            </a:r>
            <a:r>
              <a:rPr lang="en-US" sz="2250">
                <a:solidFill>
                  <a:schemeClr val="dk1"/>
                </a:solidFill>
                <a:highlight>
                  <a:srgbClr val="FFFFFF"/>
                </a:highlight>
              </a:rPr>
              <a:t>but with </a:t>
            </a:r>
            <a:r>
              <a:rPr lang="en-US" sz="2250" b="1">
                <a:solidFill>
                  <a:schemeClr val="dk1"/>
                </a:solidFill>
                <a:highlight>
                  <a:srgbClr val="FFFFFF"/>
                </a:highlight>
              </a:rPr>
              <a:t>different signatures</a:t>
            </a:r>
            <a:r>
              <a:rPr lang="en-US" sz="2250">
                <a:solidFill>
                  <a:schemeClr val="dk1"/>
                </a:solidFill>
                <a:highlight>
                  <a:srgbClr val="FFFFFF"/>
                </a:highlight>
              </a:rPr>
              <a:t> is called constructor overloading. We arrange them in a such a way that </a:t>
            </a:r>
            <a:r>
              <a:rPr lang="en-US" sz="2250" u="sng">
                <a:solidFill>
                  <a:schemeClr val="dk1"/>
                </a:solidFill>
                <a:highlight>
                  <a:srgbClr val="FFFFFF"/>
                </a:highlight>
              </a:rPr>
              <a:t>each constructor performs a different task.</a:t>
            </a:r>
            <a:endParaRPr sz="2250" u="sng">
              <a:solidFill>
                <a:schemeClr val="dk1"/>
              </a:solidFill>
              <a:highlight>
                <a:srgbClr val="FFFFFF"/>
              </a:highlight>
            </a:endParaRPr>
          </a:p>
          <a:p>
            <a:pPr marL="0" lvl="0" indent="0" algn="l" rtl="0">
              <a:spcBef>
                <a:spcPts val="800"/>
              </a:spcBef>
              <a:spcAft>
                <a:spcPts val="0"/>
              </a:spcAft>
              <a:buClr>
                <a:schemeClr val="dk1"/>
              </a:buClr>
              <a:buSzPts val="1100"/>
              <a:buFont typeface="Arial"/>
              <a:buNone/>
            </a:pPr>
            <a:r>
              <a:rPr lang="en-US" sz="2250" i="1">
                <a:solidFill>
                  <a:srgbClr val="0015F8"/>
                </a:solidFill>
                <a:highlight>
                  <a:srgbClr val="FFFFFF"/>
                </a:highlight>
                <a:uFill>
                  <a:noFill/>
                </a:uFill>
                <a:hlinkClick r:id="rId3">
                  <a:extLst>
                    <a:ext uri="{A12FA001-AC4F-418D-AE19-62706E023703}">
                      <ahyp:hlinkClr xmlns:ahyp="http://schemas.microsoft.com/office/drawing/2018/hyperlinkcolor" val="tx"/>
                    </a:ext>
                  </a:extLst>
                </a:hlinkClick>
              </a:rPr>
              <a:t>Java compiler</a:t>
            </a:r>
            <a:r>
              <a:rPr lang="en-US" sz="2250">
                <a:solidFill>
                  <a:schemeClr val="dk1"/>
                </a:solidFill>
                <a:highlight>
                  <a:srgbClr val="FFFFFF"/>
                </a:highlight>
              </a:rPr>
              <a:t> differentiates these constructors based on the number of the parameter lists and their types. Therefore, the </a:t>
            </a:r>
            <a:r>
              <a:rPr lang="en-US" sz="2250" b="1">
                <a:solidFill>
                  <a:schemeClr val="dk1"/>
                </a:solidFill>
                <a:highlight>
                  <a:srgbClr val="FFFFFF"/>
                </a:highlight>
              </a:rPr>
              <a:t>signature </a:t>
            </a:r>
            <a:r>
              <a:rPr lang="en-US" sz="2250">
                <a:solidFill>
                  <a:schemeClr val="dk1"/>
                </a:solidFill>
                <a:highlight>
                  <a:srgbClr val="FFFFFF"/>
                </a:highlight>
              </a:rPr>
              <a:t>of each constructor </a:t>
            </a:r>
            <a:r>
              <a:rPr lang="en-US" sz="2250" b="1" u="sng">
                <a:solidFill>
                  <a:schemeClr val="dk1"/>
                </a:solidFill>
                <a:highlight>
                  <a:srgbClr val="FFFFFF"/>
                </a:highlight>
              </a:rPr>
              <a:t>must be different.</a:t>
            </a:r>
            <a:endParaRPr sz="2250" b="1" u="sng">
              <a:solidFill>
                <a:schemeClr val="dk1"/>
              </a:solidFill>
              <a:highlight>
                <a:srgbClr val="FFFFFF"/>
              </a:highlight>
            </a:endParaRPr>
          </a:p>
          <a:p>
            <a:pPr marL="0" lvl="0" indent="0" algn="l" rtl="0">
              <a:spcBef>
                <a:spcPts val="800"/>
              </a:spcBef>
              <a:spcAft>
                <a:spcPts val="0"/>
              </a:spcAft>
              <a:buClr>
                <a:schemeClr val="dk1"/>
              </a:buClr>
              <a:buSzPts val="1100"/>
              <a:buFont typeface="Arial"/>
              <a:buNone/>
            </a:pPr>
            <a:r>
              <a:rPr lang="en-US" sz="2250">
                <a:solidFill>
                  <a:schemeClr val="dk1"/>
                </a:solidFill>
                <a:highlight>
                  <a:srgbClr val="FFFFFF"/>
                </a:highlight>
              </a:rPr>
              <a:t>The signature of a constructor consists of its name and sequence of parameter types.</a:t>
            </a:r>
            <a:endParaRPr sz="2250">
              <a:solidFill>
                <a:schemeClr val="dk1"/>
              </a:solidFill>
              <a:highlight>
                <a:srgbClr val="FFFFFF"/>
              </a:highlight>
            </a:endParaRPr>
          </a:p>
          <a:p>
            <a:pPr marL="0" lvl="0" indent="0" algn="l" rtl="0">
              <a:spcBef>
                <a:spcPts val="800"/>
              </a:spcBef>
              <a:spcAft>
                <a:spcPts val="0"/>
              </a:spcAft>
              <a:buClr>
                <a:schemeClr val="dk1"/>
              </a:buClr>
              <a:buSzPts val="1100"/>
              <a:buFont typeface="Arial"/>
              <a:buNone/>
            </a:pPr>
            <a:r>
              <a:rPr lang="en-US" sz="2250">
                <a:solidFill>
                  <a:schemeClr val="dk1"/>
                </a:solidFill>
                <a:highlight>
                  <a:srgbClr val="FFFFFF"/>
                </a:highlight>
              </a:rPr>
              <a:t>If two constructors of a class have the same signature, it represents </a:t>
            </a:r>
            <a:r>
              <a:rPr lang="en-US" sz="2250" b="1">
                <a:solidFill>
                  <a:srgbClr val="FF6633"/>
                </a:solidFill>
                <a:highlight>
                  <a:srgbClr val="FFFFFF"/>
                </a:highlight>
              </a:rPr>
              <a:t>ambiguity</a:t>
            </a:r>
            <a:r>
              <a:rPr lang="en-US" sz="2250">
                <a:solidFill>
                  <a:schemeClr val="dk1"/>
                </a:solidFill>
                <a:highlight>
                  <a:srgbClr val="FFFFFF"/>
                </a:highlight>
              </a:rPr>
              <a:t>. In this case, Java compiler will generate an error message because Java compiler will be unable to differentiate which form to execute.</a:t>
            </a:r>
            <a:endParaRPr sz="2250">
              <a:solidFill>
                <a:schemeClr val="dk1"/>
              </a:solidFill>
              <a:highlight>
                <a:srgbClr val="FFFFFF"/>
              </a:highlight>
            </a:endParaRPr>
          </a:p>
          <a:p>
            <a:pPr marL="0" lvl="0" indent="0" algn="l" rtl="0">
              <a:spcBef>
                <a:spcPts val="800"/>
              </a:spcBef>
              <a:spcAft>
                <a:spcPts val="1200"/>
              </a:spcAft>
              <a:buNone/>
            </a:pPr>
            <a:endParaRPr sz="270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3050"/>
        <p:cNvGrpSpPr/>
        <p:nvPr/>
      </p:nvGrpSpPr>
      <p:grpSpPr>
        <a:xfrm>
          <a:off x="0" y="0"/>
          <a:ext cx="0" cy="0"/>
          <a:chOff x="0" y="0"/>
          <a:chExt cx="0" cy="0"/>
        </a:xfrm>
      </p:grpSpPr>
      <p:pic>
        <p:nvPicPr>
          <p:cNvPr id="3051" name="Google Shape;3051;g27625662d88_0_1730"/>
          <p:cNvPicPr preferRelativeResize="0"/>
          <p:nvPr/>
        </p:nvPicPr>
        <p:blipFill>
          <a:blip r:embed="rId3">
            <a:alphaModFix/>
          </a:blip>
          <a:stretch>
            <a:fillRect/>
          </a:stretch>
        </p:blipFill>
        <p:spPr>
          <a:xfrm>
            <a:off x="391050" y="557000"/>
            <a:ext cx="8361900" cy="5565975"/>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pic>
        <p:nvPicPr>
          <p:cNvPr id="3058" name="Google Shape;3058;g27625662d88_0_1736"/>
          <p:cNvPicPr preferRelativeResize="0"/>
          <p:nvPr/>
        </p:nvPicPr>
        <p:blipFill>
          <a:blip r:embed="rId3">
            <a:alphaModFix/>
          </a:blip>
          <a:stretch>
            <a:fillRect/>
          </a:stretch>
        </p:blipFill>
        <p:spPr>
          <a:xfrm>
            <a:off x="265013" y="597475"/>
            <a:ext cx="8613975" cy="6117625"/>
          </a:xfrm>
          <a:prstGeom prst="rect">
            <a:avLst/>
          </a:prstGeom>
          <a:noFill/>
          <a:ln>
            <a:noFill/>
          </a:ln>
        </p:spPr>
      </p:pic>
      <p:sp>
        <p:nvSpPr>
          <p:cNvPr id="3059" name="Google Shape;3059;g27625662d88_0_1736"/>
          <p:cNvSpPr txBox="1"/>
          <p:nvPr/>
        </p:nvSpPr>
        <p:spPr>
          <a:xfrm>
            <a:off x="2434500" y="151075"/>
            <a:ext cx="6709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t>FLOW OF EXECUTION OF PROGRAM</a:t>
            </a:r>
            <a:endParaRPr sz="17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1"/>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a:p>
        </p:txBody>
      </p:sp>
      <p:pic>
        <p:nvPicPr>
          <p:cNvPr id="691" name="Google Shape;691;p31"/>
          <p:cNvPicPr preferRelativeResize="0"/>
          <p:nvPr/>
        </p:nvPicPr>
        <p:blipFill rotWithShape="1">
          <a:blip r:embed="rId3">
            <a:alphaModFix/>
          </a:blip>
          <a:srcRect r="27456" b="26291"/>
          <a:stretch/>
        </p:blipFill>
        <p:spPr>
          <a:xfrm>
            <a:off x="152400" y="152400"/>
            <a:ext cx="3316576" cy="3369850"/>
          </a:xfrm>
          <a:prstGeom prst="rect">
            <a:avLst/>
          </a:prstGeom>
          <a:noFill/>
          <a:ln>
            <a:noFill/>
          </a:ln>
        </p:spPr>
      </p:pic>
      <p:pic>
        <p:nvPicPr>
          <p:cNvPr id="692" name="Google Shape;692;p31"/>
          <p:cNvPicPr preferRelativeResize="0"/>
          <p:nvPr/>
        </p:nvPicPr>
        <p:blipFill rotWithShape="1">
          <a:blip r:embed="rId4">
            <a:alphaModFix/>
          </a:blip>
          <a:srcRect r="13903"/>
          <a:stretch/>
        </p:blipFill>
        <p:spPr>
          <a:xfrm>
            <a:off x="3549925" y="420950"/>
            <a:ext cx="5122525" cy="4843799"/>
          </a:xfrm>
          <a:prstGeom prst="rect">
            <a:avLst/>
          </a:prstGeom>
          <a:noFill/>
          <a:ln>
            <a:noFill/>
          </a:ln>
        </p:spPr>
      </p:pic>
      <p:sp>
        <p:nvSpPr>
          <p:cNvPr id="693" name="Google Shape;693;p31"/>
          <p:cNvSpPr txBox="1"/>
          <p:nvPr/>
        </p:nvSpPr>
        <p:spPr>
          <a:xfrm>
            <a:off x="408275" y="5608650"/>
            <a:ext cx="8439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dirty="0">
                <a:solidFill>
                  <a:srgbClr val="040C28"/>
                </a:solidFill>
                <a:highlight>
                  <a:srgbClr val="FFFF00"/>
                </a:highlight>
              </a:rPr>
              <a:t>Static binding </a:t>
            </a:r>
            <a:r>
              <a:rPr lang="en-US" sz="1500" dirty="0">
                <a:solidFill>
                  <a:srgbClr val="040C28"/>
                </a:solidFill>
                <a:highlight>
                  <a:srgbClr val="FFFF00"/>
                </a:highlight>
              </a:rPr>
              <a:t>works during compile time and performs better</a:t>
            </a:r>
            <a:r>
              <a:rPr lang="en-US" sz="1500" dirty="0">
                <a:solidFill>
                  <a:srgbClr val="202124"/>
                </a:solidFill>
                <a:highlight>
                  <a:srgbClr val="FFFF00"/>
                </a:highlight>
              </a:rPr>
              <a:t>. </a:t>
            </a:r>
            <a:endParaRPr sz="1500" dirty="0">
              <a:solidFill>
                <a:srgbClr val="202124"/>
              </a:solidFill>
              <a:highlight>
                <a:srgbClr val="FFFF00"/>
              </a:highlight>
            </a:endParaRPr>
          </a:p>
          <a:p>
            <a:pPr marL="0" lvl="0" indent="0" algn="l" rtl="0">
              <a:spcBef>
                <a:spcPts val="0"/>
              </a:spcBef>
              <a:spcAft>
                <a:spcPts val="0"/>
              </a:spcAft>
              <a:buNone/>
            </a:pPr>
            <a:r>
              <a:rPr lang="en-US" sz="1500" dirty="0">
                <a:solidFill>
                  <a:srgbClr val="202124"/>
                </a:solidFill>
                <a:highlight>
                  <a:srgbClr val="FFFF00"/>
                </a:highlight>
              </a:rPr>
              <a:t>Static binding can be applied using function overloading or operator overloading</a:t>
            </a:r>
            <a:r>
              <a:rPr lang="en-US" sz="1500" dirty="0">
                <a:solidFill>
                  <a:srgbClr val="202124"/>
                </a:solidFill>
                <a:highlight>
                  <a:srgbClr val="FFFFFF"/>
                </a:highlight>
              </a:rPr>
              <a:t>. </a:t>
            </a:r>
            <a:endParaRPr dirty="0"/>
          </a:p>
        </p:txBody>
      </p:sp>
      <p:sp>
        <p:nvSpPr>
          <p:cNvPr id="694" name="Google Shape;694;p31"/>
          <p:cNvSpPr txBox="1"/>
          <p:nvPr/>
        </p:nvSpPr>
        <p:spPr>
          <a:xfrm>
            <a:off x="310675" y="3757400"/>
            <a:ext cx="30000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50" dirty="0">
                <a:solidFill>
                  <a:srgbClr val="808080"/>
                </a:solidFill>
                <a:highlight>
                  <a:srgbClr val="FFFFFF"/>
                </a:highlight>
              </a:rPr>
              <a:t>In Java, when we only declare a variable of a class type, only a reference is created (memory is not allocated for the object). </a:t>
            </a:r>
            <a:r>
              <a:rPr lang="en-US" sz="1550" dirty="0">
                <a:solidFill>
                  <a:srgbClr val="808080"/>
                </a:solidFill>
                <a:highlight>
                  <a:srgbClr val="FFFF00"/>
                </a:highlight>
              </a:rPr>
              <a:t>To allocate memory to an object, we must use </a:t>
            </a:r>
            <a:r>
              <a:rPr lang="en-US" sz="1550" b="1" dirty="0">
                <a:solidFill>
                  <a:srgbClr val="E22D2D"/>
                </a:solidFill>
                <a:highlight>
                  <a:srgbClr val="FFFF00"/>
                </a:highlight>
              </a:rPr>
              <a:t>new().</a:t>
            </a:r>
            <a:endParaRPr sz="1900" b="1" dirty="0">
              <a:solidFill>
                <a:srgbClr val="E22D2D"/>
              </a:solidFill>
              <a:highlight>
                <a:srgbClr val="FFFF00"/>
              </a:highlight>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065"/>
        <p:cNvGrpSpPr/>
        <p:nvPr/>
      </p:nvGrpSpPr>
      <p:grpSpPr>
        <a:xfrm>
          <a:off x="0" y="0"/>
          <a:ext cx="0" cy="0"/>
          <a:chOff x="0" y="0"/>
          <a:chExt cx="0" cy="0"/>
        </a:xfrm>
      </p:grpSpPr>
      <p:sp>
        <p:nvSpPr>
          <p:cNvPr id="3066" name="Google Shape;3066;g27625662d88_0_1743"/>
          <p:cNvSpPr txBox="1"/>
          <p:nvPr/>
        </p:nvSpPr>
        <p:spPr>
          <a:xfrm>
            <a:off x="431575" y="1363100"/>
            <a:ext cx="8732700" cy="5196300"/>
          </a:xfrm>
          <a:prstGeom prst="rect">
            <a:avLst/>
          </a:prstGeom>
          <a:noFill/>
          <a:ln>
            <a:noFill/>
          </a:ln>
        </p:spPr>
        <p:txBody>
          <a:bodyPr spcFirstLastPara="1" wrap="square" lIns="91425" tIns="91425" rIns="91425" bIns="91425" anchor="t" anchorCtr="0">
            <a:spAutoFit/>
          </a:bodyPr>
          <a:lstStyle/>
          <a:p>
            <a:pPr marL="457200" lvl="0" indent="-228600" algn="l" rtl="0">
              <a:lnSpc>
                <a:spcPct val="115000"/>
              </a:lnSpc>
              <a:spcBef>
                <a:spcPts val="0"/>
              </a:spcBef>
              <a:spcAft>
                <a:spcPts val="0"/>
              </a:spcAft>
              <a:buClr>
                <a:schemeClr val="dk1"/>
              </a:buClr>
              <a:buSzPts val="2200"/>
              <a:buFont typeface="Arial"/>
              <a:buNone/>
            </a:pPr>
            <a:r>
              <a:rPr lang="en-US" sz="2200" b="1">
                <a:solidFill>
                  <a:schemeClr val="dk1"/>
                </a:solidFill>
                <a:highlight>
                  <a:srgbClr val="FFFFFF"/>
                </a:highlight>
              </a:rPr>
              <a:t>import java.lang.Math.*;</a:t>
            </a:r>
            <a:endParaRPr sz="2200" b="1">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public class Pie {</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public static void main(String[] args) {</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//radius and length</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double radius = 5;</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double len = 15;</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 calculate the area using PI</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double area = radius * radius * </a:t>
            </a:r>
            <a:r>
              <a:rPr lang="en-US" sz="2200" b="1">
                <a:solidFill>
                  <a:schemeClr val="dk1"/>
                </a:solidFill>
                <a:highlight>
                  <a:srgbClr val="F5F5F5"/>
                </a:highlight>
              </a:rPr>
              <a:t>Math.PI;</a:t>
            </a:r>
            <a:endParaRPr sz="2200" b="1">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//and now volume</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double volume = area * len;</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System.out.println("Volume of cylinder is: " + volume);</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a:t>
            </a:r>
            <a:endParaRPr sz="2200">
              <a:solidFill>
                <a:schemeClr val="dk1"/>
              </a:solidFill>
              <a:highlight>
                <a:srgbClr val="FFFFFF"/>
              </a:highlight>
            </a:endParaRPr>
          </a:p>
        </p:txBody>
      </p:sp>
      <p:sp>
        <p:nvSpPr>
          <p:cNvPr id="3067" name="Google Shape;3067;g27625662d88_0_1743"/>
          <p:cNvSpPr txBox="1"/>
          <p:nvPr/>
        </p:nvSpPr>
        <p:spPr>
          <a:xfrm>
            <a:off x="2009525" y="357375"/>
            <a:ext cx="66693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b="1"/>
              <a:t>using PI in Java</a:t>
            </a:r>
            <a:endParaRPr sz="3100" b="1"/>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3071"/>
        <p:cNvGrpSpPr/>
        <p:nvPr/>
      </p:nvGrpSpPr>
      <p:grpSpPr>
        <a:xfrm>
          <a:off x="0" y="0"/>
          <a:ext cx="0" cy="0"/>
          <a:chOff x="0" y="0"/>
          <a:chExt cx="0" cy="0"/>
        </a:xfrm>
      </p:grpSpPr>
      <p:sp>
        <p:nvSpPr>
          <p:cNvPr id="3072" name="Google Shape;3072;g27625662d88_0_175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CODING ACTIVITY</a:t>
            </a:r>
            <a:endParaRPr b="1"/>
          </a:p>
        </p:txBody>
      </p:sp>
      <p:sp>
        <p:nvSpPr>
          <p:cNvPr id="3073" name="Google Shape;3073;g27625662d88_0_175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US" sz="2700">
                <a:solidFill>
                  <a:schemeClr val="dk1"/>
                </a:solidFill>
              </a:rPr>
              <a:t>#1. WAJP to find area of circle and rectangle using a) method overloading, b) method overriding </a:t>
            </a:r>
            <a:endParaRPr sz="2700">
              <a:solidFill>
                <a:schemeClr val="dk1"/>
              </a:solidFill>
            </a:endParaRPr>
          </a:p>
          <a:p>
            <a:pPr marL="0" lvl="0" indent="0" algn="l" rtl="0">
              <a:spcBef>
                <a:spcPts val="1200"/>
              </a:spcBef>
              <a:spcAft>
                <a:spcPts val="0"/>
              </a:spcAft>
              <a:buNone/>
            </a:pPr>
            <a:endParaRPr sz="2700">
              <a:solidFill>
                <a:schemeClr val="dk1"/>
              </a:solidFill>
            </a:endParaRPr>
          </a:p>
          <a:p>
            <a:pPr marL="0" lvl="0" indent="0" algn="l" rtl="0">
              <a:spcBef>
                <a:spcPts val="1200"/>
              </a:spcBef>
              <a:spcAft>
                <a:spcPts val="0"/>
              </a:spcAft>
              <a:buNone/>
            </a:pPr>
            <a:r>
              <a:rPr lang="en-US" sz="2700">
                <a:solidFill>
                  <a:schemeClr val="dk1"/>
                </a:solidFill>
              </a:rPr>
              <a:t>#2. WAJP to demonstrate Simple Parameterized Constructor For i) Finding Prime Number </a:t>
            </a:r>
            <a:r>
              <a:rPr lang="en-US" sz="2700" b="1" u="sng">
                <a:solidFill>
                  <a:schemeClr val="dk1"/>
                </a:solidFill>
              </a:rPr>
              <a:t>or </a:t>
            </a:r>
            <a:r>
              <a:rPr lang="en-US" sz="2700">
                <a:solidFill>
                  <a:schemeClr val="dk1"/>
                </a:solidFill>
              </a:rPr>
              <a:t>ii) finding area of rectangle</a:t>
            </a:r>
            <a:endParaRPr sz="2700">
              <a:solidFill>
                <a:schemeClr val="dk1"/>
              </a:solidFill>
            </a:endParaRPr>
          </a:p>
          <a:p>
            <a:pPr marL="0" marR="0" lvl="0" indent="0" algn="l" rtl="0">
              <a:lnSpc>
                <a:spcPct val="115000"/>
              </a:lnSpc>
              <a:spcBef>
                <a:spcPts val="1200"/>
              </a:spcBef>
              <a:spcAft>
                <a:spcPts val="0"/>
              </a:spcAft>
              <a:buNone/>
            </a:pPr>
            <a:endParaRPr sz="2700">
              <a:solidFill>
                <a:schemeClr val="dk1"/>
              </a:solidFill>
            </a:endParaRPr>
          </a:p>
          <a:p>
            <a:pPr marL="0" marR="0" lvl="0" indent="0" algn="l" rtl="0">
              <a:lnSpc>
                <a:spcPct val="115000"/>
              </a:lnSpc>
              <a:spcBef>
                <a:spcPts val="1200"/>
              </a:spcBef>
              <a:spcAft>
                <a:spcPts val="0"/>
              </a:spcAft>
              <a:buNone/>
            </a:pPr>
            <a:r>
              <a:rPr lang="en-US" sz="2700">
                <a:solidFill>
                  <a:schemeClr val="dk1"/>
                </a:solidFill>
              </a:rPr>
              <a:t>#3. WAJP to illustrate constructor overloading to print the names of students by creating a Student class. If no name is passed while creating an object of Student class, then the name should be "Unknown", otherwise the name should be equal to the String value passed while creating object of Student class.</a:t>
            </a:r>
            <a:endParaRPr sz="2900" b="1">
              <a:solidFill>
                <a:schemeClr val="dk1"/>
              </a:solidFill>
            </a:endParaRPr>
          </a:p>
          <a:p>
            <a:pPr marL="0" lvl="0" indent="0" algn="l" rtl="0">
              <a:spcBef>
                <a:spcPts val="1200"/>
              </a:spcBef>
              <a:spcAft>
                <a:spcPts val="0"/>
              </a:spcAft>
              <a:buNone/>
            </a:pPr>
            <a:endParaRPr sz="2000" b="1">
              <a:latin typeface="Times New Roman"/>
              <a:ea typeface="Times New Roman"/>
              <a:cs typeface="Times New Roman"/>
              <a:sym typeface="Times New Roman"/>
            </a:endParaRPr>
          </a:p>
          <a:p>
            <a:pPr marL="0" lvl="0" indent="0" algn="l" rtl="0">
              <a:spcBef>
                <a:spcPts val="1200"/>
              </a:spcBef>
              <a:spcAft>
                <a:spcPts val="1200"/>
              </a:spcAft>
              <a:buNone/>
            </a:pPr>
            <a:endParaRPr sz="2000" b="1">
              <a:latin typeface="Times New Roman"/>
              <a:ea typeface="Times New Roman"/>
              <a:cs typeface="Times New Roman"/>
              <a:sym typeface="Times New Roman"/>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077"/>
        <p:cNvGrpSpPr/>
        <p:nvPr/>
      </p:nvGrpSpPr>
      <p:grpSpPr>
        <a:xfrm>
          <a:off x="0" y="0"/>
          <a:ext cx="0" cy="0"/>
          <a:chOff x="0" y="0"/>
          <a:chExt cx="0" cy="0"/>
        </a:xfrm>
      </p:grpSpPr>
      <p:pic>
        <p:nvPicPr>
          <p:cNvPr id="3078" name="Google Shape;3078;g27625662d88_0_1755"/>
          <p:cNvPicPr preferRelativeResize="0"/>
          <p:nvPr/>
        </p:nvPicPr>
        <p:blipFill rotWithShape="1">
          <a:blip r:embed="rId3">
            <a:alphaModFix/>
          </a:blip>
          <a:srcRect l="28007" t="18383" r="32366" b="13506"/>
          <a:stretch/>
        </p:blipFill>
        <p:spPr>
          <a:xfrm>
            <a:off x="113700" y="883375"/>
            <a:ext cx="4225027" cy="5446651"/>
          </a:xfrm>
          <a:prstGeom prst="rect">
            <a:avLst/>
          </a:prstGeom>
          <a:noFill/>
          <a:ln>
            <a:noFill/>
          </a:ln>
        </p:spPr>
      </p:pic>
      <p:pic>
        <p:nvPicPr>
          <p:cNvPr id="3079" name="Google Shape;3079;g27625662d88_0_1755"/>
          <p:cNvPicPr preferRelativeResize="0"/>
          <p:nvPr/>
        </p:nvPicPr>
        <p:blipFill rotWithShape="1">
          <a:blip r:embed="rId4">
            <a:alphaModFix/>
          </a:blip>
          <a:srcRect l="32472" t="26485" r="27303" b="15086"/>
          <a:stretch/>
        </p:blipFill>
        <p:spPr>
          <a:xfrm>
            <a:off x="4430400" y="1429599"/>
            <a:ext cx="4509802" cy="4982075"/>
          </a:xfrm>
          <a:prstGeom prst="rect">
            <a:avLst/>
          </a:prstGeom>
          <a:noFill/>
          <a:ln>
            <a:noFill/>
          </a:ln>
        </p:spPr>
      </p:pic>
      <p:sp>
        <p:nvSpPr>
          <p:cNvPr id="3080" name="Google Shape;3080;g27625662d88_0_1755"/>
          <p:cNvSpPr txBox="1"/>
          <p:nvPr/>
        </p:nvSpPr>
        <p:spPr>
          <a:xfrm>
            <a:off x="254950" y="141625"/>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800" b="1">
                <a:solidFill>
                  <a:schemeClr val="dk2"/>
                </a:solidFill>
              </a:rPr>
              <a:t>#1</a:t>
            </a:r>
            <a:endParaRPr b="1"/>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086"/>
        <p:cNvGrpSpPr/>
        <p:nvPr/>
      </p:nvGrpSpPr>
      <p:grpSpPr>
        <a:xfrm>
          <a:off x="0" y="0"/>
          <a:ext cx="0" cy="0"/>
          <a:chOff x="0" y="0"/>
          <a:chExt cx="0" cy="0"/>
        </a:xfrm>
      </p:grpSpPr>
      <p:pic>
        <p:nvPicPr>
          <p:cNvPr id="3087" name="Google Shape;3087;g27625662d88_0_1761"/>
          <p:cNvPicPr preferRelativeResize="0"/>
          <p:nvPr/>
        </p:nvPicPr>
        <p:blipFill rotWithShape="1">
          <a:blip r:embed="rId3">
            <a:alphaModFix/>
          </a:blip>
          <a:srcRect l="34971" t="15887" r="35275" b="23473"/>
          <a:stretch/>
        </p:blipFill>
        <p:spPr>
          <a:xfrm>
            <a:off x="128125" y="195550"/>
            <a:ext cx="5178902" cy="5937551"/>
          </a:xfrm>
          <a:prstGeom prst="rect">
            <a:avLst/>
          </a:prstGeom>
          <a:noFill/>
          <a:ln>
            <a:noFill/>
          </a:ln>
        </p:spPr>
      </p:pic>
      <p:pic>
        <p:nvPicPr>
          <p:cNvPr id="3088" name="Google Shape;3088;g27625662d88_0_1761"/>
          <p:cNvPicPr preferRelativeResize="0"/>
          <p:nvPr/>
        </p:nvPicPr>
        <p:blipFill rotWithShape="1">
          <a:blip r:embed="rId3">
            <a:alphaModFix/>
          </a:blip>
          <a:srcRect l="34971" t="75145" r="44286" b="6363"/>
          <a:stretch/>
        </p:blipFill>
        <p:spPr>
          <a:xfrm>
            <a:off x="4710875" y="863150"/>
            <a:ext cx="4197101" cy="2104826"/>
          </a:xfrm>
          <a:prstGeom prst="rect">
            <a:avLst/>
          </a:prstGeom>
          <a:noFill/>
          <a:ln>
            <a:noFill/>
          </a:ln>
        </p:spPr>
      </p:pic>
      <p:pic>
        <p:nvPicPr>
          <p:cNvPr id="3089" name="Google Shape;3089;g27625662d88_0_1761"/>
          <p:cNvPicPr preferRelativeResize="0"/>
          <p:nvPr/>
        </p:nvPicPr>
        <p:blipFill rotWithShape="1">
          <a:blip r:embed="rId4">
            <a:alphaModFix/>
          </a:blip>
          <a:srcRect l="34636" t="56192" r="36732" b="32544"/>
          <a:stretch/>
        </p:blipFill>
        <p:spPr>
          <a:xfrm>
            <a:off x="3693775" y="3064875"/>
            <a:ext cx="5028250" cy="1112651"/>
          </a:xfrm>
          <a:prstGeom prst="rect">
            <a:avLst/>
          </a:prstGeom>
          <a:noFill/>
          <a:ln>
            <a:noFill/>
          </a:ln>
        </p:spPr>
      </p:pic>
      <p:sp>
        <p:nvSpPr>
          <p:cNvPr id="3090" name="Google Shape;3090;g27625662d88_0_1761"/>
          <p:cNvSpPr txBox="1"/>
          <p:nvPr/>
        </p:nvSpPr>
        <p:spPr>
          <a:xfrm>
            <a:off x="2521250" y="6394150"/>
            <a:ext cx="66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t>EXTRA EXAMPLE</a:t>
            </a:r>
            <a:endParaRPr b="1" i="1"/>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g27625662d88_0_1770"/>
          <p:cNvSpPr txBox="1"/>
          <p:nvPr/>
        </p:nvSpPr>
        <p:spPr>
          <a:xfrm>
            <a:off x="4572000" y="114625"/>
            <a:ext cx="97545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#2</a:t>
            </a:r>
            <a:endParaRPr sz="2200" b="1"/>
          </a:p>
          <a:p>
            <a:pPr marL="0" lvl="0" indent="0" algn="l" rtl="0">
              <a:spcBef>
                <a:spcPts val="0"/>
              </a:spcBef>
              <a:spcAft>
                <a:spcPts val="0"/>
              </a:spcAft>
              <a:buNone/>
            </a:pPr>
            <a:endParaRPr sz="2200" b="1"/>
          </a:p>
        </p:txBody>
      </p:sp>
      <p:pic>
        <p:nvPicPr>
          <p:cNvPr id="3098" name="Google Shape;3098;g27625662d88_0_1770"/>
          <p:cNvPicPr preferRelativeResize="0"/>
          <p:nvPr/>
        </p:nvPicPr>
        <p:blipFill rotWithShape="1">
          <a:blip r:embed="rId3">
            <a:alphaModFix/>
          </a:blip>
          <a:srcRect l="2929" t="17841" r="62283" b="24381"/>
          <a:stretch/>
        </p:blipFill>
        <p:spPr>
          <a:xfrm>
            <a:off x="121375" y="640625"/>
            <a:ext cx="6279874" cy="5866725"/>
          </a:xfrm>
          <a:prstGeom prst="rect">
            <a:avLst/>
          </a:prstGeom>
          <a:noFill/>
          <a:ln>
            <a:noFill/>
          </a:ln>
        </p:spPr>
      </p:pic>
      <p:pic>
        <p:nvPicPr>
          <p:cNvPr id="3099" name="Google Shape;3099;g27625662d88_0_1770"/>
          <p:cNvPicPr preferRelativeResize="0"/>
          <p:nvPr/>
        </p:nvPicPr>
        <p:blipFill rotWithShape="1">
          <a:blip r:embed="rId4">
            <a:alphaModFix/>
          </a:blip>
          <a:srcRect l="48288" t="16999" b="55926"/>
          <a:stretch/>
        </p:blipFill>
        <p:spPr>
          <a:xfrm>
            <a:off x="4415550" y="5334000"/>
            <a:ext cx="4728451" cy="1392501"/>
          </a:xfrm>
          <a:prstGeom prst="rect">
            <a:avLst/>
          </a:prstGeom>
          <a:noFill/>
          <a:ln>
            <a:noFill/>
          </a:ln>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pic>
        <p:nvPicPr>
          <p:cNvPr id="3106" name="Google Shape;3106;g27625662d88_0_1778"/>
          <p:cNvPicPr preferRelativeResize="0"/>
          <p:nvPr/>
        </p:nvPicPr>
        <p:blipFill rotWithShape="1">
          <a:blip r:embed="rId3">
            <a:alphaModFix/>
          </a:blip>
          <a:srcRect l="33825" t="15515" r="35277" b="18992"/>
          <a:stretch/>
        </p:blipFill>
        <p:spPr>
          <a:xfrm>
            <a:off x="0" y="81812"/>
            <a:ext cx="5614325" cy="6694375"/>
          </a:xfrm>
          <a:prstGeom prst="rect">
            <a:avLst/>
          </a:prstGeom>
          <a:noFill/>
          <a:ln>
            <a:noFill/>
          </a:ln>
        </p:spPr>
      </p:pic>
      <p:pic>
        <p:nvPicPr>
          <p:cNvPr id="3107" name="Google Shape;3107;g27625662d88_0_1778"/>
          <p:cNvPicPr preferRelativeResize="0"/>
          <p:nvPr/>
        </p:nvPicPr>
        <p:blipFill rotWithShape="1">
          <a:blip r:embed="rId3">
            <a:alphaModFix/>
          </a:blip>
          <a:srcRect l="33825" t="81392" r="47018" b="7588"/>
          <a:stretch/>
        </p:blipFill>
        <p:spPr>
          <a:xfrm>
            <a:off x="4133700" y="3429000"/>
            <a:ext cx="4700602" cy="1520975"/>
          </a:xfrm>
          <a:prstGeom prst="rect">
            <a:avLst/>
          </a:prstGeom>
          <a:noFill/>
          <a:ln>
            <a:noFill/>
          </a:ln>
        </p:spPr>
      </p:pic>
      <p:sp>
        <p:nvSpPr>
          <p:cNvPr id="3108" name="Google Shape;3108;g27625662d88_0_1778"/>
          <p:cNvSpPr txBox="1"/>
          <p:nvPr/>
        </p:nvSpPr>
        <p:spPr>
          <a:xfrm>
            <a:off x="5614325" y="236025"/>
            <a:ext cx="8712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#2</a:t>
            </a:r>
            <a:endParaRPr sz="2200" b="1"/>
          </a:p>
          <a:p>
            <a:pPr marL="0" lvl="0" indent="0" algn="l" rtl="0">
              <a:spcBef>
                <a:spcPts val="0"/>
              </a:spcBef>
              <a:spcAft>
                <a:spcPts val="0"/>
              </a:spcAft>
              <a:buNone/>
            </a:pPr>
            <a:endParaRPr sz="2200" b="1"/>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pic>
        <p:nvPicPr>
          <p:cNvPr id="3115" name="Google Shape;3115;g27625662d88_0_1786"/>
          <p:cNvPicPr preferRelativeResize="0"/>
          <p:nvPr/>
        </p:nvPicPr>
        <p:blipFill rotWithShape="1">
          <a:blip r:embed="rId3">
            <a:alphaModFix/>
          </a:blip>
          <a:srcRect l="2472" t="24874" r="68232" b="22638"/>
          <a:stretch/>
        </p:blipFill>
        <p:spPr>
          <a:xfrm>
            <a:off x="1220550" y="177062"/>
            <a:ext cx="6453427" cy="6503876"/>
          </a:xfrm>
          <a:prstGeom prst="rect">
            <a:avLst/>
          </a:prstGeom>
          <a:noFill/>
          <a:ln>
            <a:noFill/>
          </a:ln>
        </p:spPr>
      </p:pic>
      <p:sp>
        <p:nvSpPr>
          <p:cNvPr id="3116" name="Google Shape;3116;g27625662d88_0_1786"/>
          <p:cNvSpPr txBox="1"/>
          <p:nvPr/>
        </p:nvSpPr>
        <p:spPr>
          <a:xfrm>
            <a:off x="451800" y="438325"/>
            <a:ext cx="8712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#3</a:t>
            </a:r>
            <a:endParaRPr sz="2200" b="1"/>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g27625662d88_0_180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CODING ACTIVITY</a:t>
            </a:r>
            <a:endParaRPr/>
          </a:p>
        </p:txBody>
      </p:sp>
      <p:sp>
        <p:nvSpPr>
          <p:cNvPr id="3124" name="Google Shape;3124;g27625662d88_0_180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2000" b="1">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US" sz="2000" b="1">
                <a:latin typeface="Times New Roman"/>
                <a:ea typeface="Times New Roman"/>
                <a:cs typeface="Times New Roman"/>
                <a:sym typeface="Times New Roman"/>
              </a:rPr>
              <a:t># WAJP to understand concept of different access modifiers and keyword ‘super’</a:t>
            </a:r>
            <a:endParaRPr sz="2000" b="1">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endParaRPr sz="2000" b="1">
              <a:latin typeface="Times New Roman"/>
              <a:ea typeface="Times New Roman"/>
              <a:cs typeface="Times New Roman"/>
              <a:sym typeface="Times New Roman"/>
            </a:endParaRPr>
          </a:p>
          <a:p>
            <a:pPr marL="0" lvl="0" indent="0" algn="l" rtl="0">
              <a:spcBef>
                <a:spcPts val="1200"/>
              </a:spcBef>
              <a:spcAft>
                <a:spcPts val="1200"/>
              </a:spcAft>
              <a:buClr>
                <a:schemeClr val="dk1"/>
              </a:buClr>
              <a:buSzPts val="1100"/>
              <a:buFont typeface="Arial"/>
              <a:buNone/>
            </a:pPr>
            <a:r>
              <a:rPr lang="en-US" sz="2000" b="1">
                <a:latin typeface="Times New Roman"/>
                <a:ea typeface="Times New Roman"/>
                <a:cs typeface="Times New Roman"/>
                <a:sym typeface="Times New Roman"/>
              </a:rPr>
              <a:t># WAJP to define abstract class shape with abstract method area() and volume() and calculate area and volume of cone and cylinder</a:t>
            </a:r>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pic>
        <p:nvPicPr>
          <p:cNvPr id="3129" name="Google Shape;3129;g27625662d88_0_1807"/>
          <p:cNvPicPr preferRelativeResize="0"/>
          <p:nvPr/>
        </p:nvPicPr>
        <p:blipFill rotWithShape="1">
          <a:blip r:embed="rId3">
            <a:alphaModFix/>
          </a:blip>
          <a:srcRect l="27534" t="16674" r="30466" b="24900"/>
          <a:stretch/>
        </p:blipFill>
        <p:spPr>
          <a:xfrm>
            <a:off x="40825" y="326567"/>
            <a:ext cx="4684248" cy="4887165"/>
          </a:xfrm>
          <a:prstGeom prst="rect">
            <a:avLst/>
          </a:prstGeom>
          <a:noFill/>
          <a:ln>
            <a:noFill/>
          </a:ln>
        </p:spPr>
      </p:pic>
      <p:pic>
        <p:nvPicPr>
          <p:cNvPr id="3130" name="Google Shape;3130;g27625662d88_0_1807"/>
          <p:cNvPicPr preferRelativeResize="0"/>
          <p:nvPr/>
        </p:nvPicPr>
        <p:blipFill rotWithShape="1">
          <a:blip r:embed="rId4">
            <a:alphaModFix/>
          </a:blip>
          <a:srcRect l="27782" t="39863" r="32698" b="17564"/>
          <a:stretch/>
        </p:blipFill>
        <p:spPr>
          <a:xfrm>
            <a:off x="3993900" y="326567"/>
            <a:ext cx="4951800" cy="4000501"/>
          </a:xfrm>
          <a:prstGeom prst="rect">
            <a:avLst/>
          </a:prstGeom>
          <a:noFill/>
          <a:ln>
            <a:noFill/>
          </a:ln>
        </p:spPr>
      </p:pic>
      <p:pic>
        <p:nvPicPr>
          <p:cNvPr id="3131" name="Google Shape;3131;g27625662d88_0_1807"/>
          <p:cNvPicPr preferRelativeResize="0"/>
          <p:nvPr/>
        </p:nvPicPr>
        <p:blipFill rotWithShape="1">
          <a:blip r:embed="rId5">
            <a:alphaModFix/>
          </a:blip>
          <a:srcRect l="31525" t="36574" r="33092" b="35273"/>
          <a:stretch/>
        </p:blipFill>
        <p:spPr>
          <a:xfrm>
            <a:off x="2360200" y="4054967"/>
            <a:ext cx="4423598" cy="2639768"/>
          </a:xfrm>
          <a:prstGeom prst="rect">
            <a:avLst/>
          </a:prstGeom>
          <a:noFill/>
          <a:ln>
            <a:noFill/>
          </a:ln>
        </p:spPr>
      </p:pic>
      <p:sp>
        <p:nvSpPr>
          <p:cNvPr id="3132" name="Google Shape;3132;g27625662d88_0_1807"/>
          <p:cNvSpPr txBox="1"/>
          <p:nvPr/>
        </p:nvSpPr>
        <p:spPr>
          <a:xfrm>
            <a:off x="40825" y="-81633"/>
            <a:ext cx="3000000" cy="93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dk2"/>
                </a:solidFill>
              </a:rPr>
              <a:t>#2</a:t>
            </a:r>
            <a:endParaRPr sz="1800" b="1">
              <a:solidFill>
                <a:schemeClr val="dk2"/>
              </a:solidFill>
            </a:endParaRPr>
          </a:p>
          <a:p>
            <a:pPr marL="0" lvl="0" indent="0" algn="l" rtl="0">
              <a:lnSpc>
                <a:spcPct val="115000"/>
              </a:lnSpc>
              <a:spcBef>
                <a:spcPts val="1200"/>
              </a:spcBef>
              <a:spcAft>
                <a:spcPts val="1200"/>
              </a:spcAft>
              <a:buNone/>
            </a:pPr>
            <a:endParaRPr sz="1800" b="1">
              <a:solidFill>
                <a:schemeClr val="dk2"/>
              </a:solidFill>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3136"/>
        <p:cNvGrpSpPr/>
        <p:nvPr/>
      </p:nvGrpSpPr>
      <p:grpSpPr>
        <a:xfrm>
          <a:off x="0" y="0"/>
          <a:ext cx="0" cy="0"/>
          <a:chOff x="0" y="0"/>
          <a:chExt cx="0" cy="0"/>
        </a:xfrm>
      </p:grpSpPr>
      <p:pic>
        <p:nvPicPr>
          <p:cNvPr id="3137" name="Google Shape;3137;g27625662d88_0_1818"/>
          <p:cNvPicPr preferRelativeResize="0"/>
          <p:nvPr/>
        </p:nvPicPr>
        <p:blipFill rotWithShape="1">
          <a:blip r:embed="rId3">
            <a:alphaModFix/>
          </a:blip>
          <a:srcRect l="12208" t="11197" r="12291"/>
          <a:stretch/>
        </p:blipFill>
        <p:spPr>
          <a:xfrm>
            <a:off x="1065875" y="167700"/>
            <a:ext cx="7393574" cy="65225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g237c8643f6b_0_74"/>
          <p:cNvSpPr txBox="1">
            <a:spLocks noGrp="1"/>
          </p:cNvSpPr>
          <p:nvPr>
            <p:ph type="title"/>
          </p:nvPr>
        </p:nvSpPr>
        <p:spPr>
          <a:xfrm>
            <a:off x="238525" y="-435375"/>
            <a:ext cx="7467600" cy="116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POLYMORPHIC PARAMETERS</a:t>
            </a:r>
            <a:endParaRPr/>
          </a:p>
        </p:txBody>
      </p:sp>
      <p:sp>
        <p:nvSpPr>
          <p:cNvPr id="701" name="Google Shape;701;g237c8643f6b_0_74"/>
          <p:cNvSpPr txBox="1">
            <a:spLocks noGrp="1"/>
          </p:cNvSpPr>
          <p:nvPr>
            <p:ph type="body" idx="1"/>
          </p:nvPr>
        </p:nvSpPr>
        <p:spPr>
          <a:xfrm>
            <a:off x="344550" y="731325"/>
            <a:ext cx="8647200" cy="5742600"/>
          </a:xfrm>
          <a:prstGeom prst="rect">
            <a:avLst/>
          </a:prstGeom>
        </p:spPr>
        <p:txBody>
          <a:bodyPr spcFirstLastPara="1" wrap="square" lIns="91425" tIns="91425" rIns="91425" bIns="91425" anchor="t" anchorCtr="0">
            <a:noAutofit/>
          </a:bodyPr>
          <a:lstStyle/>
          <a:p>
            <a:pPr marL="12700" lvl="0" indent="0" algn="l" rtl="0">
              <a:lnSpc>
                <a:spcPct val="115000"/>
              </a:lnSpc>
              <a:spcBef>
                <a:spcPts val="600"/>
              </a:spcBef>
              <a:spcAft>
                <a:spcPts val="0"/>
              </a:spcAft>
              <a:buClr>
                <a:schemeClr val="dk1"/>
              </a:buClr>
              <a:buSzPts val="1100"/>
              <a:buFont typeface="Arial"/>
              <a:buNone/>
            </a:pPr>
            <a:r>
              <a:rPr lang="en-US" sz="2200">
                <a:solidFill>
                  <a:srgbClr val="39275B"/>
                </a:solidFill>
                <a:latin typeface="Arial"/>
                <a:ea typeface="Arial"/>
                <a:cs typeface="Arial"/>
                <a:sym typeface="Arial"/>
              </a:rPr>
              <a:t>•</a:t>
            </a:r>
            <a:r>
              <a:rPr lang="en-US" sz="2200">
                <a:solidFill>
                  <a:srgbClr val="262626"/>
                </a:solidFill>
                <a:latin typeface="Calibri"/>
                <a:ea typeface="Calibri"/>
                <a:cs typeface="Calibri"/>
                <a:sym typeface="Calibri"/>
              </a:rPr>
              <a:t>You can pass any subtype of a parameter's type.</a:t>
            </a:r>
            <a:endParaRPr sz="2200">
              <a:solidFill>
                <a:srgbClr val="262626"/>
              </a:solidFill>
              <a:latin typeface="Calibri"/>
              <a:ea typeface="Calibri"/>
              <a:cs typeface="Calibri"/>
              <a:sym typeface="Calibri"/>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public static void main(String[] args) {</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Lawyer lisa = new Lawyer();</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Secretary steve = new Secretary();</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b="1">
                <a:solidFill>
                  <a:srgbClr val="404040"/>
                </a:solidFill>
                <a:latin typeface="Courier New"/>
                <a:ea typeface="Courier New"/>
                <a:cs typeface="Courier New"/>
                <a:sym typeface="Courier New"/>
              </a:rPr>
              <a:t>    	printInfo(lisa);</a:t>
            </a:r>
            <a:endParaRPr sz="1600" b="1">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b="1">
                <a:solidFill>
                  <a:srgbClr val="404040"/>
                </a:solidFill>
                <a:latin typeface="Courier New"/>
                <a:ea typeface="Courier New"/>
                <a:cs typeface="Courier New"/>
                <a:sym typeface="Courier New"/>
              </a:rPr>
              <a:t>    	printInfo(steve);</a:t>
            </a:r>
            <a:endParaRPr sz="1600" b="1">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a:t>
            </a:r>
            <a:endParaRPr sz="1600">
              <a:solidFill>
                <a:srgbClr val="404040"/>
              </a:solidFill>
              <a:latin typeface="Courier New"/>
              <a:ea typeface="Courier New"/>
              <a:cs typeface="Courier New"/>
              <a:sym typeface="Courier New"/>
            </a:endParaRPr>
          </a:p>
          <a:p>
            <a:pPr marL="850900" lvl="0" indent="0" algn="l" rtl="0">
              <a:lnSpc>
                <a:spcPct val="70000"/>
              </a:lnSpc>
              <a:spcBef>
                <a:spcPts val="200"/>
              </a:spcBef>
              <a:spcAft>
                <a:spcPts val="0"/>
              </a:spcAft>
              <a:buClr>
                <a:schemeClr val="dk1"/>
              </a:buClr>
              <a:buSzPts val="1100"/>
              <a:buFont typeface="Arial"/>
              <a:buNone/>
            </a:pPr>
            <a:r>
              <a:rPr lang="en-US" sz="700">
                <a:solidFill>
                  <a:srgbClr val="404040"/>
                </a:solidFill>
                <a:latin typeface="Courier New"/>
                <a:ea typeface="Courier New"/>
                <a:cs typeface="Courier New"/>
                <a:sym typeface="Courier New"/>
              </a:rPr>
              <a:t> </a:t>
            </a:r>
            <a:endParaRPr sz="7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public static void printInfo(</a:t>
            </a:r>
            <a:r>
              <a:rPr lang="en-US" sz="1600" b="1">
                <a:solidFill>
                  <a:srgbClr val="404040"/>
                </a:solidFill>
                <a:latin typeface="Courier New"/>
                <a:ea typeface="Courier New"/>
                <a:cs typeface="Courier New"/>
                <a:sym typeface="Courier New"/>
              </a:rPr>
              <a:t>Employee e</a:t>
            </a:r>
            <a:r>
              <a:rPr lang="en-US" sz="1600">
                <a:solidFill>
                  <a:srgbClr val="404040"/>
                </a:solidFill>
                <a:latin typeface="Courier New"/>
                <a:ea typeface="Courier New"/>
                <a:cs typeface="Courier New"/>
                <a:sym typeface="Courier New"/>
              </a:rPr>
              <a:t>) {</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System.out.println("pay  : " + e.getSalary());</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System.out.println("vdays: " + e.getVacationDays());</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System.out.println("vform: " + e.getVacationForm());</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System.out.println();</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a:t>
            </a:r>
            <a:endParaRPr sz="1600">
              <a:solidFill>
                <a:srgbClr val="404040"/>
              </a:solidFill>
              <a:latin typeface="Courier New"/>
              <a:ea typeface="Courier New"/>
              <a:cs typeface="Courier New"/>
              <a:sym typeface="Courier New"/>
            </a:endParaRPr>
          </a:p>
          <a:p>
            <a:pPr marL="850900" lvl="0" indent="0" algn="l" rtl="0">
              <a:lnSpc>
                <a:spcPct val="60000"/>
              </a:lnSpc>
              <a:spcBef>
                <a:spcPts val="500"/>
              </a:spcBef>
              <a:spcAft>
                <a:spcPts val="0"/>
              </a:spcAft>
              <a:buClr>
                <a:schemeClr val="dk1"/>
              </a:buClr>
              <a:buSzPts val="1100"/>
              <a:buFont typeface="Arial"/>
              <a:buNone/>
            </a:pPr>
            <a:r>
              <a:rPr lang="en-US" sz="1800">
                <a:solidFill>
                  <a:srgbClr val="404040"/>
                </a:solidFill>
                <a:latin typeface="Calibri"/>
                <a:ea typeface="Calibri"/>
                <a:cs typeface="Calibri"/>
                <a:sym typeface="Calibri"/>
              </a:rPr>
              <a:t>OUTPUT:</a:t>
            </a:r>
            <a:endParaRPr sz="1800">
              <a:solidFill>
                <a:srgbClr val="404040"/>
              </a:solidFill>
              <a:latin typeface="Calibri"/>
              <a:ea typeface="Calibri"/>
              <a:cs typeface="Calibri"/>
              <a:sym typeface="Calibri"/>
            </a:endParaRPr>
          </a:p>
          <a:p>
            <a:pPr marL="850900" lvl="0" indent="0" algn="l" rtl="0">
              <a:lnSpc>
                <a:spcPct val="60000"/>
              </a:lnSpc>
              <a:spcBef>
                <a:spcPts val="500"/>
              </a:spcBef>
              <a:spcAft>
                <a:spcPts val="0"/>
              </a:spcAft>
              <a:buClr>
                <a:schemeClr val="dk1"/>
              </a:buClr>
              <a:buSzPts val="1100"/>
              <a:buFont typeface="Arial"/>
              <a:buNone/>
            </a:pPr>
            <a:r>
              <a:rPr lang="en-US" sz="1800">
                <a:solidFill>
                  <a:srgbClr val="404040"/>
                </a:solidFill>
                <a:latin typeface="Courier New"/>
                <a:ea typeface="Courier New"/>
                <a:cs typeface="Courier New"/>
                <a:sym typeface="Courier New"/>
              </a:rPr>
              <a:t>pay  : 50000.0   pay  : 50000.0</a:t>
            </a:r>
            <a:endParaRPr sz="1800">
              <a:solidFill>
                <a:srgbClr val="404040"/>
              </a:solidFill>
              <a:latin typeface="Courier New"/>
              <a:ea typeface="Courier New"/>
              <a:cs typeface="Courier New"/>
              <a:sym typeface="Courier New"/>
            </a:endParaRPr>
          </a:p>
          <a:p>
            <a:pPr marL="850900" lvl="0" indent="0" algn="l" rtl="0">
              <a:lnSpc>
                <a:spcPct val="60000"/>
              </a:lnSpc>
              <a:spcBef>
                <a:spcPts val="500"/>
              </a:spcBef>
              <a:spcAft>
                <a:spcPts val="0"/>
              </a:spcAft>
              <a:buClr>
                <a:schemeClr val="dk1"/>
              </a:buClr>
              <a:buSzPts val="1100"/>
              <a:buFont typeface="Arial"/>
              <a:buNone/>
            </a:pPr>
            <a:r>
              <a:rPr lang="en-US" sz="1800">
                <a:solidFill>
                  <a:srgbClr val="404040"/>
                </a:solidFill>
                <a:latin typeface="Courier New"/>
                <a:ea typeface="Courier New"/>
                <a:cs typeface="Courier New"/>
                <a:sym typeface="Courier New"/>
              </a:rPr>
              <a:t>vdays: 15    	vdays: 10</a:t>
            </a:r>
            <a:endParaRPr sz="1800">
              <a:solidFill>
                <a:srgbClr val="404040"/>
              </a:solidFill>
              <a:latin typeface="Courier New"/>
              <a:ea typeface="Courier New"/>
              <a:cs typeface="Courier New"/>
              <a:sym typeface="Courier New"/>
            </a:endParaRPr>
          </a:p>
          <a:p>
            <a:pPr marL="850900" lvl="0" indent="0" algn="l" rtl="0">
              <a:lnSpc>
                <a:spcPct val="60000"/>
              </a:lnSpc>
              <a:spcBef>
                <a:spcPts val="500"/>
              </a:spcBef>
              <a:spcAft>
                <a:spcPts val="0"/>
              </a:spcAft>
              <a:buClr>
                <a:schemeClr val="dk1"/>
              </a:buClr>
              <a:buSzPts val="1100"/>
              <a:buFont typeface="Arial"/>
              <a:buNone/>
            </a:pPr>
            <a:r>
              <a:rPr lang="en-US" sz="1800">
                <a:solidFill>
                  <a:srgbClr val="404040"/>
                </a:solidFill>
                <a:latin typeface="Courier New"/>
                <a:ea typeface="Courier New"/>
                <a:cs typeface="Courier New"/>
                <a:sym typeface="Courier New"/>
              </a:rPr>
              <a:t>vform: pink  	vform: yellow</a:t>
            </a:r>
            <a:endParaRPr sz="1800">
              <a:solidFill>
                <a:srgbClr val="404040"/>
              </a:solidFill>
              <a:latin typeface="Courier New"/>
              <a:ea typeface="Courier New"/>
              <a:cs typeface="Courier New"/>
              <a:sym typeface="Courier New"/>
            </a:endParaRPr>
          </a:p>
          <a:p>
            <a:pPr marL="0" lvl="0" indent="0" algn="l" rtl="0">
              <a:spcBef>
                <a:spcPts val="600"/>
              </a:spcBef>
              <a:spcAft>
                <a:spcPts val="0"/>
              </a:spcAft>
              <a:buNone/>
            </a:pPr>
            <a:endParaRPr sz="2200"/>
          </a:p>
        </p:txBody>
      </p:sp>
      <p:sp>
        <p:nvSpPr>
          <p:cNvPr id="702" name="Google Shape;702;g237c8643f6b_0_74"/>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3141"/>
        <p:cNvGrpSpPr/>
        <p:nvPr/>
      </p:nvGrpSpPr>
      <p:grpSpPr>
        <a:xfrm>
          <a:off x="0" y="0"/>
          <a:ext cx="0" cy="0"/>
          <a:chOff x="0" y="0"/>
          <a:chExt cx="0" cy="0"/>
        </a:xfrm>
      </p:grpSpPr>
      <p:pic>
        <p:nvPicPr>
          <p:cNvPr id="3142" name="Google Shape;3142;g27625662d88_0_1822"/>
          <p:cNvPicPr preferRelativeResize="0"/>
          <p:nvPr/>
        </p:nvPicPr>
        <p:blipFill rotWithShape="1">
          <a:blip r:embed="rId3">
            <a:alphaModFix/>
          </a:blip>
          <a:srcRect l="12207" t="10936" r="12440"/>
          <a:stretch/>
        </p:blipFill>
        <p:spPr>
          <a:xfrm>
            <a:off x="1202225" y="380067"/>
            <a:ext cx="7078627" cy="6274733"/>
          </a:xfrm>
          <a:prstGeom prst="rect">
            <a:avLst/>
          </a:prstGeom>
          <a:noFill/>
          <a:ln>
            <a:noFill/>
          </a:ln>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pic>
        <p:nvPicPr>
          <p:cNvPr id="3147" name="Google Shape;3147;g27625662d88_0_1826"/>
          <p:cNvPicPr preferRelativeResize="0"/>
          <p:nvPr/>
        </p:nvPicPr>
        <p:blipFill rotWithShape="1">
          <a:blip r:embed="rId3">
            <a:alphaModFix/>
          </a:blip>
          <a:srcRect l="12345" t="10168" r="11868"/>
          <a:stretch/>
        </p:blipFill>
        <p:spPr>
          <a:xfrm>
            <a:off x="1214600" y="313967"/>
            <a:ext cx="7132675" cy="6340834"/>
          </a:xfrm>
          <a:prstGeom prst="rect">
            <a:avLst/>
          </a:prstGeom>
          <a:noFill/>
          <a:ln>
            <a:noFill/>
          </a:ln>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g27625662d88_0_1890"/>
          <p:cNvSpPr txBox="1"/>
          <p:nvPr/>
        </p:nvSpPr>
        <p:spPr>
          <a:xfrm>
            <a:off x="991500" y="576200"/>
            <a:ext cx="52056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class Animal {</a:t>
            </a:r>
            <a:endParaRPr/>
          </a:p>
          <a:p>
            <a:pPr marL="0" lvl="0" indent="0" algn="l" rtl="0">
              <a:spcBef>
                <a:spcPts val="0"/>
              </a:spcBef>
              <a:spcAft>
                <a:spcPts val="0"/>
              </a:spcAft>
              <a:buNone/>
            </a:pPr>
            <a:r>
              <a:rPr lang="en-US"/>
              <a:t>   public void displayInfo() {</a:t>
            </a:r>
            <a:endParaRPr/>
          </a:p>
          <a:p>
            <a:pPr marL="0" lvl="0" indent="0" algn="l" rtl="0">
              <a:spcBef>
                <a:spcPts val="0"/>
              </a:spcBef>
              <a:spcAft>
                <a:spcPts val="0"/>
              </a:spcAft>
              <a:buNone/>
            </a:pPr>
            <a:r>
              <a:rPr lang="en-US"/>
              <a:t>      System.out.println("I am an animal.");</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endParaRPr/>
          </a:p>
          <a:p>
            <a:pPr marL="0" lvl="0" indent="0" algn="l" rtl="0">
              <a:spcBef>
                <a:spcPts val="0"/>
              </a:spcBef>
              <a:spcAft>
                <a:spcPts val="0"/>
              </a:spcAft>
              <a:buNone/>
            </a:pPr>
            <a:r>
              <a:rPr lang="en-US"/>
              <a:t>class Dog extends Animal {</a:t>
            </a:r>
            <a:endParaRPr/>
          </a:p>
          <a:p>
            <a:pPr marL="0" lvl="0" indent="0" algn="l" rtl="0">
              <a:spcBef>
                <a:spcPts val="0"/>
              </a:spcBef>
              <a:spcAft>
                <a:spcPts val="0"/>
              </a:spcAft>
              <a:buNone/>
            </a:pPr>
            <a:r>
              <a:rPr lang="en-US"/>
              <a:t>   @Override</a:t>
            </a:r>
            <a:endParaRPr/>
          </a:p>
          <a:p>
            <a:pPr marL="0" lvl="0" indent="0" algn="l" rtl="0">
              <a:spcBef>
                <a:spcPts val="0"/>
              </a:spcBef>
              <a:spcAft>
                <a:spcPts val="0"/>
              </a:spcAft>
              <a:buNone/>
            </a:pPr>
            <a:r>
              <a:rPr lang="en-US"/>
              <a:t>   public void displayInfo() {</a:t>
            </a:r>
            <a:endParaRPr/>
          </a:p>
          <a:p>
            <a:pPr marL="0" lvl="0" indent="0" algn="l" rtl="0">
              <a:spcBef>
                <a:spcPts val="0"/>
              </a:spcBef>
              <a:spcAft>
                <a:spcPts val="0"/>
              </a:spcAft>
              <a:buNone/>
            </a:pPr>
            <a:r>
              <a:rPr lang="en-US"/>
              <a:t>      System.out.println("I am a dog.");</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endParaRPr/>
          </a:p>
          <a:p>
            <a:pPr marL="0" lvl="0" indent="0" algn="l" rtl="0">
              <a:spcBef>
                <a:spcPts val="0"/>
              </a:spcBef>
              <a:spcAft>
                <a:spcPts val="0"/>
              </a:spcAft>
              <a:buNone/>
            </a:pPr>
            <a:r>
              <a:rPr lang="en-US"/>
              <a:t>class Main {</a:t>
            </a:r>
            <a:endParaRPr/>
          </a:p>
          <a:p>
            <a:pPr marL="0" lvl="0" indent="0" algn="l" rtl="0">
              <a:spcBef>
                <a:spcPts val="0"/>
              </a:spcBef>
              <a:spcAft>
                <a:spcPts val="0"/>
              </a:spcAft>
              <a:buNone/>
            </a:pPr>
            <a:r>
              <a:rPr lang="en-US"/>
              <a:t>   public static void main(String[] args) {</a:t>
            </a:r>
            <a:endParaRPr/>
          </a:p>
          <a:p>
            <a:pPr marL="0" lvl="0" indent="0" algn="l" rtl="0">
              <a:spcBef>
                <a:spcPts val="0"/>
              </a:spcBef>
              <a:spcAft>
                <a:spcPts val="0"/>
              </a:spcAft>
              <a:buNone/>
            </a:pPr>
            <a:r>
              <a:rPr lang="en-US"/>
              <a:t>      Dog d1 = new Dog();</a:t>
            </a:r>
            <a:endParaRPr/>
          </a:p>
          <a:p>
            <a:pPr marL="0" lvl="0" indent="0" algn="l" rtl="0">
              <a:spcBef>
                <a:spcPts val="0"/>
              </a:spcBef>
              <a:spcAft>
                <a:spcPts val="0"/>
              </a:spcAft>
              <a:buNone/>
            </a:pPr>
            <a:r>
              <a:rPr lang="en-US"/>
              <a:t>      d1.displayInfo();</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a:t>
            </a:r>
            <a:endParaRPr/>
          </a:p>
        </p:txBody>
      </p:sp>
      <p:sp>
        <p:nvSpPr>
          <p:cNvPr id="3153" name="Google Shape;3153;g27625662d88_0_1890"/>
          <p:cNvSpPr txBox="1"/>
          <p:nvPr/>
        </p:nvSpPr>
        <p:spPr>
          <a:xfrm>
            <a:off x="-74375" y="264400"/>
            <a:ext cx="71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	Q1. </a:t>
            </a:r>
            <a:endParaRPr b="1"/>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g27625662d88_0_1895"/>
          <p:cNvSpPr txBox="1"/>
          <p:nvPr/>
        </p:nvSpPr>
        <p:spPr>
          <a:xfrm>
            <a:off x="309875" y="190133"/>
            <a:ext cx="30861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Output:</a:t>
            </a:r>
            <a:endParaRPr b="1"/>
          </a:p>
          <a:p>
            <a:pPr marL="0" lvl="0" indent="0" algn="l" rtl="0">
              <a:spcBef>
                <a:spcPts val="0"/>
              </a:spcBef>
              <a:spcAft>
                <a:spcPts val="0"/>
              </a:spcAft>
              <a:buNone/>
            </a:pPr>
            <a:r>
              <a:rPr lang="en-US"/>
              <a:t>I am a dog.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b="1"/>
              <a:t>WHY?</a:t>
            </a:r>
            <a:endParaRPr b="1"/>
          </a:p>
          <a:p>
            <a:pPr marL="0" lvl="0" indent="0" algn="l" rtl="0">
              <a:spcBef>
                <a:spcPts val="0"/>
              </a:spcBef>
              <a:spcAft>
                <a:spcPts val="0"/>
              </a:spcAft>
              <a:buNone/>
            </a:pPr>
            <a:endParaRPr/>
          </a:p>
          <a:p>
            <a:pPr marL="0" lvl="0" indent="0" algn="just" rtl="0">
              <a:spcBef>
                <a:spcPts val="0"/>
              </a:spcBef>
              <a:spcAft>
                <a:spcPts val="0"/>
              </a:spcAft>
              <a:buNone/>
            </a:pPr>
            <a:r>
              <a:rPr lang="en-US"/>
              <a:t>In the above program, the displayInfo() method is present in both the Animal superclass and the Dog subclass.</a:t>
            </a:r>
            <a:endParaRPr/>
          </a:p>
          <a:p>
            <a:pPr marL="0" lvl="0" indent="0" algn="just" rtl="0">
              <a:spcBef>
                <a:spcPts val="0"/>
              </a:spcBef>
              <a:spcAft>
                <a:spcPts val="0"/>
              </a:spcAft>
              <a:buNone/>
            </a:pPr>
            <a:endParaRPr/>
          </a:p>
          <a:p>
            <a:pPr marL="0" lvl="0" indent="0" algn="just" rtl="0">
              <a:spcBef>
                <a:spcPts val="0"/>
              </a:spcBef>
              <a:spcAft>
                <a:spcPts val="0"/>
              </a:spcAft>
              <a:buNone/>
            </a:pPr>
            <a:r>
              <a:rPr lang="en-US"/>
              <a:t>When we call displayInfo() using the d1 object (object of the subclass), the method inside the subclass Dog is called. The displayInfo() method of the subclass overrides the same method of the superclass.</a:t>
            </a:r>
            <a:endParaRPr/>
          </a:p>
        </p:txBody>
      </p:sp>
      <p:pic>
        <p:nvPicPr>
          <p:cNvPr id="3159" name="Google Shape;3159;g27625662d88_0_1895"/>
          <p:cNvPicPr preferRelativeResize="0"/>
          <p:nvPr/>
        </p:nvPicPr>
        <p:blipFill>
          <a:blip r:embed="rId3">
            <a:alphaModFix/>
          </a:blip>
          <a:stretch>
            <a:fillRect/>
          </a:stretch>
        </p:blipFill>
        <p:spPr>
          <a:xfrm>
            <a:off x="3700350" y="875833"/>
            <a:ext cx="5300526" cy="3408350"/>
          </a:xfrm>
          <a:prstGeom prst="rect">
            <a:avLst/>
          </a:prstGeom>
          <a:noFill/>
          <a:ln>
            <a:noFill/>
          </a:ln>
        </p:spPr>
      </p:pic>
      <p:sp>
        <p:nvSpPr>
          <p:cNvPr id="3160" name="Google Shape;3160;g27625662d88_0_1895"/>
          <p:cNvSpPr txBox="1"/>
          <p:nvPr/>
        </p:nvSpPr>
        <p:spPr>
          <a:xfrm>
            <a:off x="483375" y="5608133"/>
            <a:ext cx="8366100" cy="820800"/>
          </a:xfrm>
          <a:prstGeom prst="rect">
            <a:avLst/>
          </a:prstGeom>
          <a:noFill/>
          <a:ln>
            <a:noFill/>
          </a:ln>
        </p:spPr>
        <p:txBody>
          <a:bodyPr spcFirstLastPara="1" wrap="square" lIns="91425" tIns="91425" rIns="91425" bIns="91425" anchor="t" anchorCtr="0">
            <a:spAutoFit/>
          </a:bodyPr>
          <a:lstStyle/>
          <a:p>
            <a:pPr marL="0" lvl="0" indent="0" algn="l" rtl="0">
              <a:lnSpc>
                <a:spcPct val="166666"/>
              </a:lnSpc>
              <a:spcBef>
                <a:spcPts val="0"/>
              </a:spcBef>
              <a:spcAft>
                <a:spcPts val="1200"/>
              </a:spcAft>
              <a:buNone/>
            </a:pPr>
            <a:r>
              <a:rPr lang="en-US" sz="1550">
                <a:solidFill>
                  <a:schemeClr val="dk1"/>
                </a:solidFill>
                <a:highlight>
                  <a:srgbClr val="F9FAFC"/>
                </a:highlight>
                <a:latin typeface="Times New Roman"/>
                <a:ea typeface="Times New Roman"/>
                <a:cs typeface="Times New Roman"/>
                <a:sym typeface="Times New Roman"/>
              </a:rPr>
              <a:t>Here, the </a:t>
            </a:r>
            <a:r>
              <a:rPr lang="en-US" sz="1250">
                <a:solidFill>
                  <a:schemeClr val="dk1"/>
                </a:solidFill>
                <a:highlight>
                  <a:srgbClr val="F9FAFC"/>
                </a:highlight>
                <a:latin typeface="Times New Roman"/>
                <a:ea typeface="Times New Roman"/>
                <a:cs typeface="Times New Roman"/>
                <a:sym typeface="Times New Roman"/>
              </a:rPr>
              <a:t>@Override</a:t>
            </a:r>
            <a:r>
              <a:rPr lang="en-US" sz="1550">
                <a:solidFill>
                  <a:schemeClr val="dk1"/>
                </a:solidFill>
                <a:highlight>
                  <a:srgbClr val="F9FAFC"/>
                </a:highlight>
                <a:latin typeface="Times New Roman"/>
                <a:ea typeface="Times New Roman"/>
                <a:cs typeface="Times New Roman"/>
                <a:sym typeface="Times New Roman"/>
              </a:rPr>
              <a:t> annotation specifies the compiler that the method after this annotation overrides the method of the superclass. It is not mandatory to use </a:t>
            </a:r>
            <a:r>
              <a:rPr lang="en-US" sz="1250">
                <a:solidFill>
                  <a:schemeClr val="dk1"/>
                </a:solidFill>
                <a:highlight>
                  <a:srgbClr val="F9FAFC"/>
                </a:highlight>
                <a:latin typeface="Times New Roman"/>
                <a:ea typeface="Times New Roman"/>
                <a:cs typeface="Times New Roman"/>
                <a:sym typeface="Times New Roman"/>
              </a:rPr>
              <a:t>@Override.</a:t>
            </a:r>
            <a:endParaRPr sz="1250">
              <a:solidFill>
                <a:schemeClr val="dk1"/>
              </a:solidFill>
              <a:highlight>
                <a:srgbClr val="F9FAFC"/>
              </a:highlight>
              <a:latin typeface="Times New Roman"/>
              <a:ea typeface="Times New Roman"/>
              <a:cs typeface="Times New Roman"/>
              <a:sym typeface="Times New Roman"/>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g27625662d88_0_1901"/>
          <p:cNvSpPr txBox="1"/>
          <p:nvPr/>
        </p:nvSpPr>
        <p:spPr>
          <a:xfrm>
            <a:off x="190650" y="991533"/>
            <a:ext cx="87627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latin typeface="Times New Roman"/>
                <a:ea typeface="Times New Roman"/>
                <a:cs typeface="Times New Roman"/>
                <a:sym typeface="Times New Roman"/>
              </a:rPr>
              <a:t>Java Overriding Rules</a:t>
            </a:r>
            <a:endParaRPr sz="2700" b="1">
              <a:latin typeface="Times New Roman"/>
              <a:ea typeface="Times New Roman"/>
              <a:cs typeface="Times New Roman"/>
              <a:sym typeface="Times New Roman"/>
            </a:endParaRPr>
          </a:p>
          <a:p>
            <a:pPr marL="457200" lvl="0" indent="-400050" algn="l" rtl="0">
              <a:spcBef>
                <a:spcPts val="0"/>
              </a:spcBef>
              <a:spcAft>
                <a:spcPts val="0"/>
              </a:spcAft>
              <a:buSzPts val="2700"/>
              <a:buFont typeface="Times New Roman"/>
              <a:buChar char="●"/>
            </a:pPr>
            <a:r>
              <a:rPr lang="en-US" sz="2700">
                <a:latin typeface="Times New Roman"/>
                <a:ea typeface="Times New Roman"/>
                <a:cs typeface="Times New Roman"/>
                <a:sym typeface="Times New Roman"/>
              </a:rPr>
              <a:t>Both the superclass and the subclass must have the same method name, the same return type and the same parameter list.</a:t>
            </a:r>
            <a:endParaRPr sz="2700">
              <a:latin typeface="Times New Roman"/>
              <a:ea typeface="Times New Roman"/>
              <a:cs typeface="Times New Roman"/>
              <a:sym typeface="Times New Roman"/>
            </a:endParaRPr>
          </a:p>
          <a:p>
            <a:pPr marL="457200" lvl="0" indent="-400050" algn="l" rtl="0">
              <a:spcBef>
                <a:spcPts val="0"/>
              </a:spcBef>
              <a:spcAft>
                <a:spcPts val="0"/>
              </a:spcAft>
              <a:buSzPts val="2700"/>
              <a:buFont typeface="Times New Roman"/>
              <a:buChar char="●"/>
            </a:pPr>
            <a:r>
              <a:rPr lang="en-US" sz="2700">
                <a:latin typeface="Times New Roman"/>
                <a:ea typeface="Times New Roman"/>
                <a:cs typeface="Times New Roman"/>
                <a:sym typeface="Times New Roman"/>
              </a:rPr>
              <a:t>We cannot override the method declared as final and static.</a:t>
            </a:r>
            <a:endParaRPr sz="27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g239a29e64ee_0_0"/>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Runtime polymorphism in java</a:t>
            </a:r>
            <a:endParaRPr/>
          </a:p>
        </p:txBody>
      </p:sp>
      <p:sp>
        <p:nvSpPr>
          <p:cNvPr id="709" name="Google Shape;709;g239a29e64ee_0_0"/>
          <p:cNvSpPr txBox="1">
            <a:spLocks noGrp="1"/>
          </p:cNvSpPr>
          <p:nvPr>
            <p:ph type="body" idx="1"/>
          </p:nvPr>
        </p:nvSpPr>
        <p:spPr>
          <a:xfrm>
            <a:off x="457200" y="1600200"/>
            <a:ext cx="8187900" cy="4873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2000">
                <a:solidFill>
                  <a:srgbClr val="231F20"/>
                </a:solidFill>
                <a:latin typeface="Arial"/>
                <a:ea typeface="Arial"/>
                <a:cs typeface="Arial"/>
                <a:sym typeface="Arial"/>
              </a:rPr>
              <a:t>Runtime polymorphism, also known as the </a:t>
            </a:r>
            <a:r>
              <a:rPr lang="en-US" sz="2000" b="1">
                <a:solidFill>
                  <a:srgbClr val="231F20"/>
                </a:solidFill>
                <a:latin typeface="Arial"/>
                <a:ea typeface="Arial"/>
                <a:cs typeface="Arial"/>
                <a:sym typeface="Arial"/>
              </a:rPr>
              <a:t>Dynamic Method Dispatch</a:t>
            </a:r>
            <a:r>
              <a:rPr lang="en-US" sz="2000">
                <a:solidFill>
                  <a:srgbClr val="231F20"/>
                </a:solidFill>
                <a:latin typeface="Arial"/>
                <a:ea typeface="Arial"/>
                <a:cs typeface="Arial"/>
                <a:sym typeface="Arial"/>
              </a:rPr>
              <a:t>, is a process that resolves a call to an overridden method at runtime. The process involves the use of the reference variable of a superclass to call for an overridden method.</a:t>
            </a:r>
            <a:endParaRPr sz="200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2000">
                <a:solidFill>
                  <a:srgbClr val="231F20"/>
                </a:solidFill>
                <a:latin typeface="Arial"/>
                <a:ea typeface="Arial"/>
                <a:cs typeface="Arial"/>
                <a:sym typeface="Arial"/>
              </a:rPr>
              <a:t>The method to be called will be determined based on the object being referred to by the reference variable.</a:t>
            </a:r>
            <a:endParaRPr sz="2000">
              <a:solidFill>
                <a:srgbClr val="231F20"/>
              </a:solidFill>
              <a:latin typeface="Arial"/>
              <a:ea typeface="Arial"/>
              <a:cs typeface="Arial"/>
              <a:sym typeface="Arial"/>
            </a:endParaRPr>
          </a:p>
          <a:p>
            <a:pPr marL="0" lvl="0" indent="0" algn="l" rtl="0">
              <a:spcBef>
                <a:spcPts val="1900"/>
              </a:spcBef>
              <a:spcAft>
                <a:spcPts val="0"/>
              </a:spcAft>
              <a:buNone/>
            </a:pPr>
            <a:endParaRPr sz="3300"/>
          </a:p>
        </p:txBody>
      </p:sp>
      <p:sp>
        <p:nvSpPr>
          <p:cNvPr id="710" name="Google Shape;710;g239a29e64ee_0_0"/>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239a29e64ee_0_8"/>
          <p:cNvSpPr txBox="1">
            <a:spLocks noGrp="1"/>
          </p:cNvSpPr>
          <p:nvPr>
            <p:ph type="body" idx="1"/>
          </p:nvPr>
        </p:nvSpPr>
        <p:spPr>
          <a:xfrm>
            <a:off x="370875" y="175325"/>
            <a:ext cx="8132700" cy="512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300" b="1" dirty="0">
                <a:solidFill>
                  <a:srgbClr val="231F20"/>
                </a:solidFill>
                <a:latin typeface="Arial"/>
                <a:ea typeface="Arial"/>
                <a:cs typeface="Arial"/>
                <a:sym typeface="Arial"/>
              </a:rPr>
              <a:t>Benefits of Runtime Polymorphism in Java</a:t>
            </a:r>
            <a:endParaRPr sz="2300" b="1" dirty="0">
              <a:solidFill>
                <a:srgbClr val="231F20"/>
              </a:solidFill>
              <a:latin typeface="Arial"/>
              <a:ea typeface="Arial"/>
              <a:cs typeface="Arial"/>
              <a:sym typeface="Arial"/>
            </a:endParaRPr>
          </a:p>
          <a:p>
            <a:pPr marL="0" lvl="0" indent="0" algn="l" rtl="0">
              <a:lnSpc>
                <a:spcPct val="177272"/>
              </a:lnSpc>
              <a:spcBef>
                <a:spcPts val="1200"/>
              </a:spcBef>
              <a:spcAft>
                <a:spcPts val="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The primary advantage of runtime polymorphism is enabling the class to offer its specification to another inherited method. </a:t>
            </a:r>
            <a:r>
              <a:rPr lang="en-US" sz="1900" dirty="0">
                <a:solidFill>
                  <a:srgbClr val="231F20"/>
                </a:solidFill>
                <a:latin typeface="Arial"/>
                <a:ea typeface="Arial"/>
                <a:cs typeface="Arial"/>
                <a:sym typeface="Arial"/>
              </a:rPr>
              <a:t>This implementation transfer from one method to another can be done without altering or changing the codes of the parent class object. Also</a:t>
            </a:r>
            <a:r>
              <a:rPr lang="en-US" sz="1900" dirty="0">
                <a:solidFill>
                  <a:srgbClr val="231F20"/>
                </a:solidFill>
                <a:highlight>
                  <a:srgbClr val="FFFF00"/>
                </a:highlight>
                <a:latin typeface="Arial"/>
                <a:ea typeface="Arial"/>
                <a:cs typeface="Arial"/>
                <a:sym typeface="Arial"/>
              </a:rPr>
              <a:t>, the call to an overridden method can be resolved dynamically during runtime</a:t>
            </a:r>
            <a:r>
              <a:rPr lang="en-US" sz="1900" dirty="0">
                <a:solidFill>
                  <a:srgbClr val="231F20"/>
                </a:solidFill>
                <a:latin typeface="Arial"/>
                <a:ea typeface="Arial"/>
                <a:cs typeface="Arial"/>
                <a:sym typeface="Arial"/>
              </a:rPr>
              <a:t>.</a:t>
            </a:r>
            <a:endParaRPr sz="1900" dirty="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2000" b="1" dirty="0">
                <a:solidFill>
                  <a:srgbClr val="231F20"/>
                </a:solidFill>
                <a:latin typeface="Arial"/>
                <a:ea typeface="Arial"/>
                <a:cs typeface="Arial"/>
                <a:sym typeface="Arial"/>
              </a:rPr>
              <a:t>What is Method Overriding?</a:t>
            </a:r>
            <a:endParaRPr sz="2000" b="1" dirty="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Runtime polymorphism in Java can be carried out only by method overriding</a:t>
            </a:r>
            <a:r>
              <a:rPr lang="en-US" sz="1900" dirty="0">
                <a:solidFill>
                  <a:srgbClr val="231F20"/>
                </a:solidFill>
                <a:latin typeface="Arial"/>
                <a:ea typeface="Arial"/>
                <a:cs typeface="Arial"/>
                <a:sym typeface="Arial"/>
              </a:rPr>
              <a:t>. Method </a:t>
            </a:r>
            <a:r>
              <a:rPr lang="en-US" sz="1900" dirty="0">
                <a:solidFill>
                  <a:srgbClr val="231F20"/>
                </a:solidFill>
                <a:highlight>
                  <a:srgbClr val="FFFF00"/>
                </a:highlight>
                <a:latin typeface="Arial"/>
                <a:ea typeface="Arial"/>
                <a:cs typeface="Arial"/>
                <a:sym typeface="Arial"/>
              </a:rPr>
              <a:t>overriding occurs when objects possess the same name, arguments, and type as their parent class but have different functionality</a:t>
            </a:r>
            <a:r>
              <a:rPr lang="en-US" sz="1900" dirty="0">
                <a:solidFill>
                  <a:srgbClr val="231F20"/>
                </a:solidFill>
                <a:latin typeface="Arial"/>
                <a:ea typeface="Arial"/>
                <a:cs typeface="Arial"/>
                <a:sym typeface="Arial"/>
              </a:rPr>
              <a:t>. </a:t>
            </a:r>
            <a:r>
              <a:rPr lang="en-US" sz="1900" dirty="0">
                <a:solidFill>
                  <a:srgbClr val="231F20"/>
                </a:solidFill>
                <a:highlight>
                  <a:srgbClr val="FFFF00"/>
                </a:highlight>
                <a:latin typeface="Arial"/>
                <a:ea typeface="Arial"/>
                <a:cs typeface="Arial"/>
                <a:sym typeface="Arial"/>
              </a:rPr>
              <a:t>When a child class has such a method in it, it is called an overridden method</a:t>
            </a:r>
            <a:r>
              <a:rPr lang="en-US" sz="1900" dirty="0">
                <a:solidFill>
                  <a:srgbClr val="231F20"/>
                </a:solidFill>
                <a:latin typeface="Arial"/>
                <a:ea typeface="Arial"/>
                <a:cs typeface="Arial"/>
                <a:sym typeface="Arial"/>
              </a:rPr>
              <a:t>. </a:t>
            </a:r>
            <a:endParaRPr sz="1900" dirty="0">
              <a:solidFill>
                <a:srgbClr val="231F20"/>
              </a:solidFill>
              <a:latin typeface="Arial"/>
              <a:ea typeface="Arial"/>
              <a:cs typeface="Arial"/>
              <a:sym typeface="Arial"/>
            </a:endParaRPr>
          </a:p>
          <a:p>
            <a:pPr marL="0" lvl="0" indent="0" algn="l" rtl="0">
              <a:spcBef>
                <a:spcPts val="1900"/>
              </a:spcBef>
              <a:spcAft>
                <a:spcPts val="0"/>
              </a:spcAft>
              <a:buNone/>
            </a:pPr>
            <a:endParaRPr sz="3200" dirty="0"/>
          </a:p>
        </p:txBody>
      </p:sp>
      <p:sp>
        <p:nvSpPr>
          <p:cNvPr id="717" name="Google Shape;717;g239a29e64ee_0_8"/>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239a29e64ee_0_16"/>
          <p:cNvSpPr txBox="1">
            <a:spLocks noGrp="1"/>
          </p:cNvSpPr>
          <p:nvPr>
            <p:ph type="title"/>
          </p:nvPr>
        </p:nvSpPr>
        <p:spPr>
          <a:xfrm>
            <a:off x="457200" y="274644"/>
            <a:ext cx="7467600" cy="5211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1900"/>
              </a:spcAft>
              <a:buClr>
                <a:schemeClr val="dk1"/>
              </a:buClr>
              <a:buSzPts val="1100"/>
              <a:buFont typeface="Arial"/>
              <a:buNone/>
            </a:pPr>
            <a:r>
              <a:rPr lang="en-US" sz="3300" b="1" cap="none">
                <a:solidFill>
                  <a:srgbClr val="231F20"/>
                </a:solidFill>
                <a:latin typeface="Arial"/>
                <a:ea typeface="Arial"/>
                <a:cs typeface="Arial"/>
                <a:sym typeface="Arial"/>
              </a:rPr>
              <a:t>What is Upcasting?</a:t>
            </a:r>
            <a:endParaRPr sz="5100"/>
          </a:p>
        </p:txBody>
      </p:sp>
      <p:sp>
        <p:nvSpPr>
          <p:cNvPr id="724" name="Google Shape;724;g239a29e64ee_0_16"/>
          <p:cNvSpPr txBox="1">
            <a:spLocks noGrp="1"/>
          </p:cNvSpPr>
          <p:nvPr>
            <p:ph type="body" idx="1"/>
          </p:nvPr>
        </p:nvSpPr>
        <p:spPr>
          <a:xfrm>
            <a:off x="229275" y="1126150"/>
            <a:ext cx="8375400" cy="5347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When an overridden method of child class is called through its parent type reference in Java, it is called </a:t>
            </a:r>
            <a:r>
              <a:rPr lang="en-US" sz="1900" b="1" dirty="0">
                <a:solidFill>
                  <a:srgbClr val="231F20"/>
                </a:solidFill>
                <a:highlight>
                  <a:srgbClr val="FFFF00"/>
                </a:highlight>
                <a:latin typeface="Arial"/>
                <a:ea typeface="Arial"/>
                <a:cs typeface="Arial"/>
                <a:sym typeface="Arial"/>
              </a:rPr>
              <a:t>upcasting</a:t>
            </a:r>
            <a:r>
              <a:rPr lang="en-US" sz="1900" dirty="0">
                <a:solidFill>
                  <a:srgbClr val="231F20"/>
                </a:solidFill>
                <a:latin typeface="Arial"/>
                <a:ea typeface="Arial"/>
                <a:cs typeface="Arial"/>
                <a:sym typeface="Arial"/>
              </a:rPr>
              <a:t>. In this process, the object type represents the method or functionality that will be invoked. </a:t>
            </a:r>
            <a:r>
              <a:rPr lang="en-US" sz="1900" dirty="0">
                <a:solidFill>
                  <a:srgbClr val="231F20"/>
                </a:solidFill>
                <a:highlight>
                  <a:srgbClr val="FFFF00"/>
                </a:highlight>
                <a:latin typeface="Arial"/>
                <a:ea typeface="Arial"/>
                <a:cs typeface="Arial"/>
                <a:sym typeface="Arial"/>
              </a:rPr>
              <a:t>This decision is made during the runtime, and hence, the name run time polymorphism is given to the process. </a:t>
            </a:r>
            <a:endParaRPr sz="1900" dirty="0">
              <a:solidFill>
                <a:srgbClr val="231F20"/>
              </a:solidFill>
              <a:highlight>
                <a:srgbClr val="FFFF00"/>
              </a:highlight>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Run time polymorphism is also known as </a:t>
            </a:r>
            <a:r>
              <a:rPr lang="en-US" sz="1900" b="1" dirty="0">
                <a:solidFill>
                  <a:srgbClr val="231F20"/>
                </a:solidFill>
                <a:highlight>
                  <a:srgbClr val="FFFF00"/>
                </a:highlight>
                <a:latin typeface="Arial"/>
                <a:ea typeface="Arial"/>
                <a:cs typeface="Arial"/>
                <a:sym typeface="Arial"/>
              </a:rPr>
              <a:t>Dynamic Method Dispatch</a:t>
            </a:r>
            <a:r>
              <a:rPr lang="en-US" sz="1900" dirty="0">
                <a:solidFill>
                  <a:srgbClr val="231F20"/>
                </a:solidFill>
                <a:highlight>
                  <a:srgbClr val="FFFF00"/>
                </a:highlight>
                <a:latin typeface="Arial"/>
                <a:ea typeface="Arial"/>
                <a:cs typeface="Arial"/>
                <a:sym typeface="Arial"/>
              </a:rPr>
              <a:t> as the method functionality is decided dynamically at run time based on the object.</a:t>
            </a:r>
            <a:endParaRPr sz="1900" dirty="0">
              <a:solidFill>
                <a:srgbClr val="231F20"/>
              </a:solidFill>
              <a:highlight>
                <a:srgbClr val="FFFF00"/>
              </a:highlight>
              <a:latin typeface="Arial"/>
              <a:ea typeface="Arial"/>
              <a:cs typeface="Arial"/>
              <a:sym typeface="Arial"/>
            </a:endParaRPr>
          </a:p>
          <a:p>
            <a:pPr marL="0" lvl="0" indent="0" algn="l" rtl="0">
              <a:lnSpc>
                <a:spcPct val="177272"/>
              </a:lnSpc>
              <a:spcBef>
                <a:spcPts val="1900"/>
              </a:spcBef>
              <a:spcAft>
                <a:spcPts val="190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It is also called “</a:t>
            </a:r>
            <a:r>
              <a:rPr lang="en-US" sz="1900" b="1" dirty="0">
                <a:solidFill>
                  <a:srgbClr val="231F20"/>
                </a:solidFill>
                <a:highlight>
                  <a:srgbClr val="FFFF00"/>
                </a:highlight>
                <a:latin typeface="Arial"/>
                <a:ea typeface="Arial"/>
                <a:cs typeface="Arial"/>
                <a:sym typeface="Arial"/>
              </a:rPr>
              <a:t>Late Binding”</a:t>
            </a:r>
            <a:r>
              <a:rPr lang="en-US" sz="1900" dirty="0">
                <a:solidFill>
                  <a:srgbClr val="231F20"/>
                </a:solidFill>
                <a:highlight>
                  <a:srgbClr val="FFFF00"/>
                </a:highlight>
                <a:latin typeface="Arial"/>
                <a:ea typeface="Arial"/>
                <a:cs typeface="Arial"/>
                <a:sym typeface="Arial"/>
              </a:rPr>
              <a:t> as the process of binding the method with the object occurs late after compilation</a:t>
            </a:r>
            <a:r>
              <a:rPr lang="en-US" sz="1900" dirty="0">
                <a:solidFill>
                  <a:srgbClr val="231F20"/>
                </a:solidFill>
                <a:latin typeface="Arial"/>
                <a:ea typeface="Arial"/>
                <a:cs typeface="Arial"/>
                <a:sym typeface="Arial"/>
              </a:rPr>
              <a:t>. </a:t>
            </a:r>
            <a:endParaRPr sz="1900" dirty="0">
              <a:solidFill>
                <a:srgbClr val="231F20"/>
              </a:solidFill>
              <a:latin typeface="Arial"/>
              <a:ea typeface="Arial"/>
              <a:cs typeface="Arial"/>
              <a:sym typeface="Arial"/>
            </a:endParaRPr>
          </a:p>
        </p:txBody>
      </p:sp>
      <p:sp>
        <p:nvSpPr>
          <p:cNvPr id="725" name="Google Shape;725;g239a29e64ee_0_16"/>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1" i="0" u="none" strike="noStrike" cap="small">
                <a:solidFill>
                  <a:schemeClr val="dk2"/>
                </a:solidFill>
                <a:latin typeface="Libre Baskerville"/>
                <a:ea typeface="Libre Baskerville"/>
                <a:cs typeface="Libre Baskerville"/>
                <a:sym typeface="Libre Baskerville"/>
              </a:rPr>
              <a:t>Fundamentals of OO Programming</a:t>
            </a:r>
            <a:endParaRPr sz="3000" b="1" i="0" u="none" strike="noStrike" cap="small">
              <a:solidFill>
                <a:schemeClr val="dk2"/>
              </a:solidFill>
              <a:latin typeface="Libre Baskerville"/>
              <a:ea typeface="Libre Baskerville"/>
              <a:cs typeface="Libre Baskerville"/>
              <a:sym typeface="Libre Baskerville"/>
            </a:endParaRPr>
          </a:p>
        </p:txBody>
      </p:sp>
      <p:sp>
        <p:nvSpPr>
          <p:cNvPr id="463" name="Google Shape;463;p3"/>
          <p:cNvSpPr txBox="1">
            <a:spLocks noGrp="1"/>
          </p:cNvSpPr>
          <p:nvPr>
            <p:ph type="body" idx="1"/>
          </p:nvPr>
        </p:nvSpPr>
        <p:spPr>
          <a:xfrm>
            <a:off x="457200" y="1600200"/>
            <a:ext cx="8329642" cy="432913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Program Structure</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Identifiers</a:t>
            </a: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Keywords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Comments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Primitive Built- in Types</a:t>
            </a: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Variable declarations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Local scope v/s Global Scope</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Literals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Const keyword</a:t>
            </a:r>
            <a:endParaRPr/>
          </a:p>
        </p:txBody>
      </p:sp>
      <p:sp>
        <p:nvSpPr>
          <p:cNvPr id="464" name="Google Shape;464;p3"/>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239a29e64ee_0_24"/>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0"/>
              </a:spcAft>
              <a:buClr>
                <a:schemeClr val="dk1"/>
              </a:buClr>
              <a:buSzPts val="1100"/>
              <a:buFont typeface="Arial"/>
              <a:buNone/>
            </a:pPr>
            <a:r>
              <a:rPr lang="en-US" sz="1900" b="1" cap="none">
                <a:solidFill>
                  <a:srgbClr val="231F20"/>
                </a:solidFill>
                <a:latin typeface="Arial"/>
                <a:ea typeface="Arial"/>
                <a:cs typeface="Arial"/>
                <a:sym typeface="Arial"/>
              </a:rPr>
              <a:t>Rules to be Followed When Executing Run Time Polymorphism</a:t>
            </a:r>
            <a:endParaRPr sz="1900" b="1" cap="none">
              <a:solidFill>
                <a:srgbClr val="231F20"/>
              </a:solidFill>
              <a:latin typeface="Arial"/>
              <a:ea typeface="Arial"/>
              <a:cs typeface="Arial"/>
              <a:sym typeface="Arial"/>
            </a:endParaRPr>
          </a:p>
          <a:p>
            <a:pPr marL="0" lvl="0" indent="0" algn="l" rtl="0">
              <a:spcBef>
                <a:spcPts val="1900"/>
              </a:spcBef>
              <a:spcAft>
                <a:spcPts val="0"/>
              </a:spcAft>
              <a:buNone/>
            </a:pPr>
            <a:endParaRPr sz="1200" b="1" cap="none">
              <a:solidFill>
                <a:srgbClr val="231F20"/>
              </a:solidFill>
              <a:latin typeface="Arial"/>
              <a:ea typeface="Arial"/>
              <a:cs typeface="Arial"/>
              <a:sym typeface="Arial"/>
            </a:endParaRPr>
          </a:p>
        </p:txBody>
      </p:sp>
      <p:sp>
        <p:nvSpPr>
          <p:cNvPr id="732" name="Google Shape;732;g239a29e64ee_0_24"/>
          <p:cNvSpPr txBox="1">
            <a:spLocks noGrp="1"/>
          </p:cNvSpPr>
          <p:nvPr>
            <p:ph type="body" idx="1"/>
          </p:nvPr>
        </p:nvSpPr>
        <p:spPr>
          <a:xfrm>
            <a:off x="457200" y="1025000"/>
            <a:ext cx="7467600" cy="54489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2000" dirty="0">
                <a:solidFill>
                  <a:srgbClr val="231F20"/>
                </a:solidFill>
                <a:latin typeface="Arial"/>
                <a:ea typeface="Arial"/>
                <a:cs typeface="Arial"/>
                <a:sym typeface="Arial"/>
              </a:rPr>
              <a:t>Below is a set of essential rules in run time polymorphism:</a:t>
            </a:r>
            <a:endParaRPr sz="2000" dirty="0">
              <a:solidFill>
                <a:srgbClr val="231F20"/>
              </a:solidFill>
              <a:latin typeface="Arial"/>
              <a:ea typeface="Arial"/>
              <a:cs typeface="Arial"/>
              <a:sym typeface="Arial"/>
            </a:endParaRPr>
          </a:p>
          <a:p>
            <a:pPr marL="457200" lvl="0" indent="-361950" algn="l" rtl="0">
              <a:lnSpc>
                <a:spcPct val="162500"/>
              </a:lnSpc>
              <a:spcBef>
                <a:spcPts val="1900"/>
              </a:spcBef>
              <a:spcAft>
                <a:spcPts val="0"/>
              </a:spcAft>
              <a:buClr>
                <a:schemeClr val="dk1"/>
              </a:buClr>
              <a:buSzPts val="2100"/>
              <a:buFont typeface="Arial"/>
              <a:buChar char="●"/>
            </a:pPr>
            <a:r>
              <a:rPr lang="en-US" sz="2100" dirty="0">
                <a:highlight>
                  <a:srgbClr val="FFFF00"/>
                </a:highlight>
                <a:latin typeface="Arial"/>
                <a:ea typeface="Arial"/>
                <a:cs typeface="Arial"/>
                <a:sym typeface="Arial"/>
              </a:rPr>
              <a:t>Both the child and the parent class should have the same method names.</a:t>
            </a:r>
            <a:endParaRPr sz="2100" dirty="0">
              <a:highlight>
                <a:srgbClr val="FFFF00"/>
              </a:highlight>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dirty="0">
                <a:highlight>
                  <a:srgbClr val="FFFF00"/>
                </a:highlight>
                <a:latin typeface="Arial"/>
                <a:ea typeface="Arial"/>
                <a:cs typeface="Arial"/>
                <a:sym typeface="Arial"/>
              </a:rPr>
              <a:t>Child and the parent class methods should have the same parameter.</a:t>
            </a:r>
            <a:endParaRPr sz="2100" dirty="0">
              <a:highlight>
                <a:srgbClr val="FFFF00"/>
              </a:highlight>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dirty="0">
                <a:highlight>
                  <a:srgbClr val="FFFF00"/>
                </a:highlight>
                <a:latin typeface="Arial"/>
                <a:ea typeface="Arial"/>
                <a:cs typeface="Arial"/>
                <a:sym typeface="Arial"/>
              </a:rPr>
              <a:t>It is not possible to override the private methods of a parent class.</a:t>
            </a:r>
            <a:endParaRPr sz="2100" dirty="0">
              <a:highlight>
                <a:srgbClr val="FFFF00"/>
              </a:highlight>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dirty="0">
                <a:highlight>
                  <a:srgbClr val="FFFF00"/>
                </a:highlight>
                <a:latin typeface="Arial"/>
                <a:ea typeface="Arial"/>
                <a:cs typeface="Arial"/>
                <a:sym typeface="Arial"/>
              </a:rPr>
              <a:t>It is not possible to override static methods.</a:t>
            </a:r>
            <a:endParaRPr sz="2100" dirty="0">
              <a:highlight>
                <a:srgbClr val="FFFF00"/>
              </a:highlight>
              <a:latin typeface="Arial"/>
              <a:ea typeface="Arial"/>
              <a:cs typeface="Arial"/>
              <a:sym typeface="Arial"/>
            </a:endParaRPr>
          </a:p>
          <a:p>
            <a:pPr marL="0" lvl="0" indent="0" algn="l" rtl="0">
              <a:spcBef>
                <a:spcPts val="2400"/>
              </a:spcBef>
              <a:spcAft>
                <a:spcPts val="0"/>
              </a:spcAft>
              <a:buNone/>
            </a:pPr>
            <a:endParaRPr sz="3300" dirty="0"/>
          </a:p>
        </p:txBody>
      </p:sp>
      <p:sp>
        <p:nvSpPr>
          <p:cNvPr id="733" name="Google Shape;733;g239a29e64ee_0_24"/>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239a29e64ee_0_32"/>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pic>
        <p:nvPicPr>
          <p:cNvPr id="740" name="Google Shape;740;g239a29e64ee_0_32"/>
          <p:cNvPicPr preferRelativeResize="0"/>
          <p:nvPr/>
        </p:nvPicPr>
        <p:blipFill rotWithShape="1">
          <a:blip r:embed="rId3">
            <a:alphaModFix/>
          </a:blip>
          <a:srcRect l="33141" t="25691" r="49440" b="29354"/>
          <a:stretch/>
        </p:blipFill>
        <p:spPr>
          <a:xfrm>
            <a:off x="411375" y="497049"/>
            <a:ext cx="4207848" cy="6108801"/>
          </a:xfrm>
          <a:prstGeom prst="rect">
            <a:avLst/>
          </a:prstGeom>
          <a:noFill/>
          <a:ln>
            <a:noFill/>
          </a:ln>
        </p:spPr>
      </p:pic>
      <p:pic>
        <p:nvPicPr>
          <p:cNvPr id="741" name="Google Shape;741;g239a29e64ee_0_32"/>
          <p:cNvPicPr preferRelativeResize="0"/>
          <p:nvPr/>
        </p:nvPicPr>
        <p:blipFill rotWithShape="1">
          <a:blip r:embed="rId4">
            <a:alphaModFix/>
          </a:blip>
          <a:srcRect l="32596" t="30985" r="53767" b="28237"/>
          <a:stretch/>
        </p:blipFill>
        <p:spPr>
          <a:xfrm>
            <a:off x="5124775" y="660852"/>
            <a:ext cx="3426173" cy="5762950"/>
          </a:xfrm>
          <a:prstGeom prst="rect">
            <a:avLst/>
          </a:prstGeom>
          <a:noFill/>
          <a:ln>
            <a:noFill/>
          </a:ln>
        </p:spPr>
      </p:pic>
      <p:sp>
        <p:nvSpPr>
          <p:cNvPr id="742" name="Google Shape;742;g239a29e64ee_0_32"/>
          <p:cNvSpPr txBox="1">
            <a:spLocks noGrp="1"/>
          </p:cNvSpPr>
          <p:nvPr>
            <p:ph type="title"/>
          </p:nvPr>
        </p:nvSpPr>
        <p:spPr>
          <a:xfrm>
            <a:off x="1271025" y="-12"/>
            <a:ext cx="7467600" cy="11430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0"/>
              </a:spcAft>
              <a:buClr>
                <a:schemeClr val="dk1"/>
              </a:buClr>
              <a:buSzPts val="1100"/>
              <a:buFont typeface="Arial"/>
              <a:buNone/>
            </a:pPr>
            <a:r>
              <a:rPr lang="en-US" sz="1200" b="1" cap="none">
                <a:solidFill>
                  <a:srgbClr val="231F20"/>
                </a:solidFill>
                <a:latin typeface="Arial"/>
                <a:ea typeface="Arial"/>
                <a:cs typeface="Arial"/>
                <a:sym typeface="Arial"/>
              </a:rPr>
              <a:t>EXAMPLE</a:t>
            </a:r>
            <a:endParaRPr sz="1200" b="1" cap="none">
              <a:solidFill>
                <a:srgbClr val="231F20"/>
              </a:solidFill>
              <a:latin typeface="Arial"/>
              <a:ea typeface="Arial"/>
              <a:cs typeface="Arial"/>
              <a:sym typeface="Arial"/>
            </a:endParaRPr>
          </a:p>
          <a:p>
            <a:pPr marL="0" lvl="0" indent="0" algn="l" rtl="0">
              <a:spcBef>
                <a:spcPts val="1900"/>
              </a:spcBef>
              <a:spcAft>
                <a:spcPts val="0"/>
              </a:spcAft>
              <a:buNone/>
            </a:pPr>
            <a:endParaRPr sz="1200" b="1" cap="none">
              <a:solidFill>
                <a:srgbClr val="231F2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239a29e64ee_1_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sz="1000" b="0">
                <a:solidFill>
                  <a:schemeClr val="dk2"/>
                </a:solidFill>
                <a:latin typeface="Arial"/>
                <a:ea typeface="Arial"/>
                <a:cs typeface="Arial"/>
                <a:sym typeface="Arial"/>
              </a:rPr>
              <a:t>42</a:t>
            </a:fld>
            <a:endParaRPr sz="1000" b="0">
              <a:solidFill>
                <a:schemeClr val="dk2"/>
              </a:solidFill>
              <a:latin typeface="Arial"/>
              <a:ea typeface="Arial"/>
              <a:cs typeface="Arial"/>
              <a:sym typeface="Arial"/>
            </a:endParaRPr>
          </a:p>
        </p:txBody>
      </p:sp>
      <p:pic>
        <p:nvPicPr>
          <p:cNvPr id="749" name="Google Shape;749;g239a29e64ee_1_4"/>
          <p:cNvPicPr preferRelativeResize="0"/>
          <p:nvPr/>
        </p:nvPicPr>
        <p:blipFill>
          <a:blip r:embed="rId3">
            <a:alphaModFix/>
          </a:blip>
          <a:stretch>
            <a:fillRect/>
          </a:stretch>
        </p:blipFill>
        <p:spPr>
          <a:xfrm>
            <a:off x="626549" y="2009800"/>
            <a:ext cx="7890900" cy="2371490"/>
          </a:xfrm>
          <a:prstGeom prst="rect">
            <a:avLst/>
          </a:prstGeom>
          <a:noFill/>
          <a:ln>
            <a:noFill/>
          </a:ln>
        </p:spPr>
      </p:pic>
      <p:sp>
        <p:nvSpPr>
          <p:cNvPr id="750" name="Google Shape;750;g239a29e64ee_1_4"/>
          <p:cNvSpPr txBox="1"/>
          <p:nvPr/>
        </p:nvSpPr>
        <p:spPr>
          <a:xfrm>
            <a:off x="740258" y="4826588"/>
            <a:ext cx="8280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dirty="0">
                <a:solidFill>
                  <a:srgbClr val="202124"/>
                </a:solidFill>
                <a:highlight>
                  <a:srgbClr val="FFFF00"/>
                </a:highlight>
              </a:rPr>
              <a:t>Dynamic binding works during run time &amp; is more flexible.</a:t>
            </a:r>
            <a:endParaRPr dirty="0">
              <a:highlight>
                <a:srgbClr val="FFFF00"/>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23a08e59e89_1_7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Reuse Concept</a:t>
            </a:r>
            <a:endParaRPr b="1"/>
          </a:p>
        </p:txBody>
      </p:sp>
      <p:sp>
        <p:nvSpPr>
          <p:cNvPr id="757" name="Google Shape;757;g23a08e59e89_1_7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lnSpcReduction="20000"/>
          </a:bodyPr>
          <a:lstStyle/>
          <a:p>
            <a:pPr marL="457200" lvl="0" indent="-393700" algn="just" rtl="0">
              <a:spcBef>
                <a:spcPts val="0"/>
              </a:spcBef>
              <a:spcAft>
                <a:spcPts val="0"/>
              </a:spcAft>
              <a:buClr>
                <a:schemeClr val="dk1"/>
              </a:buClr>
              <a:buSzPts val="2600"/>
              <a:buChar char="●"/>
            </a:pPr>
            <a:r>
              <a:rPr lang="en-US" sz="2600">
                <a:solidFill>
                  <a:schemeClr val="dk1"/>
                </a:solidFill>
                <a:highlight>
                  <a:srgbClr val="FFFFFF"/>
                </a:highlight>
              </a:rPr>
              <a:t>Code reusability, an important feature of Object-Oriented Programming (OOP), is </a:t>
            </a:r>
            <a:r>
              <a:rPr lang="en-US" sz="2600" b="1">
                <a:solidFill>
                  <a:schemeClr val="dk1"/>
                </a:solidFill>
                <a:highlight>
                  <a:srgbClr val="FFFFFF"/>
                </a:highlight>
              </a:rPr>
              <a:t>enabled through inheritance, polymorphism, and information hiding. </a:t>
            </a:r>
            <a:endParaRPr sz="2600" b="1">
              <a:solidFill>
                <a:schemeClr val="dk1"/>
              </a:solidFill>
              <a:highlight>
                <a:srgbClr val="FFFFFF"/>
              </a:highlight>
            </a:endParaRPr>
          </a:p>
          <a:p>
            <a:pPr marL="457200" lvl="0" indent="-393700" algn="just" rtl="0">
              <a:spcBef>
                <a:spcPts val="0"/>
              </a:spcBef>
              <a:spcAft>
                <a:spcPts val="0"/>
              </a:spcAft>
              <a:buClr>
                <a:schemeClr val="dk1"/>
              </a:buClr>
              <a:buSzPts val="2600"/>
              <a:buChar char="●"/>
            </a:pPr>
            <a:r>
              <a:rPr lang="en-US" sz="2600">
                <a:solidFill>
                  <a:schemeClr val="dk1"/>
                </a:solidFill>
                <a:highlight>
                  <a:srgbClr val="FFFFFF"/>
                </a:highlight>
              </a:rPr>
              <a:t>Reusability in OOP this allows developers to save time and effort by not having to write the same code over again. Reusability also helps to reduce the amount of code that needs to be written and maintained, making programs more efficient and easier to maintain.</a:t>
            </a:r>
            <a:endParaRPr sz="2600">
              <a:solidFill>
                <a:schemeClr val="dk1"/>
              </a:solidFill>
              <a:highlight>
                <a:srgbClr val="FFFFFF"/>
              </a:highlight>
            </a:endParaRPr>
          </a:p>
          <a:p>
            <a:pPr marL="457200" lvl="0" indent="0" algn="just" rtl="0">
              <a:spcBef>
                <a:spcPts val="0"/>
              </a:spcBef>
              <a:spcAft>
                <a:spcPts val="1200"/>
              </a:spcAft>
              <a:buNone/>
            </a:pPr>
            <a:endParaRPr sz="2600">
              <a:solidFill>
                <a:schemeClr val="dk1"/>
              </a:solidFill>
              <a:highlight>
                <a:srgbClr val="FFFFFF"/>
              </a:highlight>
            </a:endParaRPr>
          </a:p>
        </p:txBody>
      </p:sp>
      <p:sp>
        <p:nvSpPr>
          <p:cNvPr id="758" name="Google Shape;758;g23a08e59e89_1_7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23a08e59e89_1_8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Coupling &amp; Cohesion</a:t>
            </a:r>
            <a:endParaRPr b="1"/>
          </a:p>
        </p:txBody>
      </p:sp>
      <p:sp>
        <p:nvSpPr>
          <p:cNvPr id="765" name="Google Shape;765;g23a08e59e89_1_8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fontScale="85000" lnSpcReduction="10000"/>
          </a:bodyPr>
          <a:lstStyle/>
          <a:p>
            <a:pPr algn="l" fontAlgn="base"/>
            <a:r>
              <a:rPr lang="en-US" sz="3200" b="1" i="0" dirty="0">
                <a:solidFill>
                  <a:schemeClr val="tx1"/>
                </a:solidFill>
                <a:effectLst/>
                <a:latin typeface="Nunito" pitchFamily="2" charset="0"/>
              </a:rPr>
              <a:t>Cohesion:</a:t>
            </a:r>
            <a:r>
              <a:rPr lang="en-US" sz="3200" b="0" i="0" dirty="0">
                <a:solidFill>
                  <a:schemeClr val="tx1"/>
                </a:solidFill>
                <a:effectLst/>
                <a:latin typeface="Nunito" pitchFamily="2" charset="0"/>
              </a:rPr>
              <a:t> </a:t>
            </a:r>
            <a:br>
              <a:rPr lang="en-US" sz="3200" b="0" i="0" dirty="0">
                <a:solidFill>
                  <a:schemeClr val="tx1"/>
                </a:solidFill>
                <a:effectLst/>
                <a:latin typeface="Nunito" pitchFamily="2" charset="0"/>
              </a:rPr>
            </a:br>
            <a:r>
              <a:rPr lang="en-US" sz="3200" b="0" i="0" dirty="0">
                <a:solidFill>
                  <a:schemeClr val="tx1"/>
                </a:solidFill>
                <a:effectLst/>
                <a:latin typeface="Nunito" pitchFamily="2" charset="0"/>
              </a:rPr>
              <a:t>Cohesion is the indication of the </a:t>
            </a:r>
            <a:r>
              <a:rPr lang="en-US" sz="3200" b="0" i="0" dirty="0">
                <a:solidFill>
                  <a:schemeClr val="tx1"/>
                </a:solidFill>
                <a:effectLst/>
                <a:highlight>
                  <a:srgbClr val="FFFF00"/>
                </a:highlight>
                <a:latin typeface="Nunito" pitchFamily="2" charset="0"/>
              </a:rPr>
              <a:t>relationship within the module.</a:t>
            </a:r>
            <a:r>
              <a:rPr lang="en-US" sz="3200" b="0" i="0" dirty="0">
                <a:solidFill>
                  <a:schemeClr val="tx1"/>
                </a:solidFill>
                <a:effectLst/>
                <a:latin typeface="Nunito" pitchFamily="2" charset="0"/>
              </a:rPr>
              <a:t> It is the concept of intra-module. Cohesion has many types but usually, </a:t>
            </a:r>
            <a:r>
              <a:rPr lang="en-US" sz="3200" b="0" i="0" dirty="0">
                <a:solidFill>
                  <a:schemeClr val="tx1"/>
                </a:solidFill>
                <a:effectLst/>
                <a:highlight>
                  <a:srgbClr val="FFFF00"/>
                </a:highlight>
                <a:latin typeface="Nunito" pitchFamily="2" charset="0"/>
              </a:rPr>
              <a:t>high cohesion is good for software. </a:t>
            </a:r>
          </a:p>
          <a:p>
            <a:pPr algn="l" fontAlgn="base"/>
            <a:r>
              <a:rPr lang="en-US" sz="3200" b="1" i="0" dirty="0">
                <a:solidFill>
                  <a:schemeClr val="tx1"/>
                </a:solidFill>
                <a:effectLst/>
                <a:latin typeface="Nunito" pitchFamily="2" charset="0"/>
              </a:rPr>
              <a:t>Coupling:</a:t>
            </a:r>
            <a:r>
              <a:rPr lang="en-US" sz="3200" b="0" i="0" dirty="0">
                <a:solidFill>
                  <a:schemeClr val="tx1"/>
                </a:solidFill>
                <a:effectLst/>
                <a:latin typeface="Nunito" pitchFamily="2" charset="0"/>
              </a:rPr>
              <a:t> </a:t>
            </a:r>
            <a:br>
              <a:rPr lang="en-US" sz="3200" b="0" i="0" dirty="0">
                <a:solidFill>
                  <a:schemeClr val="tx1"/>
                </a:solidFill>
                <a:effectLst/>
                <a:latin typeface="Nunito" pitchFamily="2" charset="0"/>
              </a:rPr>
            </a:br>
            <a:r>
              <a:rPr lang="en-US" sz="3200" b="0" i="0" dirty="0">
                <a:solidFill>
                  <a:schemeClr val="tx1"/>
                </a:solidFill>
                <a:effectLst/>
                <a:latin typeface="Nunito" pitchFamily="2" charset="0"/>
              </a:rPr>
              <a:t>Coupling is also the indication of </a:t>
            </a:r>
            <a:r>
              <a:rPr lang="en-US" sz="3200" b="0" i="0" dirty="0">
                <a:solidFill>
                  <a:schemeClr val="tx1"/>
                </a:solidFill>
                <a:effectLst/>
                <a:highlight>
                  <a:srgbClr val="FFFF00"/>
                </a:highlight>
                <a:latin typeface="Nunito" pitchFamily="2" charset="0"/>
              </a:rPr>
              <a:t>the relationships between modules.</a:t>
            </a:r>
            <a:r>
              <a:rPr lang="en-US" sz="3200" b="0" i="0" dirty="0">
                <a:solidFill>
                  <a:schemeClr val="tx1"/>
                </a:solidFill>
                <a:effectLst/>
                <a:latin typeface="Nunito" pitchFamily="2" charset="0"/>
              </a:rPr>
              <a:t> It is the concept of the Inter-module. The coupling has also many types but usually, </a:t>
            </a:r>
            <a:r>
              <a:rPr lang="en-US" sz="3200" b="0" i="0" dirty="0">
                <a:solidFill>
                  <a:schemeClr val="tx1"/>
                </a:solidFill>
                <a:effectLst/>
                <a:highlight>
                  <a:srgbClr val="FFFF00"/>
                </a:highlight>
                <a:latin typeface="Nunito" pitchFamily="2" charset="0"/>
              </a:rPr>
              <a:t>the low coupling is good for software</a:t>
            </a:r>
            <a:r>
              <a:rPr lang="en-US" sz="3200" b="0" i="0" dirty="0">
                <a:solidFill>
                  <a:schemeClr val="tx1"/>
                </a:solidFill>
                <a:effectLst/>
                <a:latin typeface="Nunito" pitchFamily="2" charset="0"/>
              </a:rPr>
              <a:t>.</a:t>
            </a:r>
          </a:p>
          <a:p>
            <a:pPr marL="114300" indent="0" algn="l" fontAlgn="base">
              <a:buNone/>
            </a:pPr>
            <a:endParaRPr lang="en-US" sz="3200" b="0" i="0" dirty="0">
              <a:solidFill>
                <a:schemeClr val="tx1"/>
              </a:solidFill>
              <a:effectLst/>
              <a:latin typeface="Nunito" pitchFamily="2" charset="0"/>
            </a:endParaRPr>
          </a:p>
        </p:txBody>
      </p:sp>
      <p:sp>
        <p:nvSpPr>
          <p:cNvPr id="766" name="Google Shape;766;g23a08e59e89_1_8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237c8643f6b_0_0"/>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45</a:t>
            </a:fld>
            <a:endParaRPr/>
          </a:p>
        </p:txBody>
      </p:sp>
      <p:pic>
        <p:nvPicPr>
          <p:cNvPr id="773" name="Google Shape;773;g237c8643f6b_0_0"/>
          <p:cNvPicPr preferRelativeResize="0"/>
          <p:nvPr/>
        </p:nvPicPr>
        <p:blipFill rotWithShape="1">
          <a:blip r:embed="rId3">
            <a:alphaModFix/>
          </a:blip>
          <a:srcRect l="22866" t="16794" r="22856" b="15238"/>
          <a:stretch/>
        </p:blipFill>
        <p:spPr>
          <a:xfrm>
            <a:off x="131000" y="397550"/>
            <a:ext cx="8607624" cy="60629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g237c8643f6b_0_7"/>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46</a:t>
            </a:fld>
            <a:endParaRPr/>
          </a:p>
        </p:txBody>
      </p:sp>
      <p:pic>
        <p:nvPicPr>
          <p:cNvPr id="780" name="Google Shape;780;g237c8643f6b_0_7"/>
          <p:cNvPicPr preferRelativeResize="0"/>
          <p:nvPr/>
        </p:nvPicPr>
        <p:blipFill rotWithShape="1">
          <a:blip r:embed="rId3">
            <a:alphaModFix/>
          </a:blip>
          <a:srcRect l="22191" t="15592" r="24062" b="18838"/>
          <a:stretch/>
        </p:blipFill>
        <p:spPr>
          <a:xfrm>
            <a:off x="325263" y="427000"/>
            <a:ext cx="8493475" cy="58281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237c8643f6b_0_12"/>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47</a:t>
            </a:fld>
            <a:endParaRPr/>
          </a:p>
        </p:txBody>
      </p:sp>
      <p:pic>
        <p:nvPicPr>
          <p:cNvPr id="787" name="Google Shape;787;g237c8643f6b_0_12"/>
          <p:cNvPicPr preferRelativeResize="0"/>
          <p:nvPr/>
        </p:nvPicPr>
        <p:blipFill rotWithShape="1">
          <a:blip r:embed="rId3">
            <a:alphaModFix/>
          </a:blip>
          <a:srcRect l="22191" t="16793" r="20688" b="13641"/>
          <a:stretch/>
        </p:blipFill>
        <p:spPr>
          <a:xfrm>
            <a:off x="103200" y="490325"/>
            <a:ext cx="8937610" cy="6122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g237c8643f6b_0_17"/>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48</a:t>
            </a:fld>
            <a:endParaRPr/>
          </a:p>
        </p:txBody>
      </p:sp>
      <p:pic>
        <p:nvPicPr>
          <p:cNvPr id="794" name="Google Shape;794;g237c8643f6b_0_17"/>
          <p:cNvPicPr preferRelativeResize="0"/>
          <p:nvPr/>
        </p:nvPicPr>
        <p:blipFill rotWithShape="1">
          <a:blip r:embed="rId3">
            <a:alphaModFix/>
          </a:blip>
          <a:srcRect l="22636" t="14791" r="23391" b="16442"/>
          <a:stretch/>
        </p:blipFill>
        <p:spPr>
          <a:xfrm>
            <a:off x="361850" y="427325"/>
            <a:ext cx="8376773" cy="6003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239a4426dc7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sz="1000">
                <a:solidFill>
                  <a:schemeClr val="dk2"/>
                </a:solidFill>
              </a:rPr>
              <a:t>49</a:t>
            </a:fld>
            <a:endParaRPr sz="1000">
              <a:solidFill>
                <a:schemeClr val="dk2"/>
              </a:solidFill>
            </a:endParaRPr>
          </a:p>
        </p:txBody>
      </p:sp>
      <p:pic>
        <p:nvPicPr>
          <p:cNvPr id="801" name="Google Shape;801;g239a4426dc7_0_0"/>
          <p:cNvPicPr preferRelativeResize="0"/>
          <p:nvPr/>
        </p:nvPicPr>
        <p:blipFill rotWithShape="1">
          <a:blip r:embed="rId3">
            <a:alphaModFix/>
          </a:blip>
          <a:srcRect t="17749"/>
          <a:stretch/>
        </p:blipFill>
        <p:spPr>
          <a:xfrm>
            <a:off x="171075" y="660849"/>
            <a:ext cx="8801850" cy="4413274"/>
          </a:xfrm>
          <a:prstGeom prst="rect">
            <a:avLst/>
          </a:prstGeom>
          <a:noFill/>
          <a:ln>
            <a:noFill/>
          </a:ln>
        </p:spPr>
      </p:pic>
      <p:sp>
        <p:nvSpPr>
          <p:cNvPr id="802" name="Google Shape;802;g239a4426dc7_0_0"/>
          <p:cNvSpPr/>
          <p:nvPr/>
        </p:nvSpPr>
        <p:spPr>
          <a:xfrm>
            <a:off x="289975" y="1227300"/>
            <a:ext cx="1861200" cy="2488200"/>
          </a:xfrm>
          <a:prstGeom prst="flowChartAlternateProcess">
            <a:avLst/>
          </a:prstGeom>
          <a:noFill/>
          <a:ln w="9525" cap="flat" cmpd="sng">
            <a:solidFill>
              <a:srgbClr val="FF68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g239a4426dc7_0_0"/>
          <p:cNvSpPr txBox="1"/>
          <p:nvPr/>
        </p:nvSpPr>
        <p:spPr>
          <a:xfrm>
            <a:off x="856400" y="357400"/>
            <a:ext cx="855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object oriented features of C++ and Java</a:t>
            </a:r>
            <a:endParaRPr/>
          </a:p>
        </p:txBody>
      </p:sp>
      <p:cxnSp>
        <p:nvCxnSpPr>
          <p:cNvPr id="804" name="Google Shape;804;g239a4426dc7_0_0"/>
          <p:cNvCxnSpPr>
            <a:stCxn id="802" idx="1"/>
            <a:endCxn id="803" idx="1"/>
          </p:cNvCxnSpPr>
          <p:nvPr/>
        </p:nvCxnSpPr>
        <p:spPr>
          <a:xfrm rot="10800000" flipH="1">
            <a:off x="289975" y="557400"/>
            <a:ext cx="566400" cy="1914000"/>
          </a:xfrm>
          <a:prstGeom prst="bentConnector3">
            <a:avLst>
              <a:gd name="adj1" fmla="val -4204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
          <p:cNvSpPr txBox="1">
            <a:spLocks noGrp="1"/>
          </p:cNvSpPr>
          <p:nvPr>
            <p:ph type="title"/>
          </p:nvPr>
        </p:nvSpPr>
        <p:spPr>
          <a:xfrm>
            <a:off x="457200" y="142850"/>
            <a:ext cx="8175300" cy="5604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400" b="1" i="0" u="none" strike="noStrike" cap="small">
                <a:solidFill>
                  <a:schemeClr val="dk2"/>
                </a:solidFill>
              </a:rPr>
              <a:t>Fundamentals of OO Programming (Continued)</a:t>
            </a:r>
            <a:endParaRPr sz="2400" b="1" i="0" u="none" strike="noStrike" cap="small">
              <a:solidFill>
                <a:schemeClr val="dk2"/>
              </a:solidFill>
            </a:endParaRPr>
          </a:p>
        </p:txBody>
      </p:sp>
      <p:sp>
        <p:nvSpPr>
          <p:cNvPr id="470" name="Google Shape;470;p4"/>
          <p:cNvSpPr txBox="1">
            <a:spLocks noGrp="1"/>
          </p:cNvSpPr>
          <p:nvPr>
            <p:ph type="body" idx="1"/>
          </p:nvPr>
        </p:nvSpPr>
        <p:spPr>
          <a:xfrm>
            <a:off x="457200" y="857232"/>
            <a:ext cx="8329642" cy="5857916"/>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Defining Function &amp; Function Prototyping </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Function Declaration</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Function Calling</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Inline Function</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Pointers</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This pointer</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C++ References</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Standard INPUT &amp; OUTPUT Streams</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Class Constructor &amp; Destructor</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Static Keyword</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Static data members</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Static member function</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Dynamic memory Allocation &amp; De-allocation</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New &amp; Delete operator</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I/O manipulation</a:t>
            </a:r>
            <a:endParaRPr/>
          </a:p>
        </p:txBody>
      </p:sp>
      <p:sp>
        <p:nvSpPr>
          <p:cNvPr id="471" name="Google Shape;471;p4"/>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239a4426dc7_0_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sz="1000">
                <a:solidFill>
                  <a:schemeClr val="dk2"/>
                </a:solidFill>
              </a:rPr>
              <a:t>50</a:t>
            </a:fld>
            <a:endParaRPr sz="1000">
              <a:solidFill>
                <a:schemeClr val="dk2"/>
              </a:solidFill>
            </a:endParaRPr>
          </a:p>
        </p:txBody>
      </p:sp>
      <p:pic>
        <p:nvPicPr>
          <p:cNvPr id="811" name="Google Shape;811;g239a4426dc7_0_8"/>
          <p:cNvPicPr preferRelativeResize="0"/>
          <p:nvPr/>
        </p:nvPicPr>
        <p:blipFill rotWithShape="1">
          <a:blip r:embed="rId3">
            <a:alphaModFix/>
          </a:blip>
          <a:srcRect b="13830"/>
          <a:stretch/>
        </p:blipFill>
        <p:spPr>
          <a:xfrm>
            <a:off x="1384586" y="140925"/>
            <a:ext cx="6374827" cy="65761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239a4426dc7_0_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sz="1000">
                <a:solidFill>
                  <a:schemeClr val="dk2"/>
                </a:solidFill>
              </a:rPr>
              <a:t>51</a:t>
            </a:fld>
            <a:endParaRPr sz="1000">
              <a:solidFill>
                <a:schemeClr val="dk2"/>
              </a:solidFill>
            </a:endParaRPr>
          </a:p>
        </p:txBody>
      </p:sp>
      <p:pic>
        <p:nvPicPr>
          <p:cNvPr id="818" name="Google Shape;818;g239a4426dc7_0_16"/>
          <p:cNvPicPr preferRelativeResize="0"/>
          <p:nvPr/>
        </p:nvPicPr>
        <p:blipFill rotWithShape="1">
          <a:blip r:embed="rId3">
            <a:alphaModFix/>
          </a:blip>
          <a:srcRect r="24138"/>
          <a:stretch/>
        </p:blipFill>
        <p:spPr>
          <a:xfrm>
            <a:off x="571875" y="1447150"/>
            <a:ext cx="8181301" cy="5009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g23a08e59e89_1_6"/>
          <p:cNvSpPr txBox="1"/>
          <p:nvPr/>
        </p:nvSpPr>
        <p:spPr>
          <a:xfrm>
            <a:off x="2648850" y="370933"/>
            <a:ext cx="592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EXCEPTION HANDLING</a:t>
            </a:r>
            <a:endParaRPr sz="2500" b="1"/>
          </a:p>
        </p:txBody>
      </p:sp>
      <p:sp>
        <p:nvSpPr>
          <p:cNvPr id="824" name="Google Shape;824;g23a08e59e89_1_6"/>
          <p:cNvSpPr txBox="1"/>
          <p:nvPr/>
        </p:nvSpPr>
        <p:spPr>
          <a:xfrm>
            <a:off x="882950" y="1677200"/>
            <a:ext cx="7401900" cy="2077800"/>
          </a:xfrm>
          <a:prstGeom prst="rect">
            <a:avLst/>
          </a:prstGeom>
          <a:noFill/>
          <a:ln>
            <a:noFill/>
          </a:ln>
        </p:spPr>
        <p:txBody>
          <a:bodyPr spcFirstLastPara="1" wrap="square" lIns="91425" tIns="91425" rIns="91425" bIns="91425" anchor="t" anchorCtr="0">
            <a:spAutoFit/>
          </a:bodyPr>
          <a:lstStyle/>
          <a:p>
            <a:pPr marL="457200" lvl="0" indent="-358775" algn="just" rtl="0">
              <a:spcBef>
                <a:spcPts val="0"/>
              </a:spcBef>
              <a:spcAft>
                <a:spcPts val="0"/>
              </a:spcAft>
              <a:buClr>
                <a:schemeClr val="dk1"/>
              </a:buClr>
              <a:buSzPts val="2050"/>
              <a:buChar char="❖"/>
            </a:pPr>
            <a:r>
              <a:rPr lang="en-US" sz="2050" dirty="0">
                <a:solidFill>
                  <a:schemeClr val="dk1"/>
                </a:solidFill>
              </a:rPr>
              <a:t>Exception is an event that occurs during the execution of a program and that disrupts the normal flow of instructions. </a:t>
            </a:r>
            <a:endParaRPr sz="2050" dirty="0">
              <a:solidFill>
                <a:schemeClr val="dk1"/>
              </a:solidFill>
            </a:endParaRPr>
          </a:p>
          <a:p>
            <a:pPr marL="457200" lvl="0" indent="0" algn="just" rtl="0">
              <a:spcBef>
                <a:spcPts val="0"/>
              </a:spcBef>
              <a:spcAft>
                <a:spcPts val="0"/>
              </a:spcAft>
              <a:buNone/>
            </a:pPr>
            <a:endParaRPr sz="2050" dirty="0">
              <a:solidFill>
                <a:schemeClr val="dk1"/>
              </a:solidFill>
            </a:endParaRPr>
          </a:p>
          <a:p>
            <a:pPr marL="457200" lvl="0" indent="-358775" algn="just" rtl="0">
              <a:spcBef>
                <a:spcPts val="0"/>
              </a:spcBef>
              <a:spcAft>
                <a:spcPts val="0"/>
              </a:spcAft>
              <a:buClr>
                <a:schemeClr val="dk1"/>
              </a:buClr>
              <a:buSzPts val="2050"/>
              <a:buChar char="❖"/>
            </a:pPr>
            <a:r>
              <a:rPr lang="en-US" sz="2050" dirty="0">
                <a:solidFill>
                  <a:schemeClr val="dk1"/>
                </a:solidFill>
              </a:rPr>
              <a:t>Java exceptions are specialized events that indicate something bad has happened in the application, and the application either needs to recover or exit.</a:t>
            </a:r>
            <a:endParaRPr sz="2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g23a08e59e89_1_11"/>
          <p:cNvSpPr txBox="1"/>
          <p:nvPr/>
        </p:nvSpPr>
        <p:spPr>
          <a:xfrm>
            <a:off x="132150" y="335700"/>
            <a:ext cx="8879700" cy="475080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en-US" sz="2950" b="1" dirty="0">
                <a:solidFill>
                  <a:srgbClr val="343F55"/>
                </a:solidFill>
              </a:rPr>
              <a:t>Why handle Java exceptions?</a:t>
            </a:r>
            <a:endParaRPr sz="2950" b="1" dirty="0">
              <a:solidFill>
                <a:srgbClr val="343F55"/>
              </a:solidFill>
            </a:endParaRPr>
          </a:p>
          <a:p>
            <a:pPr marL="0" lvl="0" indent="0" algn="just" rtl="0">
              <a:lnSpc>
                <a:spcPct val="115000"/>
              </a:lnSpc>
              <a:spcBef>
                <a:spcPts val="1200"/>
              </a:spcBef>
              <a:spcAft>
                <a:spcPts val="0"/>
              </a:spcAft>
              <a:buNone/>
            </a:pPr>
            <a:r>
              <a:rPr lang="en-US" sz="1650" dirty="0">
                <a:solidFill>
                  <a:schemeClr val="dk1"/>
                </a:solidFill>
              </a:rPr>
              <a:t>Java exception handling is important because it helps maintain the normal, desired flow of the program even when unexpected events occur. </a:t>
            </a:r>
            <a:endParaRPr sz="1650" dirty="0">
              <a:solidFill>
                <a:schemeClr val="dk1"/>
              </a:solidFill>
            </a:endParaRPr>
          </a:p>
          <a:p>
            <a:pPr marL="0" lvl="0" indent="0" algn="just" rtl="0">
              <a:lnSpc>
                <a:spcPct val="115000"/>
              </a:lnSpc>
              <a:spcBef>
                <a:spcPts val="1800"/>
              </a:spcBef>
              <a:spcAft>
                <a:spcPts val="0"/>
              </a:spcAft>
              <a:buNone/>
            </a:pPr>
            <a:r>
              <a:rPr lang="en-US" sz="1650" dirty="0">
                <a:solidFill>
                  <a:schemeClr val="dk1"/>
                </a:solidFill>
              </a:rPr>
              <a:t>If Java exceptions are not handled, programs may crash or requests may fail. This can be very frustrating for customers and if it happens repeatedly, you could lose those customers.</a:t>
            </a:r>
            <a:endParaRPr sz="1650" dirty="0">
              <a:solidFill>
                <a:schemeClr val="dk1"/>
              </a:solidFill>
            </a:endParaRPr>
          </a:p>
          <a:p>
            <a:pPr marL="0" lvl="0" indent="0" algn="just" rtl="0">
              <a:lnSpc>
                <a:spcPct val="115000"/>
              </a:lnSpc>
              <a:spcBef>
                <a:spcPts val="1800"/>
              </a:spcBef>
              <a:spcAft>
                <a:spcPts val="0"/>
              </a:spcAft>
              <a:buNone/>
            </a:pPr>
            <a:r>
              <a:rPr lang="en-US" sz="1650" dirty="0">
                <a:solidFill>
                  <a:schemeClr val="dk1"/>
                </a:solidFill>
              </a:rPr>
              <a:t>The worst situation is if your application crashes while the user is doing any important work, especially if their data is lost. </a:t>
            </a:r>
            <a:endParaRPr sz="1650" dirty="0">
              <a:solidFill>
                <a:schemeClr val="dk1"/>
              </a:solidFill>
            </a:endParaRPr>
          </a:p>
          <a:p>
            <a:pPr marL="0" lvl="0" indent="0" algn="just" rtl="0">
              <a:lnSpc>
                <a:spcPct val="115000"/>
              </a:lnSpc>
              <a:spcBef>
                <a:spcPts val="1800"/>
              </a:spcBef>
              <a:spcAft>
                <a:spcPts val="1800"/>
              </a:spcAft>
              <a:buNone/>
            </a:pPr>
            <a:r>
              <a:rPr lang="en-US" sz="1650" dirty="0">
                <a:solidFill>
                  <a:schemeClr val="dk1"/>
                </a:solidFill>
              </a:rPr>
              <a:t>To make the user interface robust, it is important to handle Java exceptions to prevent the application from unexpectedly crashing and losing data. There can be many causes for a sudden crash of the system, such as incorrect or unexpected data input. For example, if we try to add two users with duplicate IDs to the database, we should throw an exception since the action would affect database integrity.</a:t>
            </a:r>
            <a:endParaRPr sz="1650" dirty="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g23a08e59e89_1_15"/>
          <p:cNvSpPr txBox="1"/>
          <p:nvPr/>
        </p:nvSpPr>
        <p:spPr>
          <a:xfrm>
            <a:off x="263775" y="218500"/>
            <a:ext cx="8752200" cy="475080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en-US" sz="2950" b="1">
                <a:solidFill>
                  <a:srgbClr val="343F55"/>
                </a:solidFill>
              </a:rPr>
              <a:t>Tracking Exceptions in Java</a:t>
            </a:r>
            <a:endParaRPr sz="2950" b="1">
              <a:solidFill>
                <a:srgbClr val="343F55"/>
              </a:solidFill>
            </a:endParaRPr>
          </a:p>
          <a:p>
            <a:pPr marL="0" lvl="0" indent="0" algn="just" rtl="0">
              <a:lnSpc>
                <a:spcPct val="115000"/>
              </a:lnSpc>
              <a:spcBef>
                <a:spcPts val="1200"/>
              </a:spcBef>
              <a:spcAft>
                <a:spcPts val="0"/>
              </a:spcAft>
              <a:buNone/>
            </a:pPr>
            <a:r>
              <a:rPr lang="en-US" sz="1650">
                <a:solidFill>
                  <a:schemeClr val="dk1"/>
                </a:solidFill>
              </a:rPr>
              <a:t>Exceptions will happen in your application, no matter how well you write your program. You cannot predict the runtime environment entirely, especially that of your customer’s.</a:t>
            </a:r>
            <a:endParaRPr sz="1650">
              <a:solidFill>
                <a:schemeClr val="dk1"/>
              </a:solidFill>
            </a:endParaRPr>
          </a:p>
          <a:p>
            <a:pPr marL="0" lvl="0" indent="0" algn="just" rtl="0">
              <a:lnSpc>
                <a:spcPct val="115000"/>
              </a:lnSpc>
              <a:spcBef>
                <a:spcPts val="1800"/>
              </a:spcBef>
              <a:spcAft>
                <a:spcPts val="0"/>
              </a:spcAft>
              <a:buNone/>
            </a:pPr>
            <a:r>
              <a:rPr lang="en-US" sz="1650">
                <a:solidFill>
                  <a:schemeClr val="dk1"/>
                </a:solidFill>
              </a:rPr>
              <a:t>The standard practice is to record all events in the application log file. The log file acts as a time machine helping the developer (or analyst) go back in time to view all the phases the application went through and what led to the Java exception.</a:t>
            </a:r>
            <a:endParaRPr sz="1650">
              <a:solidFill>
                <a:schemeClr val="dk1"/>
              </a:solidFill>
            </a:endParaRPr>
          </a:p>
          <a:p>
            <a:pPr marL="0" lvl="0" indent="0" algn="just" rtl="0">
              <a:lnSpc>
                <a:spcPct val="115000"/>
              </a:lnSpc>
              <a:spcBef>
                <a:spcPts val="1800"/>
              </a:spcBef>
              <a:spcAft>
                <a:spcPts val="0"/>
              </a:spcAft>
              <a:buNone/>
            </a:pPr>
            <a:r>
              <a:rPr lang="en-US" sz="1650">
                <a:solidFill>
                  <a:schemeClr val="dk1"/>
                </a:solidFill>
              </a:rPr>
              <a:t>For small-scale applications, going through a log file is easy. However, enterprise applications can serve thousands or even millions of requests per second. This makes manual analysis too cumbersome because errors and their causes can be lost in the noise.</a:t>
            </a:r>
            <a:endParaRPr sz="1650">
              <a:solidFill>
                <a:schemeClr val="dk1"/>
              </a:solidFill>
            </a:endParaRPr>
          </a:p>
          <a:p>
            <a:pPr marL="0" lvl="0" indent="0" algn="just" rtl="0">
              <a:lnSpc>
                <a:spcPct val="115000"/>
              </a:lnSpc>
              <a:spcBef>
                <a:spcPts val="1800"/>
              </a:spcBef>
              <a:spcAft>
                <a:spcPts val="1800"/>
              </a:spcAft>
              <a:buNone/>
            </a:pPr>
            <a:r>
              <a:rPr lang="en-US" sz="1650">
                <a:solidFill>
                  <a:schemeClr val="dk1"/>
                </a:solidFill>
              </a:rPr>
              <a:t>This is where error monitoring software can help by grouping duplicates and providing summarized views of the top and most recent Java errors. They can also capture and organize contextual data in a way that’s easier and faster than looking at logs.</a:t>
            </a:r>
            <a:endParaRPr sz="165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23a08e59e89_1_19"/>
          <p:cNvSpPr txBox="1"/>
          <p:nvPr/>
        </p:nvSpPr>
        <p:spPr>
          <a:xfrm>
            <a:off x="158950" y="1082967"/>
            <a:ext cx="9684600" cy="351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chemeClr val="dk1"/>
                </a:solidFill>
                <a:latin typeface="Montserrat"/>
                <a:ea typeface="Montserrat"/>
                <a:cs typeface="Montserrat"/>
                <a:sym typeface="Montserrat"/>
              </a:rPr>
              <a:t>This is accomplished using the keywords: </a:t>
            </a:r>
            <a:r>
              <a:rPr lang="en-US" sz="1600" b="1">
                <a:solidFill>
                  <a:schemeClr val="dk1"/>
                </a:solidFill>
                <a:latin typeface="Montserrat"/>
                <a:ea typeface="Montserrat"/>
                <a:cs typeface="Montserrat"/>
                <a:sym typeface="Montserrat"/>
              </a:rPr>
              <a:t>try</a:t>
            </a:r>
            <a:r>
              <a:rPr lang="en-US" sz="1600">
                <a:solidFill>
                  <a:schemeClr val="dk1"/>
                </a:solidFill>
                <a:latin typeface="Montserrat"/>
                <a:ea typeface="Montserrat"/>
                <a:cs typeface="Montserrat"/>
                <a:sym typeface="Montserrat"/>
              </a:rPr>
              <a:t>, </a:t>
            </a:r>
            <a:r>
              <a:rPr lang="en-US" sz="1600" b="1">
                <a:solidFill>
                  <a:schemeClr val="dk1"/>
                </a:solidFill>
                <a:latin typeface="Montserrat"/>
                <a:ea typeface="Montserrat"/>
                <a:cs typeface="Montserrat"/>
                <a:sym typeface="Montserrat"/>
              </a:rPr>
              <a:t>catch</a:t>
            </a:r>
            <a:r>
              <a:rPr lang="en-US" sz="1600">
                <a:solidFill>
                  <a:schemeClr val="dk1"/>
                </a:solidFill>
                <a:latin typeface="Montserrat"/>
                <a:ea typeface="Montserrat"/>
                <a:cs typeface="Montserrat"/>
                <a:sym typeface="Montserrat"/>
              </a:rPr>
              <a:t>, </a:t>
            </a:r>
            <a:r>
              <a:rPr lang="en-US" sz="1600" b="1">
                <a:solidFill>
                  <a:schemeClr val="dk1"/>
                </a:solidFill>
                <a:latin typeface="Montserrat"/>
                <a:ea typeface="Montserrat"/>
                <a:cs typeface="Montserrat"/>
                <a:sym typeface="Montserrat"/>
              </a:rPr>
              <a:t>throw</a:t>
            </a:r>
            <a:r>
              <a:rPr lang="en-US" sz="1600">
                <a:solidFill>
                  <a:schemeClr val="dk1"/>
                </a:solidFill>
                <a:latin typeface="Montserrat"/>
                <a:ea typeface="Montserrat"/>
                <a:cs typeface="Montserrat"/>
                <a:sym typeface="Montserrat"/>
              </a:rPr>
              <a:t>, </a:t>
            </a:r>
            <a:r>
              <a:rPr lang="en-US" sz="1600" b="1">
                <a:solidFill>
                  <a:schemeClr val="dk1"/>
                </a:solidFill>
                <a:latin typeface="Montserrat"/>
                <a:ea typeface="Montserrat"/>
                <a:cs typeface="Montserrat"/>
                <a:sym typeface="Montserrat"/>
              </a:rPr>
              <a:t>throws</a:t>
            </a:r>
            <a:r>
              <a:rPr lang="en-US" sz="1600">
                <a:solidFill>
                  <a:schemeClr val="dk1"/>
                </a:solidFill>
                <a:latin typeface="Montserrat"/>
                <a:ea typeface="Montserrat"/>
                <a:cs typeface="Montserrat"/>
                <a:sym typeface="Montserrat"/>
              </a:rPr>
              <a:t>, and </a:t>
            </a:r>
            <a:r>
              <a:rPr lang="en-US" sz="1600" b="1">
                <a:solidFill>
                  <a:schemeClr val="dk1"/>
                </a:solidFill>
                <a:latin typeface="Montserrat"/>
                <a:ea typeface="Montserrat"/>
                <a:cs typeface="Montserrat"/>
                <a:sym typeface="Montserrat"/>
              </a:rPr>
              <a:t>finally</a:t>
            </a:r>
            <a:r>
              <a:rPr lang="en-US"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marL="660400" lvl="0" indent="-330200" algn="l" rtl="0">
              <a:lnSpc>
                <a:spcPct val="115000"/>
              </a:lnSpc>
              <a:spcBef>
                <a:spcPts val="2000"/>
              </a:spcBef>
              <a:spcAft>
                <a:spcPts val="0"/>
              </a:spcAft>
              <a:buClr>
                <a:schemeClr val="dk1"/>
              </a:buClr>
              <a:buSzPts val="1600"/>
              <a:buFont typeface="Montserrat"/>
              <a:buChar char="●"/>
            </a:pPr>
            <a:r>
              <a:rPr lang="en-US" sz="1600">
                <a:solidFill>
                  <a:schemeClr val="dk1"/>
                </a:solidFill>
                <a:latin typeface="Montserrat"/>
                <a:ea typeface="Montserrat"/>
                <a:cs typeface="Montserrat"/>
                <a:sym typeface="Montserrat"/>
              </a:rPr>
              <a:t>You </a:t>
            </a:r>
            <a:r>
              <a:rPr lang="en-US" sz="1600" b="1">
                <a:solidFill>
                  <a:schemeClr val="dk1"/>
                </a:solidFill>
                <a:latin typeface="Montserrat"/>
                <a:ea typeface="Montserrat"/>
                <a:cs typeface="Montserrat"/>
                <a:sym typeface="Montserrat"/>
              </a:rPr>
              <a:t>try</a:t>
            </a:r>
            <a:r>
              <a:rPr lang="en-US" sz="1600">
                <a:solidFill>
                  <a:schemeClr val="dk1"/>
                </a:solidFill>
                <a:latin typeface="Montserrat"/>
                <a:ea typeface="Montserrat"/>
                <a:cs typeface="Montserrat"/>
                <a:sym typeface="Montserrat"/>
              </a:rPr>
              <a:t> to execute the statements contained within a block of code.</a:t>
            </a:r>
            <a:br>
              <a:rPr lang="en-US" sz="1600">
                <a:solidFill>
                  <a:schemeClr val="dk1"/>
                </a:solidFill>
                <a:latin typeface="Montserrat"/>
                <a:ea typeface="Montserrat"/>
                <a:cs typeface="Montserrat"/>
                <a:sym typeface="Montserrat"/>
              </a:rPr>
            </a:br>
            <a:r>
              <a:rPr lang="en-US" sz="1600" i="1">
                <a:solidFill>
                  <a:schemeClr val="dk1"/>
                </a:solidFill>
                <a:latin typeface="Montserrat"/>
                <a:ea typeface="Montserrat"/>
                <a:cs typeface="Montserrat"/>
                <a:sym typeface="Montserrat"/>
              </a:rPr>
              <a:t>(A block of code is a group of one or more statements surrounded by</a:t>
            </a:r>
            <a:br>
              <a:rPr lang="en-US" sz="1600" i="1">
                <a:solidFill>
                  <a:schemeClr val="dk1"/>
                </a:solidFill>
                <a:latin typeface="Montserrat"/>
                <a:ea typeface="Montserrat"/>
                <a:cs typeface="Montserrat"/>
                <a:sym typeface="Montserrat"/>
              </a:rPr>
            </a:br>
            <a:r>
              <a:rPr lang="en-US" sz="1600" i="1">
                <a:solidFill>
                  <a:schemeClr val="dk1"/>
                </a:solidFill>
                <a:latin typeface="Montserrat"/>
                <a:ea typeface="Montserrat"/>
                <a:cs typeface="Montserrat"/>
                <a:sym typeface="Montserrat"/>
              </a:rPr>
              <a:t>braces.)</a:t>
            </a:r>
            <a:endParaRPr sz="1600" i="1">
              <a:solidFill>
                <a:schemeClr val="dk1"/>
              </a:solidFill>
              <a:latin typeface="Montserrat"/>
              <a:ea typeface="Montserrat"/>
              <a:cs typeface="Montserrat"/>
              <a:sym typeface="Montserrat"/>
            </a:endParaRPr>
          </a:p>
          <a:p>
            <a:pPr marL="660400" lvl="0" indent="-330200" algn="l" rtl="0">
              <a:lnSpc>
                <a:spcPct val="115000"/>
              </a:lnSpc>
              <a:spcBef>
                <a:spcPts val="0"/>
              </a:spcBef>
              <a:spcAft>
                <a:spcPts val="0"/>
              </a:spcAft>
              <a:buClr>
                <a:schemeClr val="dk1"/>
              </a:buClr>
              <a:buSzPts val="1600"/>
              <a:buFont typeface="Montserrat"/>
              <a:buChar char="●"/>
            </a:pPr>
            <a:r>
              <a:rPr lang="en-US" sz="1600">
                <a:solidFill>
                  <a:schemeClr val="dk1"/>
                </a:solidFill>
                <a:latin typeface="Montserrat"/>
                <a:ea typeface="Montserrat"/>
                <a:cs typeface="Montserrat"/>
                <a:sym typeface="Montserrat"/>
              </a:rPr>
              <a:t>If you detect an exceptional condition within that block, you </a:t>
            </a:r>
            <a:r>
              <a:rPr lang="en-US" sz="1600" b="1">
                <a:solidFill>
                  <a:schemeClr val="dk1"/>
                </a:solidFill>
                <a:latin typeface="Montserrat"/>
                <a:ea typeface="Montserrat"/>
                <a:cs typeface="Montserrat"/>
                <a:sym typeface="Montserrat"/>
              </a:rPr>
              <a:t>throw</a:t>
            </a:r>
            <a:br>
              <a:rPr lang="en-US" sz="1600" b="1">
                <a:solidFill>
                  <a:schemeClr val="dk1"/>
                </a:solidFill>
                <a:latin typeface="Montserrat"/>
                <a:ea typeface="Montserrat"/>
                <a:cs typeface="Montserrat"/>
                <a:sym typeface="Montserrat"/>
              </a:rPr>
            </a:br>
            <a:r>
              <a:rPr lang="en-US" sz="1600">
                <a:solidFill>
                  <a:schemeClr val="dk1"/>
                </a:solidFill>
                <a:latin typeface="Montserrat"/>
                <a:ea typeface="Montserrat"/>
                <a:cs typeface="Montserrat"/>
                <a:sym typeface="Montserrat"/>
              </a:rPr>
              <a:t>an exception object of a specific type.</a:t>
            </a:r>
            <a:endParaRPr sz="1600">
              <a:solidFill>
                <a:schemeClr val="dk1"/>
              </a:solidFill>
              <a:latin typeface="Montserrat"/>
              <a:ea typeface="Montserrat"/>
              <a:cs typeface="Montserrat"/>
              <a:sym typeface="Montserrat"/>
            </a:endParaRPr>
          </a:p>
          <a:p>
            <a:pPr marL="660400" lvl="0" indent="-330200" algn="l" rtl="0">
              <a:lnSpc>
                <a:spcPct val="115000"/>
              </a:lnSpc>
              <a:spcBef>
                <a:spcPts val="0"/>
              </a:spcBef>
              <a:spcAft>
                <a:spcPts val="0"/>
              </a:spcAft>
              <a:buClr>
                <a:schemeClr val="dk1"/>
              </a:buClr>
              <a:buSzPts val="1600"/>
              <a:buFont typeface="Montserrat"/>
              <a:buChar char="●"/>
            </a:pPr>
            <a:r>
              <a:rPr lang="en-US" sz="1600">
                <a:solidFill>
                  <a:schemeClr val="dk1"/>
                </a:solidFill>
                <a:latin typeface="Montserrat"/>
                <a:ea typeface="Montserrat"/>
                <a:cs typeface="Montserrat"/>
                <a:sym typeface="Montserrat"/>
              </a:rPr>
              <a:t>You </a:t>
            </a:r>
            <a:r>
              <a:rPr lang="en-US" sz="1600" b="1">
                <a:solidFill>
                  <a:schemeClr val="dk1"/>
                </a:solidFill>
                <a:latin typeface="Montserrat"/>
                <a:ea typeface="Montserrat"/>
                <a:cs typeface="Montserrat"/>
                <a:sym typeface="Montserrat"/>
              </a:rPr>
              <a:t>catch</a:t>
            </a:r>
            <a:r>
              <a:rPr lang="en-US" sz="1600">
                <a:solidFill>
                  <a:schemeClr val="dk1"/>
                </a:solidFill>
                <a:latin typeface="Montserrat"/>
                <a:ea typeface="Montserrat"/>
                <a:cs typeface="Montserrat"/>
                <a:sym typeface="Montserrat"/>
              </a:rPr>
              <a:t> and process the exception object using code that you have</a:t>
            </a:r>
            <a:br>
              <a:rPr lang="en-US" sz="1600">
                <a:solidFill>
                  <a:schemeClr val="dk1"/>
                </a:solidFill>
                <a:latin typeface="Montserrat"/>
                <a:ea typeface="Montserrat"/>
                <a:cs typeface="Montserrat"/>
                <a:sym typeface="Montserrat"/>
              </a:rPr>
            </a:br>
            <a:r>
              <a:rPr lang="en-US" sz="1600">
                <a:solidFill>
                  <a:schemeClr val="dk1"/>
                </a:solidFill>
                <a:latin typeface="Montserrat"/>
                <a:ea typeface="Montserrat"/>
                <a:cs typeface="Montserrat"/>
                <a:sym typeface="Montserrat"/>
              </a:rPr>
              <a:t>designed.</a:t>
            </a:r>
            <a:endParaRPr sz="1600">
              <a:solidFill>
                <a:schemeClr val="dk1"/>
              </a:solidFill>
              <a:latin typeface="Montserrat"/>
              <a:ea typeface="Montserrat"/>
              <a:cs typeface="Montserrat"/>
              <a:sym typeface="Montserrat"/>
            </a:endParaRPr>
          </a:p>
          <a:p>
            <a:pPr marL="660400" lvl="0" indent="-330200" algn="l" rtl="0">
              <a:lnSpc>
                <a:spcPct val="115000"/>
              </a:lnSpc>
              <a:spcBef>
                <a:spcPts val="0"/>
              </a:spcBef>
              <a:spcAft>
                <a:spcPts val="0"/>
              </a:spcAft>
              <a:buClr>
                <a:schemeClr val="dk1"/>
              </a:buClr>
              <a:buSzPts val="1600"/>
              <a:buFont typeface="Montserrat"/>
              <a:buChar char="●"/>
            </a:pPr>
            <a:r>
              <a:rPr lang="en-US" sz="1600">
                <a:solidFill>
                  <a:schemeClr val="dk1"/>
                </a:solidFill>
                <a:latin typeface="Montserrat"/>
                <a:ea typeface="Montserrat"/>
                <a:cs typeface="Montserrat"/>
                <a:sym typeface="Montserrat"/>
              </a:rPr>
              <a:t>You optionally execute a block of code, designated by </a:t>
            </a:r>
            <a:r>
              <a:rPr lang="en-US" sz="1600" b="1">
                <a:solidFill>
                  <a:schemeClr val="dk1"/>
                </a:solidFill>
                <a:latin typeface="Montserrat"/>
                <a:ea typeface="Montserrat"/>
                <a:cs typeface="Montserrat"/>
                <a:sym typeface="Montserrat"/>
              </a:rPr>
              <a:t>finally</a:t>
            </a:r>
            <a:r>
              <a:rPr lang="en-US" sz="1600" i="1">
                <a:solidFill>
                  <a:schemeClr val="dk1"/>
                </a:solidFill>
                <a:latin typeface="Montserrat"/>
                <a:ea typeface="Montserrat"/>
                <a:cs typeface="Montserrat"/>
                <a:sym typeface="Montserrat"/>
              </a:rPr>
              <a:t>,</a:t>
            </a:r>
            <a:br>
              <a:rPr lang="en-US" sz="1600" i="1">
                <a:solidFill>
                  <a:schemeClr val="dk1"/>
                </a:solidFill>
                <a:latin typeface="Montserrat"/>
                <a:ea typeface="Montserrat"/>
                <a:cs typeface="Montserrat"/>
                <a:sym typeface="Montserrat"/>
              </a:rPr>
            </a:br>
            <a:r>
              <a:rPr lang="en-US" sz="1600">
                <a:solidFill>
                  <a:schemeClr val="dk1"/>
                </a:solidFill>
                <a:latin typeface="Montserrat"/>
                <a:ea typeface="Montserrat"/>
                <a:cs typeface="Montserrat"/>
                <a:sym typeface="Montserrat"/>
              </a:rPr>
              <a:t>which needs to be executed whether or not an exception occurs.  </a:t>
            </a:r>
            <a:r>
              <a:rPr lang="en-US" sz="1600" i="1">
                <a:solidFill>
                  <a:schemeClr val="dk1"/>
                </a:solidFill>
                <a:latin typeface="Montserrat"/>
                <a:ea typeface="Montserrat"/>
                <a:cs typeface="Montserrat"/>
                <a:sym typeface="Montserrat"/>
              </a:rPr>
              <a:t>(Code</a:t>
            </a:r>
            <a:br>
              <a:rPr lang="en-US" sz="1600" i="1">
                <a:solidFill>
                  <a:schemeClr val="dk1"/>
                </a:solidFill>
                <a:latin typeface="Montserrat"/>
                <a:ea typeface="Montserrat"/>
                <a:cs typeface="Montserrat"/>
                <a:sym typeface="Montserrat"/>
              </a:rPr>
            </a:br>
            <a:r>
              <a:rPr lang="en-US" sz="1600" i="1">
                <a:solidFill>
                  <a:schemeClr val="dk1"/>
                </a:solidFill>
                <a:latin typeface="Montserrat"/>
                <a:ea typeface="Montserrat"/>
                <a:cs typeface="Montserrat"/>
                <a:sym typeface="Montserrat"/>
              </a:rPr>
              <a:t>in the </a:t>
            </a:r>
            <a:r>
              <a:rPr lang="en-US" sz="1600" b="1" i="1">
                <a:solidFill>
                  <a:schemeClr val="dk1"/>
                </a:solidFill>
                <a:latin typeface="Montserrat"/>
                <a:ea typeface="Montserrat"/>
                <a:cs typeface="Montserrat"/>
                <a:sym typeface="Montserrat"/>
              </a:rPr>
              <a:t>finally</a:t>
            </a:r>
            <a:r>
              <a:rPr lang="en-US" sz="1600" i="1">
                <a:solidFill>
                  <a:schemeClr val="dk1"/>
                </a:solidFill>
                <a:latin typeface="Montserrat"/>
                <a:ea typeface="Montserrat"/>
                <a:cs typeface="Montserrat"/>
                <a:sym typeface="Montserrat"/>
              </a:rPr>
              <a:t> block is normally used to perform some type of cleanup.)</a:t>
            </a:r>
            <a:endParaRPr sz="1600" i="1">
              <a:solidFill>
                <a:schemeClr val="dk1"/>
              </a:solidFill>
              <a:latin typeface="Montserrat"/>
              <a:ea typeface="Montserrat"/>
              <a:cs typeface="Montserrat"/>
              <a:sym typeface="Montserrat"/>
            </a:endParaRPr>
          </a:p>
        </p:txBody>
      </p:sp>
      <p:sp>
        <p:nvSpPr>
          <p:cNvPr id="840" name="Google Shape;840;g23a08e59e89_1_19"/>
          <p:cNvSpPr txBox="1"/>
          <p:nvPr/>
        </p:nvSpPr>
        <p:spPr>
          <a:xfrm>
            <a:off x="1053625" y="197067"/>
            <a:ext cx="7934400" cy="5925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1200"/>
              </a:spcAft>
              <a:buNone/>
            </a:pPr>
            <a:r>
              <a:rPr lang="en-US" sz="2650" b="1">
                <a:solidFill>
                  <a:srgbClr val="343F55"/>
                </a:solidFill>
              </a:rPr>
              <a:t>How to handle Java exceptions?</a:t>
            </a:r>
            <a:endParaRPr sz="2650" b="1">
              <a:solidFill>
                <a:srgbClr val="343F55"/>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23a08e59e89_1_24"/>
          <p:cNvSpPr txBox="1"/>
          <p:nvPr/>
        </p:nvSpPr>
        <p:spPr>
          <a:xfrm>
            <a:off x="1318400" y="177400"/>
            <a:ext cx="6918900" cy="9975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650" b="1">
                <a:solidFill>
                  <a:srgbClr val="343F55"/>
                </a:solidFill>
              </a:rPr>
              <a:t>How to handle exceptions in Java</a:t>
            </a:r>
            <a:endParaRPr sz="2650" b="1">
              <a:solidFill>
                <a:srgbClr val="343F55"/>
              </a:solidFill>
            </a:endParaRPr>
          </a:p>
          <a:p>
            <a:pPr marL="0" lvl="0" indent="0" algn="l" rtl="0">
              <a:lnSpc>
                <a:spcPct val="115000"/>
              </a:lnSpc>
              <a:spcBef>
                <a:spcPts val="1200"/>
              </a:spcBef>
              <a:spcAft>
                <a:spcPts val="0"/>
              </a:spcAft>
              <a:buNone/>
            </a:pPr>
            <a:endParaRPr sz="1100">
              <a:solidFill>
                <a:schemeClr val="dk1"/>
              </a:solidFill>
            </a:endParaRPr>
          </a:p>
        </p:txBody>
      </p:sp>
      <p:sp>
        <p:nvSpPr>
          <p:cNvPr id="846" name="Google Shape;846;g23a08e59e89_1_24"/>
          <p:cNvSpPr txBox="1"/>
          <p:nvPr/>
        </p:nvSpPr>
        <p:spPr>
          <a:xfrm>
            <a:off x="133900" y="987667"/>
            <a:ext cx="2519400" cy="417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50">
                <a:solidFill>
                  <a:schemeClr val="dk1"/>
                </a:solidFill>
              </a:rPr>
              <a:t>The </a:t>
            </a:r>
            <a:r>
              <a:rPr lang="en-US" sz="1450">
                <a:solidFill>
                  <a:srgbClr val="3569F3"/>
                </a:solidFill>
                <a:latin typeface="Courier New"/>
                <a:ea typeface="Courier New"/>
                <a:cs typeface="Courier New"/>
                <a:sym typeface="Courier New"/>
              </a:rPr>
              <a:t>try-catch</a:t>
            </a:r>
            <a:r>
              <a:rPr lang="en-US" sz="1650">
                <a:solidFill>
                  <a:schemeClr val="dk1"/>
                </a:solidFill>
              </a:rPr>
              <a:t> is the simplest method of handling exceptions. Put the code you want to run in the </a:t>
            </a:r>
            <a:r>
              <a:rPr lang="en-US" sz="1450">
                <a:solidFill>
                  <a:srgbClr val="3569F3"/>
                </a:solidFill>
                <a:latin typeface="Courier New"/>
                <a:ea typeface="Courier New"/>
                <a:cs typeface="Courier New"/>
                <a:sym typeface="Courier New"/>
              </a:rPr>
              <a:t>try</a:t>
            </a:r>
            <a:r>
              <a:rPr lang="en-US" sz="1650">
                <a:solidFill>
                  <a:schemeClr val="dk1"/>
                </a:solidFill>
              </a:rPr>
              <a:t> block, and any Java exceptions that the code throws are caught by one or more </a:t>
            </a:r>
            <a:r>
              <a:rPr lang="en-US" sz="1450">
                <a:solidFill>
                  <a:srgbClr val="3569F3"/>
                </a:solidFill>
                <a:latin typeface="Courier New"/>
                <a:ea typeface="Courier New"/>
                <a:cs typeface="Courier New"/>
                <a:sym typeface="Courier New"/>
              </a:rPr>
              <a:t>catch</a:t>
            </a:r>
            <a:r>
              <a:rPr lang="en-US" sz="1650">
                <a:solidFill>
                  <a:schemeClr val="dk1"/>
                </a:solidFill>
              </a:rPr>
              <a:t> blocks.</a:t>
            </a:r>
            <a:endParaRPr sz="1650">
              <a:solidFill>
                <a:schemeClr val="dk1"/>
              </a:solidFill>
            </a:endParaRPr>
          </a:p>
          <a:p>
            <a:pPr marL="0" lvl="0" indent="0" algn="l" rtl="0">
              <a:lnSpc>
                <a:spcPct val="115000"/>
              </a:lnSpc>
              <a:spcBef>
                <a:spcPts val="1800"/>
              </a:spcBef>
              <a:spcAft>
                <a:spcPts val="1800"/>
              </a:spcAft>
              <a:buNone/>
            </a:pPr>
            <a:r>
              <a:rPr lang="en-US" sz="1650">
                <a:solidFill>
                  <a:schemeClr val="dk1"/>
                </a:solidFill>
              </a:rPr>
              <a:t>This method will catch any type of Java exceptions that get thrown.</a:t>
            </a:r>
            <a:endParaRPr sz="1650">
              <a:solidFill>
                <a:schemeClr val="dk1"/>
              </a:solidFill>
            </a:endParaRPr>
          </a:p>
        </p:txBody>
      </p:sp>
      <p:pic>
        <p:nvPicPr>
          <p:cNvPr id="847" name="Google Shape;847;g23a08e59e89_1_24"/>
          <p:cNvPicPr preferRelativeResize="0"/>
          <p:nvPr/>
        </p:nvPicPr>
        <p:blipFill rotWithShape="1">
          <a:blip r:embed="rId3">
            <a:alphaModFix/>
          </a:blip>
          <a:srcRect l="19856" t="38229" r="22253" b="19061"/>
          <a:stretch/>
        </p:blipFill>
        <p:spPr>
          <a:xfrm>
            <a:off x="2531925" y="987675"/>
            <a:ext cx="6490600" cy="35896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1"/>
        <p:cNvGrpSpPr/>
        <p:nvPr/>
      </p:nvGrpSpPr>
      <p:grpSpPr>
        <a:xfrm>
          <a:off x="0" y="0"/>
          <a:ext cx="0" cy="0"/>
          <a:chOff x="0" y="0"/>
          <a:chExt cx="0" cy="0"/>
        </a:xfrm>
      </p:grpSpPr>
      <p:sp>
        <p:nvSpPr>
          <p:cNvPr id="852" name="Google Shape;852;g23804a61086_0_430"/>
          <p:cNvSpPr txBox="1">
            <a:spLocks noGrp="1"/>
          </p:cNvSpPr>
          <p:nvPr>
            <p:ph type="title"/>
          </p:nvPr>
        </p:nvSpPr>
        <p:spPr>
          <a:xfrm>
            <a:off x="1059337" y="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Java - General</a:t>
            </a:r>
            <a:endParaRPr/>
          </a:p>
        </p:txBody>
      </p:sp>
      <p:sp>
        <p:nvSpPr>
          <p:cNvPr id="853" name="Google Shape;853;g23804a61086_0_430"/>
          <p:cNvSpPr txBox="1">
            <a:spLocks noGrp="1"/>
          </p:cNvSpPr>
          <p:nvPr>
            <p:ph type="body" idx="1"/>
          </p:nvPr>
        </p:nvSpPr>
        <p:spPr>
          <a:xfrm>
            <a:off x="1173150" y="1143000"/>
            <a:ext cx="77724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Java is:</a:t>
            </a:r>
            <a:endParaRPr/>
          </a:p>
          <a:p>
            <a:pPr marL="742950" marR="0" lvl="1" indent="-285750" algn="l" rtl="0">
              <a:lnSpc>
                <a:spcPct val="9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platform independent programming language</a:t>
            </a:r>
            <a:endParaRPr/>
          </a:p>
          <a:p>
            <a:pPr marL="742950" marR="0" lvl="1" indent="-285750" algn="l" rtl="0">
              <a:lnSpc>
                <a:spcPct val="9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similar to C++ in syntax</a:t>
            </a:r>
            <a:endParaRPr sz="2800" b="0" i="0" u="none" strike="noStrike" cap="none">
              <a:solidFill>
                <a:schemeClr val="dk1"/>
              </a:solidFill>
              <a:latin typeface="Arial"/>
              <a:ea typeface="Arial"/>
              <a:cs typeface="Arial"/>
              <a:sym typeface="Arial"/>
            </a:endParaRPr>
          </a:p>
          <a:p>
            <a:pPr marL="342900" lvl="0" indent="-414019" algn="l" rtl="0">
              <a:spcBef>
                <a:spcPts val="0"/>
              </a:spcBef>
              <a:spcAft>
                <a:spcPts val="0"/>
              </a:spcAft>
              <a:buSzPts val="2560"/>
              <a:buChar char="■"/>
            </a:pPr>
            <a:r>
              <a:rPr lang="en-US"/>
              <a:t>Java has some interesting features:</a:t>
            </a:r>
            <a:endParaRPr/>
          </a:p>
          <a:p>
            <a:pPr marL="742950" lvl="1" indent="-349250" algn="l" rtl="0">
              <a:spcBef>
                <a:spcPts val="0"/>
              </a:spcBef>
              <a:spcAft>
                <a:spcPts val="0"/>
              </a:spcAft>
              <a:buSzPts val="2800"/>
              <a:buChar char="–"/>
            </a:pPr>
            <a:r>
              <a:rPr lang="en-US"/>
              <a:t>automatic type checking,</a:t>
            </a:r>
            <a:endParaRPr/>
          </a:p>
          <a:p>
            <a:pPr marL="742950" lvl="1" indent="-349250" algn="l" rtl="0">
              <a:spcBef>
                <a:spcPts val="0"/>
              </a:spcBef>
              <a:spcAft>
                <a:spcPts val="0"/>
              </a:spcAft>
              <a:buSzPts val="2800"/>
              <a:buChar char="–"/>
            </a:pPr>
            <a:r>
              <a:rPr lang="en-US"/>
              <a:t>automatic garbage collection,</a:t>
            </a:r>
            <a:endParaRPr/>
          </a:p>
          <a:p>
            <a:pPr marL="742950" lvl="1" indent="-349250" algn="l" rtl="0">
              <a:spcBef>
                <a:spcPts val="0"/>
              </a:spcBef>
              <a:spcAft>
                <a:spcPts val="0"/>
              </a:spcAft>
              <a:buSzPts val="2800"/>
              <a:buChar char="–"/>
            </a:pPr>
            <a:r>
              <a:rPr lang="en-US"/>
              <a:t>simplifies pointers; no directly accessible pointer to memory,</a:t>
            </a:r>
            <a:endParaRPr/>
          </a:p>
          <a:p>
            <a:pPr marL="742950" lvl="1" indent="-349250" algn="l" rtl="0">
              <a:spcBef>
                <a:spcPts val="0"/>
              </a:spcBef>
              <a:spcAft>
                <a:spcPts val="0"/>
              </a:spcAft>
              <a:buSzPts val="2800"/>
              <a:buChar char="–"/>
            </a:pPr>
            <a:r>
              <a:rPr lang="en-US"/>
              <a:t>simplified network access,</a:t>
            </a:r>
            <a:endParaRPr/>
          </a:p>
          <a:p>
            <a:pPr marL="742950" lvl="1" indent="-349250" algn="l" rtl="0">
              <a:spcBef>
                <a:spcPts val="0"/>
              </a:spcBef>
              <a:spcAft>
                <a:spcPts val="0"/>
              </a:spcAft>
              <a:buSzPts val="2800"/>
              <a:buChar char="–"/>
            </a:pPr>
            <a:r>
              <a:rPr lang="en-US"/>
              <a:t>multi-threading!</a:t>
            </a:r>
            <a:endParaRPr/>
          </a:p>
          <a:p>
            <a:pPr marL="0" marR="0" lvl="0" indent="0" algn="l" rtl="0">
              <a:lnSpc>
                <a:spcPct val="90000"/>
              </a:lnSpc>
              <a:spcBef>
                <a:spcPts val="120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7"/>
        <p:cNvGrpSpPr/>
        <p:nvPr/>
      </p:nvGrpSpPr>
      <p:grpSpPr>
        <a:xfrm>
          <a:off x="0" y="0"/>
          <a:ext cx="0" cy="0"/>
          <a:chOff x="0" y="0"/>
          <a:chExt cx="0" cy="0"/>
        </a:xfrm>
      </p:grpSpPr>
      <p:sp>
        <p:nvSpPr>
          <p:cNvPr id="858" name="Google Shape;858;g23804a61086_0_440"/>
          <p:cNvSpPr txBox="1"/>
          <p:nvPr/>
        </p:nvSpPr>
        <p:spPr>
          <a:xfrm>
            <a:off x="4038600" y="1143000"/>
            <a:ext cx="4953000" cy="5638800"/>
          </a:xfrm>
          <a:prstGeom prst="rect">
            <a:avLst/>
          </a:prstGeom>
          <a:solidFill>
            <a:schemeClr val="hlink"/>
          </a:solidFill>
          <a:ln>
            <a:noFill/>
          </a:ln>
        </p:spPr>
        <p:txBody>
          <a:bodyPr spcFirstLastPara="1" wrap="square" lIns="90475" tIns="44450" rIns="90475" bIns="44450" anchor="t" anchorCtr="0">
            <a:noAutofit/>
          </a:bodyPr>
          <a:lstStyle/>
          <a:p>
            <a:pPr marL="0" marR="0" lvl="0" indent="0" algn="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Compile-time Environment</a:t>
            </a:r>
            <a:endParaRPr/>
          </a:p>
        </p:txBody>
      </p:sp>
      <p:sp>
        <p:nvSpPr>
          <p:cNvPr id="859" name="Google Shape;859;g23804a61086_0_440"/>
          <p:cNvSpPr txBox="1"/>
          <p:nvPr/>
        </p:nvSpPr>
        <p:spPr>
          <a:xfrm>
            <a:off x="914400" y="1143000"/>
            <a:ext cx="3124200" cy="5638800"/>
          </a:xfrm>
          <a:prstGeom prst="rect">
            <a:avLst/>
          </a:prstGeom>
          <a:solidFill>
            <a:schemeClr val="lt2"/>
          </a:solidFill>
          <a:ln>
            <a:noFill/>
          </a:ln>
        </p:spPr>
        <p:txBody>
          <a:bodyPr spcFirstLastPara="1" wrap="square" lIns="90475" tIns="44450" rIns="90475" bIns="44450" anchor="t" anchorCtr="0">
            <a:noAutofit/>
          </a:bodyPr>
          <a:lstStyle/>
          <a:p>
            <a:pPr marL="0" marR="0" lvl="0" indent="0" algn="l"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Compile-time Environment</a:t>
            </a:r>
            <a:endParaRPr/>
          </a:p>
        </p:txBody>
      </p:sp>
      <p:sp>
        <p:nvSpPr>
          <p:cNvPr id="860" name="Google Shape;860;g23804a61086_0_440"/>
          <p:cNvSpPr/>
          <p:nvPr/>
        </p:nvSpPr>
        <p:spPr>
          <a:xfrm>
            <a:off x="3549650" y="6340475"/>
            <a:ext cx="2229000" cy="36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61" name="Google Shape;861;g23804a61086_0_440"/>
          <p:cNvSpPr/>
          <p:nvPr/>
        </p:nvSpPr>
        <p:spPr>
          <a:xfrm>
            <a:off x="3257550" y="3276600"/>
            <a:ext cx="1314600" cy="1316100"/>
          </a:xfrm>
          <a:prstGeom prst="ellipse">
            <a:avLst/>
          </a:prstGeom>
          <a:solidFill>
            <a:srgbClr val="B1E9E8"/>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Bytecodes</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move locally</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or through</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network</a:t>
            </a:r>
            <a:endParaRPr/>
          </a:p>
        </p:txBody>
      </p:sp>
      <p:sp>
        <p:nvSpPr>
          <p:cNvPr id="862" name="Google Shape;862;g23804a61086_0_440"/>
          <p:cNvSpPr/>
          <p:nvPr/>
        </p:nvSpPr>
        <p:spPr>
          <a:xfrm>
            <a:off x="1371600" y="2286000"/>
            <a:ext cx="1242900" cy="1006500"/>
          </a:xfrm>
          <a:prstGeom prst="ellipse">
            <a:avLst/>
          </a:prstGeom>
          <a:no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Source</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p:txBody>
      </p:sp>
      <p:sp>
        <p:nvSpPr>
          <p:cNvPr id="863" name="Google Shape;863;g23804a61086_0_440"/>
          <p:cNvSpPr txBox="1"/>
          <p:nvPr/>
        </p:nvSpPr>
        <p:spPr>
          <a:xfrm>
            <a:off x="1371600" y="4073525"/>
            <a:ext cx="1235100" cy="703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Compiler</a:t>
            </a:r>
            <a:endParaRPr/>
          </a:p>
        </p:txBody>
      </p:sp>
      <p:sp>
        <p:nvSpPr>
          <p:cNvPr id="864" name="Google Shape;864;g23804a61086_0_440"/>
          <p:cNvSpPr/>
          <p:nvPr/>
        </p:nvSpPr>
        <p:spPr>
          <a:xfrm>
            <a:off x="1219200" y="5530850"/>
            <a:ext cx="1384200" cy="1006500"/>
          </a:xfrm>
          <a:prstGeom prst="ellipse">
            <a:avLst/>
          </a:prstGeom>
          <a:solidFill>
            <a:schemeClr val="folHlink"/>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Bytecode</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(.class )</a:t>
            </a:r>
            <a:endParaRPr/>
          </a:p>
        </p:txBody>
      </p:sp>
      <p:sp>
        <p:nvSpPr>
          <p:cNvPr id="865" name="Google Shape;865;g23804a61086_0_440"/>
          <p:cNvSpPr/>
          <p:nvPr/>
        </p:nvSpPr>
        <p:spPr>
          <a:xfrm>
            <a:off x="1936750" y="3354387"/>
            <a:ext cx="1587" cy="688975"/>
          </a:xfrm>
          <a:custGeom>
            <a:avLst/>
            <a:gdLst/>
            <a:ahLst/>
            <a:cxnLst/>
            <a:rect l="l" t="t" r="r" b="b"/>
            <a:pathLst>
              <a:path w="1" h="434" extrusionOk="0">
                <a:moveTo>
                  <a:pt x="0" y="0"/>
                </a:moveTo>
                <a:lnTo>
                  <a:pt x="0" y="433"/>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66" name="Google Shape;866;g23804a61086_0_440"/>
          <p:cNvSpPr/>
          <p:nvPr/>
        </p:nvSpPr>
        <p:spPr>
          <a:xfrm>
            <a:off x="1936750" y="4800600"/>
            <a:ext cx="1587" cy="688975"/>
          </a:xfrm>
          <a:custGeom>
            <a:avLst/>
            <a:gdLst/>
            <a:ahLst/>
            <a:cxnLst/>
            <a:rect l="l" t="t" r="r" b="b"/>
            <a:pathLst>
              <a:path w="1" h="434" extrusionOk="0">
                <a:moveTo>
                  <a:pt x="0" y="0"/>
                </a:moveTo>
                <a:lnTo>
                  <a:pt x="0" y="433"/>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67" name="Google Shape;867;g23804a61086_0_440"/>
          <p:cNvSpPr/>
          <p:nvPr/>
        </p:nvSpPr>
        <p:spPr>
          <a:xfrm>
            <a:off x="5181600" y="2921000"/>
            <a:ext cx="2544900" cy="2136900"/>
          </a:xfrm>
          <a:prstGeom prst="rect">
            <a:avLst/>
          </a:prstGeom>
          <a:gradFill>
            <a:gsLst>
              <a:gs pos="0">
                <a:srgbClr val="00FFFF"/>
              </a:gs>
              <a:gs pos="100000">
                <a:srgbClr val="00F2F2"/>
              </a:gs>
            </a:gsLst>
            <a:lin ang="540001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868" name="Google Shape;868;g23804a61086_0_440"/>
          <p:cNvGrpSpPr/>
          <p:nvPr/>
        </p:nvGrpSpPr>
        <p:grpSpPr>
          <a:xfrm>
            <a:off x="5272198" y="3132125"/>
            <a:ext cx="2325576" cy="952512"/>
            <a:chOff x="3486" y="1973"/>
            <a:chExt cx="1465" cy="600"/>
          </a:xfrm>
        </p:grpSpPr>
        <p:sp>
          <p:nvSpPr>
            <p:cNvPr id="869" name="Google Shape;869;g23804a61086_0_440"/>
            <p:cNvSpPr txBox="1"/>
            <p:nvPr/>
          </p:nvSpPr>
          <p:spPr>
            <a:xfrm>
              <a:off x="3486" y="1973"/>
              <a:ext cx="600" cy="6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300"/>
                <a:buFont typeface="Arial"/>
                <a:buNone/>
              </a:pPr>
              <a:r>
                <a:rPr lang="en-US" sz="1300" b="1" i="0" u="none">
                  <a:solidFill>
                    <a:schemeClr val="accent2"/>
                  </a:solidFill>
                  <a:latin typeface="Arial"/>
                  <a:ea typeface="Arial"/>
                  <a:cs typeface="Arial"/>
                  <a:sym typeface="Arial"/>
                </a:rPr>
                <a:t>Java</a:t>
              </a:r>
              <a:endParaRPr/>
            </a:p>
            <a:p>
              <a:pPr marL="0" marR="0" lvl="0" indent="0" algn="ctr" rtl="0">
                <a:lnSpc>
                  <a:spcPct val="100000"/>
                </a:lnSpc>
                <a:spcBef>
                  <a:spcPts val="0"/>
                </a:spcBef>
                <a:spcAft>
                  <a:spcPts val="0"/>
                </a:spcAft>
                <a:buClr>
                  <a:schemeClr val="accent2"/>
                </a:buClr>
                <a:buSzPts val="1300"/>
                <a:buFont typeface="Arial"/>
                <a:buNone/>
              </a:pPr>
              <a:r>
                <a:rPr lang="en-US" sz="1300" b="1" i="0" u="none">
                  <a:solidFill>
                    <a:schemeClr val="accent2"/>
                  </a:solidFill>
                  <a:latin typeface="Arial"/>
                  <a:ea typeface="Arial"/>
                  <a:cs typeface="Arial"/>
                  <a:sym typeface="Arial"/>
                </a:rPr>
                <a:t>Interpreter</a:t>
              </a:r>
              <a:endParaRPr/>
            </a:p>
          </p:txBody>
        </p:sp>
        <p:sp>
          <p:nvSpPr>
            <p:cNvPr id="870" name="Google Shape;870;g23804a61086_0_440"/>
            <p:cNvSpPr txBox="1"/>
            <p:nvPr/>
          </p:nvSpPr>
          <p:spPr>
            <a:xfrm>
              <a:off x="4351" y="1973"/>
              <a:ext cx="600" cy="6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Just in Time</a:t>
              </a:r>
              <a:endParaRPr/>
            </a:p>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Compiler</a:t>
              </a:r>
              <a:endParaRPr/>
            </a:p>
          </p:txBody>
        </p:sp>
      </p:grpSp>
      <p:sp>
        <p:nvSpPr>
          <p:cNvPr id="871" name="Google Shape;871;g23804a61086_0_440"/>
          <p:cNvSpPr txBox="1"/>
          <p:nvPr/>
        </p:nvSpPr>
        <p:spPr>
          <a:xfrm>
            <a:off x="5287962" y="4632325"/>
            <a:ext cx="2311500" cy="3747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Runtime System</a:t>
            </a:r>
            <a:endParaRPr/>
          </a:p>
        </p:txBody>
      </p:sp>
      <p:cxnSp>
        <p:nvCxnSpPr>
          <p:cNvPr id="872" name="Google Shape;872;g23804a61086_0_440"/>
          <p:cNvCxnSpPr/>
          <p:nvPr/>
        </p:nvCxnSpPr>
        <p:spPr>
          <a:xfrm flipH="1">
            <a:off x="5496062" y="4129087"/>
            <a:ext cx="45900" cy="485700"/>
          </a:xfrm>
          <a:prstGeom prst="straightConnector1">
            <a:avLst/>
          </a:prstGeom>
          <a:noFill/>
          <a:ln w="12700" cap="flat" cmpd="sng">
            <a:solidFill>
              <a:schemeClr val="lt2"/>
            </a:solidFill>
            <a:prstDash val="solid"/>
            <a:miter lim="800000"/>
            <a:headEnd type="none" w="med" len="med"/>
            <a:tailEnd type="triangle" w="med" len="med"/>
          </a:ln>
        </p:spPr>
      </p:cxnSp>
      <p:cxnSp>
        <p:nvCxnSpPr>
          <p:cNvPr id="873" name="Google Shape;873;g23804a61086_0_440"/>
          <p:cNvCxnSpPr/>
          <p:nvPr/>
        </p:nvCxnSpPr>
        <p:spPr>
          <a:xfrm>
            <a:off x="7143750" y="4129087"/>
            <a:ext cx="27000" cy="485700"/>
          </a:xfrm>
          <a:prstGeom prst="straightConnector1">
            <a:avLst/>
          </a:prstGeom>
          <a:noFill/>
          <a:ln w="12700" cap="flat" cmpd="sng">
            <a:solidFill>
              <a:schemeClr val="lt2"/>
            </a:solidFill>
            <a:prstDash val="solid"/>
            <a:miter lim="800000"/>
            <a:headEnd type="none" w="med" len="med"/>
            <a:tailEnd type="triangle" w="med" len="med"/>
          </a:ln>
        </p:spPr>
      </p:cxnSp>
      <p:sp>
        <p:nvSpPr>
          <p:cNvPr id="874" name="Google Shape;874;g23804a61086_0_440"/>
          <p:cNvSpPr txBox="1"/>
          <p:nvPr/>
        </p:nvSpPr>
        <p:spPr>
          <a:xfrm>
            <a:off x="5865812" y="1731962"/>
            <a:ext cx="1049400" cy="9018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Class Loader</a:t>
            </a:r>
            <a:endParaRPr/>
          </a:p>
          <a:p>
            <a:pPr marL="0" marR="0" lvl="0" indent="0" algn="ctr" rtl="0">
              <a:lnSpc>
                <a:spcPct val="100000"/>
              </a:lnSpc>
              <a:spcBef>
                <a:spcPts val="90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Bytecode</a:t>
            </a:r>
            <a:endParaRPr/>
          </a:p>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Verifier</a:t>
            </a:r>
            <a:endParaRPr/>
          </a:p>
        </p:txBody>
      </p:sp>
      <p:sp>
        <p:nvSpPr>
          <p:cNvPr id="875" name="Google Shape;875;g23804a61086_0_440"/>
          <p:cNvSpPr txBox="1"/>
          <p:nvPr/>
        </p:nvSpPr>
        <p:spPr>
          <a:xfrm>
            <a:off x="7623175" y="1731962"/>
            <a:ext cx="1049400" cy="9018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Java Class</a:t>
            </a:r>
            <a:endParaRPr/>
          </a:p>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Libraries</a:t>
            </a:r>
            <a:endParaRPr/>
          </a:p>
        </p:txBody>
      </p:sp>
      <p:sp>
        <p:nvSpPr>
          <p:cNvPr id="876" name="Google Shape;876;g23804a61086_0_440"/>
          <p:cNvSpPr/>
          <p:nvPr/>
        </p:nvSpPr>
        <p:spPr>
          <a:xfrm>
            <a:off x="7088187" y="2070100"/>
            <a:ext cx="298450" cy="1587"/>
          </a:xfrm>
          <a:custGeom>
            <a:avLst/>
            <a:gdLst/>
            <a:ahLst/>
            <a:cxnLst/>
            <a:rect l="l" t="t" r="r" b="b"/>
            <a:pathLst>
              <a:path w="188" h="1" extrusionOk="0">
                <a:moveTo>
                  <a:pt x="0" y="0"/>
                </a:moveTo>
                <a:lnTo>
                  <a:pt x="187" y="0"/>
                </a:lnTo>
              </a:path>
            </a:pathLst>
          </a:custGeom>
          <a:noFill/>
          <a:ln w="12700" cap="rnd" cmpd="sng">
            <a:solidFill>
              <a:schemeClr val="dk1"/>
            </a:solidFill>
            <a:prstDash val="solid"/>
            <a:miter lim="800000"/>
            <a:headEnd type="triangle" w="med" len="med"/>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77" name="Google Shape;877;g23804a61086_0_440"/>
          <p:cNvSpPr/>
          <p:nvPr/>
        </p:nvSpPr>
        <p:spPr>
          <a:xfrm>
            <a:off x="5646737" y="2736850"/>
            <a:ext cx="631825" cy="393700"/>
          </a:xfrm>
          <a:custGeom>
            <a:avLst/>
            <a:gdLst/>
            <a:ahLst/>
            <a:cxnLst/>
            <a:rect l="l" t="t" r="r" b="b"/>
            <a:pathLst>
              <a:path w="398" h="248" extrusionOk="0">
                <a:moveTo>
                  <a:pt x="397" y="0"/>
                </a:moveTo>
                <a:lnTo>
                  <a:pt x="0" y="247"/>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78" name="Google Shape;878;g23804a61086_0_440"/>
          <p:cNvSpPr/>
          <p:nvPr/>
        </p:nvSpPr>
        <p:spPr>
          <a:xfrm>
            <a:off x="6465887" y="2736850"/>
            <a:ext cx="631825" cy="393700"/>
          </a:xfrm>
          <a:custGeom>
            <a:avLst/>
            <a:gdLst/>
            <a:ahLst/>
            <a:cxnLst/>
            <a:rect l="l" t="t" r="r" b="b"/>
            <a:pathLst>
              <a:path w="398" h="248" extrusionOk="0">
                <a:moveTo>
                  <a:pt x="0" y="0"/>
                </a:moveTo>
                <a:lnTo>
                  <a:pt x="397" y="247"/>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79" name="Google Shape;879;g23804a61086_0_440"/>
          <p:cNvSpPr txBox="1"/>
          <p:nvPr/>
        </p:nvSpPr>
        <p:spPr>
          <a:xfrm>
            <a:off x="5287962" y="5748337"/>
            <a:ext cx="2311500" cy="268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Operating System</a:t>
            </a:r>
            <a:endParaRPr/>
          </a:p>
        </p:txBody>
      </p:sp>
      <p:sp>
        <p:nvSpPr>
          <p:cNvPr id="880" name="Google Shape;880;g23804a61086_0_440"/>
          <p:cNvSpPr txBox="1"/>
          <p:nvPr/>
        </p:nvSpPr>
        <p:spPr>
          <a:xfrm>
            <a:off x="5287962" y="6415087"/>
            <a:ext cx="2311500" cy="268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Hardware</a:t>
            </a:r>
            <a:endParaRPr/>
          </a:p>
        </p:txBody>
      </p:sp>
      <p:sp>
        <p:nvSpPr>
          <p:cNvPr id="881" name="Google Shape;881;g23804a61086_0_440"/>
          <p:cNvSpPr/>
          <p:nvPr/>
        </p:nvSpPr>
        <p:spPr>
          <a:xfrm>
            <a:off x="6345237" y="5181600"/>
            <a:ext cx="1587" cy="571500"/>
          </a:xfrm>
          <a:custGeom>
            <a:avLst/>
            <a:gdLst/>
            <a:ahLst/>
            <a:cxnLst/>
            <a:rect l="l" t="t" r="r" b="b"/>
            <a:pathLst>
              <a:path w="1" h="360" extrusionOk="0">
                <a:moveTo>
                  <a:pt x="0" y="0"/>
                </a:moveTo>
                <a:lnTo>
                  <a:pt x="0" y="359"/>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82" name="Google Shape;882;g23804a61086_0_440"/>
          <p:cNvSpPr/>
          <p:nvPr/>
        </p:nvSpPr>
        <p:spPr>
          <a:xfrm>
            <a:off x="6345237" y="6022975"/>
            <a:ext cx="1587" cy="320675"/>
          </a:xfrm>
          <a:custGeom>
            <a:avLst/>
            <a:gdLst/>
            <a:ahLst/>
            <a:cxnLst/>
            <a:rect l="l" t="t" r="r" b="b"/>
            <a:pathLst>
              <a:path w="1" h="202" extrusionOk="0">
                <a:moveTo>
                  <a:pt x="0" y="0"/>
                </a:moveTo>
                <a:lnTo>
                  <a:pt x="0" y="201"/>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83" name="Google Shape;883;g23804a61086_0_440"/>
          <p:cNvSpPr txBox="1"/>
          <p:nvPr/>
        </p:nvSpPr>
        <p:spPr>
          <a:xfrm>
            <a:off x="7740650" y="3600450"/>
            <a:ext cx="1063500" cy="736200"/>
          </a:xfrm>
          <a:prstGeom prst="rect">
            <a:avLst/>
          </a:prstGeom>
          <a:noFill/>
          <a:ln>
            <a:noFill/>
          </a:ln>
        </p:spPr>
        <p:txBody>
          <a:bodyPr spcFirstLastPara="1" wrap="square" lIns="90475" tIns="44450" rIns="90475" bIns="44450" anchor="ctr"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Virtual</a:t>
            </a:r>
            <a:endParaRPr/>
          </a:p>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machine</a:t>
            </a:r>
            <a:endParaRPr/>
          </a:p>
        </p:txBody>
      </p:sp>
      <p:sp>
        <p:nvSpPr>
          <p:cNvPr id="884" name="Google Shape;884;g23804a61086_0_440"/>
          <p:cNvSpPr/>
          <p:nvPr/>
        </p:nvSpPr>
        <p:spPr>
          <a:xfrm>
            <a:off x="2714625" y="4816475"/>
            <a:ext cx="866775" cy="898525"/>
          </a:xfrm>
          <a:custGeom>
            <a:avLst/>
            <a:gdLst/>
            <a:ahLst/>
            <a:cxnLst/>
            <a:rect l="l" t="t" r="r" b="b"/>
            <a:pathLst>
              <a:path w="546" h="566" extrusionOk="0">
                <a:moveTo>
                  <a:pt x="0" y="565"/>
                </a:moveTo>
                <a:lnTo>
                  <a:pt x="139" y="565"/>
                </a:lnTo>
                <a:lnTo>
                  <a:pt x="545" y="0"/>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85" name="Google Shape;885;g23804a61086_0_440"/>
          <p:cNvSpPr/>
          <p:nvPr/>
        </p:nvSpPr>
        <p:spPr>
          <a:xfrm>
            <a:off x="4294187" y="2171700"/>
            <a:ext cx="1454150" cy="1139825"/>
          </a:xfrm>
          <a:custGeom>
            <a:avLst/>
            <a:gdLst/>
            <a:ahLst/>
            <a:cxnLst/>
            <a:rect l="l" t="t" r="r" b="b"/>
            <a:pathLst>
              <a:path w="916" h="718" extrusionOk="0">
                <a:moveTo>
                  <a:pt x="0" y="717"/>
                </a:moveTo>
                <a:lnTo>
                  <a:pt x="525" y="0"/>
                </a:lnTo>
                <a:lnTo>
                  <a:pt x="915" y="0"/>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86" name="Google Shape;886;g23804a61086_0_440"/>
          <p:cNvSpPr txBox="1">
            <a:spLocks noGrp="1"/>
          </p:cNvSpPr>
          <p:nvPr>
            <p:ph type="title"/>
          </p:nvPr>
        </p:nvSpPr>
        <p:spPr>
          <a:xfrm>
            <a:off x="1173162" y="457200"/>
            <a:ext cx="77724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How it works…!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0"/>
        <p:cNvGrpSpPr/>
        <p:nvPr/>
      </p:nvGrpSpPr>
      <p:grpSpPr>
        <a:xfrm>
          <a:off x="0" y="0"/>
          <a:ext cx="0" cy="0"/>
          <a:chOff x="0" y="0"/>
          <a:chExt cx="0" cy="0"/>
        </a:xfrm>
      </p:grpSpPr>
      <p:sp>
        <p:nvSpPr>
          <p:cNvPr id="891" name="Google Shape;891;g23804a61086_0_47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How it works…!</a:t>
            </a:r>
            <a:endParaRPr/>
          </a:p>
        </p:txBody>
      </p:sp>
      <p:sp>
        <p:nvSpPr>
          <p:cNvPr id="892" name="Google Shape;892;g23804a61086_0_472"/>
          <p:cNvSpPr txBox="1">
            <a:spLocks noGrp="1"/>
          </p:cNvSpPr>
          <p:nvPr>
            <p:ph type="body" idx="1"/>
          </p:nvPr>
        </p:nvSpPr>
        <p:spPr>
          <a:xfrm>
            <a:off x="1981200" y="1981200"/>
            <a:ext cx="69645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Java is independent only for one reason:</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Only depends on the Java Virtual Machine (JVM),</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code is compiled to </a:t>
            </a:r>
            <a:r>
              <a:rPr lang="en-US" sz="2400" b="0" i="1" u="none" strike="noStrike" cap="none">
                <a:solidFill>
                  <a:schemeClr val="dk1"/>
                </a:solidFill>
                <a:latin typeface="Arial"/>
                <a:ea typeface="Arial"/>
                <a:cs typeface="Arial"/>
                <a:sym typeface="Arial"/>
              </a:rPr>
              <a:t>bytecode</a:t>
            </a:r>
            <a:r>
              <a:rPr lang="en-US" sz="2400" b="0" i="0" u="none" strike="noStrike" cap="none">
                <a:solidFill>
                  <a:schemeClr val="dk1"/>
                </a:solidFill>
                <a:latin typeface="Arial"/>
                <a:ea typeface="Arial"/>
                <a:cs typeface="Arial"/>
                <a:sym typeface="Arial"/>
              </a:rPr>
              <a:t>, which is interpreted by the resident JVM,</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JIT (just in time) compilers attempt to increase speed.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1" i="0" u="none" strike="noStrike" cap="small">
                <a:solidFill>
                  <a:schemeClr val="dk2"/>
                </a:solidFill>
                <a:latin typeface="Libre Baskerville"/>
                <a:ea typeface="Libre Baskerville"/>
                <a:cs typeface="Libre Baskerville"/>
                <a:sym typeface="Libre Baskerville"/>
              </a:rPr>
              <a:t>A Survey of Programming Techniques</a:t>
            </a:r>
            <a:br>
              <a:rPr lang="en-US" sz="2700" b="0" i="0" u="none" strike="noStrike" cap="small">
                <a:solidFill>
                  <a:schemeClr val="dk2"/>
                </a:solidFill>
                <a:latin typeface="Libre Baskerville"/>
                <a:ea typeface="Libre Baskerville"/>
                <a:cs typeface="Libre Baskerville"/>
                <a:sym typeface="Libre Baskerville"/>
              </a:rPr>
            </a:br>
            <a:endParaRPr sz="2700" b="0" i="0" u="none" strike="noStrike" cap="small">
              <a:solidFill>
                <a:schemeClr val="dk2"/>
              </a:solidFill>
              <a:latin typeface="Libre Baskerville"/>
              <a:ea typeface="Libre Baskerville"/>
              <a:cs typeface="Libre Baskerville"/>
              <a:sym typeface="Libre Baskerville"/>
            </a:endParaRPr>
          </a:p>
        </p:txBody>
      </p:sp>
      <p:sp>
        <p:nvSpPr>
          <p:cNvPr id="477" name="Google Shape;477;p5"/>
          <p:cNvSpPr txBox="1">
            <a:spLocks noGrp="1"/>
          </p:cNvSpPr>
          <p:nvPr>
            <p:ph type="body" idx="1"/>
          </p:nvPr>
        </p:nvSpPr>
        <p:spPr>
          <a:xfrm>
            <a:off x="457200" y="1600200"/>
            <a:ext cx="8258204" cy="4873752"/>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Unstructured programming</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Procedural programming </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Modular programming </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Object-oriented programming </a:t>
            </a:r>
            <a:endParaRPr sz="2400" b="0" i="0" u="none" strike="noStrike" cap="none">
              <a:solidFill>
                <a:schemeClr val="dk1"/>
              </a:solidFill>
              <a:latin typeface="Libre Baskerville"/>
              <a:ea typeface="Libre Baskerville"/>
              <a:cs typeface="Libre Baskerville"/>
              <a:sym typeface="Libre Baskerville"/>
            </a:endParaRPr>
          </a:p>
          <a:p>
            <a:pPr marL="0" marR="0" lvl="0" indent="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sp>
        <p:nvSpPr>
          <p:cNvPr id="478" name="Google Shape;478;p5"/>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6"/>
        <p:cNvGrpSpPr/>
        <p:nvPr/>
      </p:nvGrpSpPr>
      <p:grpSpPr>
        <a:xfrm>
          <a:off x="0" y="0"/>
          <a:ext cx="0" cy="0"/>
          <a:chOff x="0" y="0"/>
          <a:chExt cx="0" cy="0"/>
        </a:xfrm>
      </p:grpSpPr>
      <p:sp>
        <p:nvSpPr>
          <p:cNvPr id="897" name="Google Shape;897;g23804a61086_0_477"/>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Java - Security</a:t>
            </a:r>
            <a:endParaRPr/>
          </a:p>
        </p:txBody>
      </p:sp>
      <p:sp>
        <p:nvSpPr>
          <p:cNvPr id="898" name="Google Shape;898;g23804a61086_0_477"/>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Pointer denial - reduces chances of virulent programs corrupting host,</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Applets even more restricted -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May not </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run local executables,</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Read or write to local file system,</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Communicate with any server other than the originating server.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2"/>
        <p:cNvGrpSpPr/>
        <p:nvPr/>
      </p:nvGrpSpPr>
      <p:grpSpPr>
        <a:xfrm>
          <a:off x="0" y="0"/>
          <a:ext cx="0" cy="0"/>
          <a:chOff x="0" y="0"/>
          <a:chExt cx="0" cy="0"/>
        </a:xfrm>
      </p:grpSpPr>
      <p:sp>
        <p:nvSpPr>
          <p:cNvPr id="903" name="Google Shape;903;g23804a61086_0_48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Object-Oriented</a:t>
            </a:r>
            <a:endParaRPr/>
          </a:p>
        </p:txBody>
      </p:sp>
      <p:sp>
        <p:nvSpPr>
          <p:cNvPr id="904" name="Google Shape;904;g23804a61086_0_482"/>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Java supports</a:t>
            </a:r>
            <a:r>
              <a:rPr lang="en-US" sz="3200">
                <a:solidFill>
                  <a:schemeClr val="dk1"/>
                </a:solidFill>
              </a:rPr>
              <a:t>:</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Polymorphism</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Inheritance</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Encapsulation</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Java programs contain nothing but definitions and instantiations of classes</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Everything is encapsulated in a class!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8"/>
        <p:cNvGrpSpPr/>
        <p:nvPr/>
      </p:nvGrpSpPr>
      <p:grpSpPr>
        <a:xfrm>
          <a:off x="0" y="0"/>
          <a:ext cx="0" cy="0"/>
          <a:chOff x="0" y="0"/>
          <a:chExt cx="0" cy="0"/>
        </a:xfrm>
      </p:grpSpPr>
      <p:sp>
        <p:nvSpPr>
          <p:cNvPr id="909" name="Google Shape;909;g23804a61086_0_487"/>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Java Advantages</a:t>
            </a:r>
            <a:endParaRPr/>
          </a:p>
        </p:txBody>
      </p:sp>
      <p:sp>
        <p:nvSpPr>
          <p:cNvPr id="910" name="Google Shape;910;g23804a61086_0_487"/>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Portable - Write Once, Run Anywhere</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Security has been well thought through </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Robust memory management </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Designed for network programming </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Multi-threaded (multiple simultaneous tasks)</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Dynamic &amp; extensible (loads of libraries)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Classes stored in separate files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Loaded only when needed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sp>
        <p:nvSpPr>
          <p:cNvPr id="915" name="Google Shape;915;g23804a61086_0_492"/>
          <p:cNvSpPr txBox="1">
            <a:spLocks noGrp="1"/>
          </p:cNvSpPr>
          <p:nvPr>
            <p:ph type="ctrTitle"/>
          </p:nvPr>
        </p:nvSpPr>
        <p:spPr>
          <a:xfrm>
            <a:off x="762000" y="1081087"/>
            <a:ext cx="7772400" cy="8238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800"/>
              <a:buFont typeface="Times New Roman"/>
              <a:buNone/>
            </a:pPr>
            <a:r>
              <a:rPr lang="en-US" sz="4800" b="0" i="0" u="none">
                <a:solidFill>
                  <a:schemeClr val="dk2"/>
                </a:solidFill>
                <a:latin typeface="Times New Roman"/>
                <a:ea typeface="Times New Roman"/>
                <a:cs typeface="Times New Roman"/>
                <a:sym typeface="Times New Roman"/>
              </a:rPr>
              <a:t>Basic Java Syntax</a:t>
            </a:r>
            <a:endParaRPr/>
          </a:p>
        </p:txBody>
      </p:sp>
      <p:pic>
        <p:nvPicPr>
          <p:cNvPr id="916" name="Google Shape;916;g23804a61086_0_492"/>
          <p:cNvPicPr preferRelativeResize="0"/>
          <p:nvPr/>
        </p:nvPicPr>
        <p:blipFill>
          <a:blip r:embed="rId3">
            <a:alphaModFix/>
          </a:blip>
          <a:stretch>
            <a:fillRect/>
          </a:stretch>
        </p:blipFill>
        <p:spPr>
          <a:xfrm>
            <a:off x="184100" y="2259567"/>
            <a:ext cx="8775800" cy="41586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0"/>
        <p:cNvGrpSpPr/>
        <p:nvPr/>
      </p:nvGrpSpPr>
      <p:grpSpPr>
        <a:xfrm>
          <a:off x="0" y="0"/>
          <a:ext cx="0" cy="0"/>
          <a:chOff x="0" y="0"/>
          <a:chExt cx="0" cy="0"/>
        </a:xfrm>
      </p:grpSpPr>
      <p:sp>
        <p:nvSpPr>
          <p:cNvPr id="921" name="Google Shape;921;g23804a61086_0_49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Primitive Types and Variables</a:t>
            </a:r>
            <a:endParaRPr/>
          </a:p>
        </p:txBody>
      </p:sp>
      <p:sp>
        <p:nvSpPr>
          <p:cNvPr id="922" name="Google Shape;922;g23804a61086_0_496"/>
          <p:cNvSpPr txBox="1">
            <a:spLocks noGrp="1"/>
          </p:cNvSpPr>
          <p:nvPr>
            <p:ph type="body" idx="1"/>
          </p:nvPr>
        </p:nvSpPr>
        <p:spPr>
          <a:xfrm>
            <a:off x="1173150" y="1485425"/>
            <a:ext cx="7772400" cy="4730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boolean, char, byte, short, int, long, float, double etc.</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These basic (or primitive) types are the only types that are not objects (due to performance issues).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This means that you don’t use the new operator to create a primitive variable.</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Declaring primitive variables:</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float initVal;</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int retVal, index = 2;</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double gamma = 1.2, brightness</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boolean valueOk = false;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6"/>
        <p:cNvGrpSpPr/>
        <p:nvPr/>
      </p:nvGrpSpPr>
      <p:grpSpPr>
        <a:xfrm>
          <a:off x="0" y="0"/>
          <a:ext cx="0" cy="0"/>
          <a:chOff x="0" y="0"/>
          <a:chExt cx="0" cy="0"/>
        </a:xfrm>
      </p:grpSpPr>
      <p:sp>
        <p:nvSpPr>
          <p:cNvPr id="927" name="Google Shape;927;g23804a61086_0_50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Initialisation</a:t>
            </a:r>
            <a:endParaRPr/>
          </a:p>
        </p:txBody>
      </p:sp>
      <p:sp>
        <p:nvSpPr>
          <p:cNvPr id="928" name="Google Shape;928;g23804a61086_0_501"/>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If no value is assigned prior to use, then the compiler will give an error</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Java sets primitive variables to zero or false in the case of a boolean variable</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All object references are initially set to null</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An array of anything is an object</a:t>
            </a:r>
            <a:endParaRPr sz="28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Set to null on declaration</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Elements to zero false or null on creation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2"/>
        <p:cNvGrpSpPr/>
        <p:nvPr/>
      </p:nvGrpSpPr>
      <p:grpSpPr>
        <a:xfrm>
          <a:off x="0" y="0"/>
          <a:ext cx="0" cy="0"/>
          <a:chOff x="0" y="0"/>
          <a:chExt cx="0" cy="0"/>
        </a:xfrm>
      </p:grpSpPr>
      <p:sp>
        <p:nvSpPr>
          <p:cNvPr id="933" name="Google Shape;933;g23804a61086_0_50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Declarations</a:t>
            </a:r>
            <a:endParaRPr/>
          </a:p>
        </p:txBody>
      </p:sp>
      <p:sp>
        <p:nvSpPr>
          <p:cNvPr id="934" name="Google Shape;934;g23804a61086_0_506"/>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1143000" marR="0" lvl="2" indent="-228600" algn="l" rtl="0">
              <a:lnSpc>
                <a:spcPct val="100000"/>
              </a:lnSpc>
              <a:spcBef>
                <a:spcPts val="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int index = 1.2; 		// compiler error</a:t>
            </a:r>
            <a:endParaRPr/>
          </a:p>
          <a:p>
            <a:pPr marL="1143000" marR="0" lvl="2" indent="-22860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boolean retOk = 1;		// compiler error</a:t>
            </a:r>
            <a:endParaRPr/>
          </a:p>
          <a:p>
            <a:pPr marL="1143000" marR="0" lvl="2" indent="-22860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double fiveFourths = 5 / 4;   // no error!</a:t>
            </a:r>
            <a:endParaRPr/>
          </a:p>
          <a:p>
            <a:pPr marL="1143000" marR="0" lvl="2" indent="-22860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float ratio = 5.8f;		// correct</a:t>
            </a:r>
            <a:endParaRPr/>
          </a:p>
          <a:p>
            <a:pPr marL="1143000" marR="0" lvl="2" indent="-22860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double fiveFourths = 5.0 / 4.0;	// correct</a:t>
            </a:r>
            <a:endParaRPr/>
          </a:p>
          <a:p>
            <a:pPr marL="742950" marR="0" lvl="1" indent="-222250" algn="l" rtl="0">
              <a:lnSpc>
                <a:spcPct val="100000"/>
              </a:lnSpc>
              <a:spcBef>
                <a:spcPts val="200"/>
              </a:spcBef>
              <a:spcAft>
                <a:spcPts val="0"/>
              </a:spcAft>
              <a:buClr>
                <a:schemeClr val="dk1"/>
              </a:buClr>
              <a:buSzPts val="1000"/>
              <a:buFont typeface="Arial"/>
              <a:buNone/>
            </a:pPr>
            <a:endParaRPr sz="1000" b="0" i="0" u="none" strike="noStrike" cap="none">
              <a:solidFill>
                <a:srgbClr val="FF9900"/>
              </a:solidFill>
              <a:latin typeface="Arial"/>
              <a:ea typeface="Arial"/>
              <a:cs typeface="Arial"/>
              <a:sym typeface="Arial"/>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1.2f is a float value accurate to 7 decimal places.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1.2 is a double value accurate to 15 decimal places.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8"/>
        <p:cNvGrpSpPr/>
        <p:nvPr/>
      </p:nvGrpSpPr>
      <p:grpSpPr>
        <a:xfrm>
          <a:off x="0" y="0"/>
          <a:ext cx="0" cy="0"/>
          <a:chOff x="0" y="0"/>
          <a:chExt cx="0" cy="0"/>
        </a:xfrm>
      </p:grpSpPr>
      <p:sp>
        <p:nvSpPr>
          <p:cNvPr id="939" name="Google Shape;939;g23804a61086_0_511"/>
          <p:cNvSpPr txBox="1">
            <a:spLocks noGrp="1"/>
          </p:cNvSpPr>
          <p:nvPr>
            <p:ph type="body" idx="1"/>
          </p:nvPr>
        </p:nvSpPr>
        <p:spPr>
          <a:xfrm>
            <a:off x="1295400" y="1676400"/>
            <a:ext cx="7239000" cy="3962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600"/>
              <a:buFont typeface="Noto Sans Symbols"/>
              <a:buChar char="■"/>
            </a:pPr>
            <a:r>
              <a:rPr lang="en-US" sz="2000" b="0" i="0" u="none" strike="noStrike" cap="none" dirty="0">
                <a:solidFill>
                  <a:schemeClr val="dk1"/>
                </a:solidFill>
                <a:latin typeface="Arial"/>
                <a:ea typeface="Arial"/>
                <a:cs typeface="Arial"/>
                <a:sym typeface="Arial"/>
              </a:rPr>
              <a:t>All Java assignments are right associative</a:t>
            </a:r>
            <a:endParaRPr dirty="0"/>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dirty="0">
                <a:solidFill>
                  <a:schemeClr val="hlink"/>
                </a:solidFill>
                <a:latin typeface="Arial"/>
                <a:ea typeface="Arial"/>
                <a:cs typeface="Arial"/>
                <a:sym typeface="Arial"/>
              </a:rPr>
              <a:t>	</a:t>
            </a:r>
            <a:r>
              <a:rPr lang="en-US" sz="2400" b="0" i="0" u="none" strike="noStrike" cap="none" dirty="0">
                <a:solidFill>
                  <a:srgbClr val="FF9900"/>
                </a:solidFill>
                <a:latin typeface="Arial"/>
                <a:ea typeface="Arial"/>
                <a:cs typeface="Arial"/>
                <a:sym typeface="Arial"/>
              </a:rPr>
              <a:t>int a = 1, b = 2, c = 5</a:t>
            </a:r>
            <a:endParaRPr dirty="0"/>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dirty="0">
                <a:solidFill>
                  <a:srgbClr val="FF9900"/>
                </a:solidFill>
                <a:latin typeface="Arial"/>
                <a:ea typeface="Arial"/>
                <a:cs typeface="Arial"/>
                <a:sym typeface="Arial"/>
              </a:rPr>
              <a:t>	a = b = c</a:t>
            </a:r>
            <a:endParaRPr dirty="0"/>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dirty="0">
                <a:solidFill>
                  <a:srgbClr val="FF9900"/>
                </a:solidFill>
                <a:latin typeface="Arial"/>
                <a:ea typeface="Arial"/>
                <a:cs typeface="Arial"/>
                <a:sym typeface="Arial"/>
              </a:rPr>
              <a:t>   </a:t>
            </a:r>
            <a:r>
              <a:rPr lang="en-US" sz="2400" b="0" i="0" u="none" strike="noStrike" cap="none" dirty="0" err="1">
                <a:solidFill>
                  <a:srgbClr val="FF9900"/>
                </a:solidFill>
                <a:latin typeface="Arial"/>
                <a:ea typeface="Arial"/>
                <a:cs typeface="Arial"/>
                <a:sym typeface="Arial"/>
              </a:rPr>
              <a:t>System.out.print</a:t>
            </a:r>
            <a:r>
              <a:rPr lang="en-US" sz="2400" b="0" i="0" u="none" strike="noStrike" cap="none" dirty="0">
                <a:solidFill>
                  <a:srgbClr val="FF9900"/>
                </a:solidFill>
                <a:latin typeface="Arial"/>
                <a:ea typeface="Arial"/>
                <a:cs typeface="Arial"/>
                <a:sym typeface="Arial"/>
              </a:rPr>
              <a:t>(</a:t>
            </a:r>
            <a:endParaRPr dirty="0"/>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dirty="0">
                <a:solidFill>
                  <a:srgbClr val="FF9900"/>
                </a:solidFill>
                <a:latin typeface="Arial"/>
                <a:ea typeface="Arial"/>
                <a:cs typeface="Arial"/>
                <a:sym typeface="Arial"/>
              </a:rPr>
              <a:t>	“a= “ + a + “b= “ + b + “c= “ + c)</a:t>
            </a:r>
            <a:endParaRPr dirty="0"/>
          </a:p>
          <a:p>
            <a:pPr marL="342900" marR="0" lvl="0" indent="-251459" algn="l" rtl="0">
              <a:lnSpc>
                <a:spcPct val="100000"/>
              </a:lnSpc>
              <a:spcBef>
                <a:spcPts val="360"/>
              </a:spcBef>
              <a:spcAft>
                <a:spcPts val="0"/>
              </a:spcAft>
              <a:buClr>
                <a:schemeClr val="accent1"/>
              </a:buClr>
              <a:buSzPts val="1440"/>
              <a:buFont typeface="Noto Sans Symbols"/>
              <a:buNone/>
            </a:pPr>
            <a:endParaRPr sz="1800" b="0" i="0" u="none" strike="noStrike" cap="none" dirty="0">
              <a:solidFill>
                <a:srgbClr val="FF9900"/>
              </a:solidFill>
              <a:latin typeface="Arial"/>
              <a:ea typeface="Arial"/>
              <a:cs typeface="Arial"/>
              <a:sym typeface="Arial"/>
            </a:endParaRPr>
          </a:p>
          <a:p>
            <a:pPr marL="342900" marR="0" lvl="0" indent="-342900" algn="l" rtl="0">
              <a:lnSpc>
                <a:spcPct val="100000"/>
              </a:lnSpc>
              <a:spcBef>
                <a:spcPts val="400"/>
              </a:spcBef>
              <a:spcAft>
                <a:spcPts val="0"/>
              </a:spcAft>
              <a:buClr>
                <a:schemeClr val="accent1"/>
              </a:buClr>
              <a:buSzPts val="1600"/>
              <a:buFont typeface="Noto Sans Symbols"/>
              <a:buChar char="■"/>
            </a:pPr>
            <a:r>
              <a:rPr lang="en-US" sz="2000" b="0" i="0" u="none" strike="noStrike" cap="none" dirty="0">
                <a:solidFill>
                  <a:schemeClr val="dk1"/>
                </a:solidFill>
                <a:latin typeface="Arial"/>
                <a:ea typeface="Arial"/>
                <a:cs typeface="Arial"/>
                <a:sym typeface="Arial"/>
              </a:rPr>
              <a:t>What is the value of a, b &amp; c</a:t>
            </a:r>
            <a:endParaRPr dirty="0"/>
          </a:p>
          <a:p>
            <a:pPr marL="342900" marR="0" lvl="0" indent="-342900" algn="l" rtl="0">
              <a:lnSpc>
                <a:spcPct val="100000"/>
              </a:lnSpc>
              <a:spcBef>
                <a:spcPts val="400"/>
              </a:spcBef>
              <a:spcAft>
                <a:spcPts val="0"/>
              </a:spcAft>
              <a:buClr>
                <a:schemeClr val="accent1"/>
              </a:buClr>
              <a:buSzPts val="1600"/>
              <a:buFont typeface="Noto Sans Symbols"/>
              <a:buChar char="■"/>
            </a:pPr>
            <a:r>
              <a:rPr lang="en-US" sz="2000" b="0" i="0" u="none" strike="noStrike" cap="none" dirty="0">
                <a:solidFill>
                  <a:schemeClr val="dk1"/>
                </a:solidFill>
                <a:latin typeface="Arial"/>
                <a:ea typeface="Arial"/>
                <a:cs typeface="Arial"/>
                <a:sym typeface="Arial"/>
              </a:rPr>
              <a:t>Done right to left: </a:t>
            </a:r>
            <a:r>
              <a:rPr lang="en-US" sz="2000" b="0" i="0" u="none" strike="noStrike" cap="none" dirty="0">
                <a:solidFill>
                  <a:srgbClr val="FF9900"/>
                </a:solidFill>
                <a:latin typeface="Arial"/>
                <a:ea typeface="Arial"/>
                <a:cs typeface="Arial"/>
                <a:sym typeface="Arial"/>
              </a:rPr>
              <a:t>a = (b = c);</a:t>
            </a:r>
            <a:endParaRPr dirty="0"/>
          </a:p>
        </p:txBody>
      </p:sp>
      <p:sp>
        <p:nvSpPr>
          <p:cNvPr id="940" name="Google Shape;940;g23804a61086_0_51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Assignment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4"/>
        <p:cNvGrpSpPr/>
        <p:nvPr/>
      </p:nvGrpSpPr>
      <p:grpSpPr>
        <a:xfrm>
          <a:off x="0" y="0"/>
          <a:ext cx="0" cy="0"/>
          <a:chOff x="0" y="0"/>
          <a:chExt cx="0" cy="0"/>
        </a:xfrm>
      </p:grpSpPr>
      <p:sp>
        <p:nvSpPr>
          <p:cNvPr id="945" name="Google Shape;945;g23804a61086_0_51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Basic Mathematical Operators</a:t>
            </a:r>
            <a:endParaRPr/>
          </a:p>
        </p:txBody>
      </p:sp>
      <p:sp>
        <p:nvSpPr>
          <p:cNvPr id="946" name="Google Shape;946;g23804a61086_0_516"/>
          <p:cNvSpPr txBox="1">
            <a:spLocks noGrp="1"/>
          </p:cNvSpPr>
          <p:nvPr>
            <p:ph type="body" idx="1"/>
          </p:nvPr>
        </p:nvSpPr>
        <p:spPr>
          <a:xfrm>
            <a:off x="1219200" y="1981200"/>
            <a:ext cx="73152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strike="noStrike" cap="none">
                <a:solidFill>
                  <a:srgbClr val="FF9900"/>
                </a:solidFill>
                <a:latin typeface="Courier New"/>
                <a:ea typeface="Courier New"/>
                <a:cs typeface="Courier New"/>
                <a:sym typeface="Courier New"/>
              </a:rPr>
              <a:t>* / % + -</a:t>
            </a:r>
            <a:r>
              <a:rPr lang="en-US" sz="2400" b="0" i="0" u="none" strike="noStrike" cap="none">
                <a:solidFill>
                  <a:schemeClr val="dk1"/>
                </a:solidFill>
                <a:latin typeface="Arial"/>
                <a:ea typeface="Arial"/>
                <a:cs typeface="Arial"/>
                <a:sym typeface="Arial"/>
              </a:rPr>
              <a:t> are the mathematical operators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rgbClr val="FF9900"/>
                </a:solidFill>
                <a:latin typeface="Courier New"/>
                <a:ea typeface="Courier New"/>
                <a:cs typeface="Courier New"/>
                <a:sym typeface="Courier New"/>
              </a:rPr>
              <a:t>* / %</a:t>
            </a:r>
            <a:r>
              <a:rPr lang="en-US" sz="2400" b="0" i="0" u="none" strike="noStrike" cap="none">
                <a:solidFill>
                  <a:schemeClr val="dk1"/>
                </a:solidFill>
                <a:latin typeface="Arial"/>
                <a:ea typeface="Arial"/>
                <a:cs typeface="Arial"/>
                <a:sym typeface="Arial"/>
              </a:rPr>
              <a:t> have a higher precedence than </a:t>
            </a:r>
            <a:r>
              <a:rPr lang="en-US" sz="2400" b="0" i="0" u="none" strike="noStrike" cap="none">
                <a:solidFill>
                  <a:srgbClr val="FF9900"/>
                </a:solidFill>
                <a:latin typeface="Courier New"/>
                <a:ea typeface="Courier New"/>
                <a:cs typeface="Courier New"/>
                <a:sym typeface="Courier New"/>
              </a:rPr>
              <a:t>+</a:t>
            </a:r>
            <a:r>
              <a:rPr lang="en-US" sz="2400" b="0" i="0" u="none" strike="noStrike" cap="none">
                <a:solidFill>
                  <a:srgbClr val="FF9900"/>
                </a:solidFill>
                <a:latin typeface="Arial"/>
                <a:ea typeface="Arial"/>
                <a:cs typeface="Arial"/>
                <a:sym typeface="Arial"/>
              </a:rPr>
              <a:t> </a:t>
            </a:r>
            <a:r>
              <a:rPr lang="en-US" sz="2400" b="0" i="0" u="none" strike="noStrike" cap="none">
                <a:solidFill>
                  <a:schemeClr val="dk1"/>
                </a:solidFill>
                <a:latin typeface="Arial"/>
                <a:ea typeface="Arial"/>
                <a:cs typeface="Arial"/>
                <a:sym typeface="Arial"/>
              </a:rPr>
              <a:t>or </a:t>
            </a:r>
            <a:r>
              <a:rPr lang="en-US" sz="2400" b="0" i="0" u="none" strike="noStrike" cap="none">
                <a:solidFill>
                  <a:srgbClr val="FF9900"/>
                </a:solidFill>
                <a:latin typeface="Courier New"/>
                <a:ea typeface="Courier New"/>
                <a:cs typeface="Courier New"/>
                <a:sym typeface="Courier New"/>
              </a:rPr>
              <a:t>-</a:t>
            </a:r>
            <a:endParaRPr/>
          </a:p>
          <a:p>
            <a:pPr marL="342900" marR="0" lvl="0" indent="-342900" algn="l" rtl="0">
              <a:lnSpc>
                <a:spcPct val="100000"/>
              </a:lnSpc>
              <a:spcBef>
                <a:spcPts val="400"/>
              </a:spcBef>
              <a:spcAft>
                <a:spcPts val="0"/>
              </a:spcAft>
              <a:buClr>
                <a:schemeClr val="accent1"/>
              </a:buClr>
              <a:buSzPts val="1600"/>
              <a:buFont typeface="Noto Sans Symbols"/>
              <a:buNone/>
            </a:pPr>
            <a:r>
              <a:rPr lang="en-US" sz="2000" b="0" i="0" u="none" strike="noStrike" cap="none">
                <a:solidFill>
                  <a:srgbClr val="FF9900"/>
                </a:solidFill>
                <a:latin typeface="Courier New"/>
                <a:ea typeface="Courier New"/>
                <a:cs typeface="Courier New"/>
                <a:sym typeface="Courier New"/>
              </a:rPr>
              <a:t>double myVal = a + b % d – c * d / b;</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Is the same as:</a:t>
            </a:r>
            <a:endParaRPr/>
          </a:p>
          <a:p>
            <a:pPr marL="342900" marR="0" lvl="0" indent="-342900" algn="l" rtl="0">
              <a:lnSpc>
                <a:spcPct val="100000"/>
              </a:lnSpc>
              <a:spcBef>
                <a:spcPts val="400"/>
              </a:spcBef>
              <a:spcAft>
                <a:spcPts val="0"/>
              </a:spcAft>
              <a:buClr>
                <a:schemeClr val="accent1"/>
              </a:buClr>
              <a:buSzPts val="1600"/>
              <a:buFont typeface="Noto Sans Symbols"/>
              <a:buNone/>
            </a:pPr>
            <a:r>
              <a:rPr lang="en-US" sz="2000" b="0" i="0" u="none" strike="noStrike" cap="none">
                <a:solidFill>
                  <a:srgbClr val="FF9900"/>
                </a:solidFill>
                <a:latin typeface="Courier New"/>
                <a:ea typeface="Courier New"/>
                <a:cs typeface="Courier New"/>
                <a:sym typeface="Courier New"/>
              </a:rPr>
              <a:t>double myVal = (a + (b % d)) – </a:t>
            </a:r>
            <a:endParaRPr/>
          </a:p>
          <a:p>
            <a:pPr marL="342900" marR="0" lvl="0" indent="-342900" algn="l" rtl="0">
              <a:lnSpc>
                <a:spcPct val="100000"/>
              </a:lnSpc>
              <a:spcBef>
                <a:spcPts val="400"/>
              </a:spcBef>
              <a:spcAft>
                <a:spcPts val="0"/>
              </a:spcAft>
              <a:buClr>
                <a:schemeClr val="accent1"/>
              </a:buClr>
              <a:buSzPts val="1600"/>
              <a:buFont typeface="Noto Sans Symbols"/>
              <a:buNone/>
            </a:pPr>
            <a:r>
              <a:rPr lang="en-US" sz="2000" b="0" i="0" u="none" strike="noStrike" cap="none">
                <a:solidFill>
                  <a:srgbClr val="FF9900"/>
                </a:solidFill>
                <a:latin typeface="Courier New"/>
                <a:ea typeface="Courier New"/>
                <a:cs typeface="Courier New"/>
                <a:sym typeface="Courier New"/>
              </a:rPr>
              <a:t>				  ((c * d) / b);</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0"/>
        <p:cNvGrpSpPr/>
        <p:nvPr/>
      </p:nvGrpSpPr>
      <p:grpSpPr>
        <a:xfrm>
          <a:off x="0" y="0"/>
          <a:ext cx="0" cy="0"/>
          <a:chOff x="0" y="0"/>
          <a:chExt cx="0" cy="0"/>
        </a:xfrm>
      </p:grpSpPr>
      <p:sp>
        <p:nvSpPr>
          <p:cNvPr id="951" name="Google Shape;951;g23804a61086_0_52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Statements &amp; Blocks</a:t>
            </a:r>
            <a:endParaRPr/>
          </a:p>
        </p:txBody>
      </p:sp>
      <p:sp>
        <p:nvSpPr>
          <p:cNvPr id="952" name="Google Shape;952;g23804a61086_0_521"/>
          <p:cNvSpPr txBox="1">
            <a:spLocks noGrp="1"/>
          </p:cNvSpPr>
          <p:nvPr>
            <p:ph type="body" idx="1"/>
          </p:nvPr>
        </p:nvSpPr>
        <p:spPr>
          <a:xfrm>
            <a:off x="1295400" y="1905000"/>
            <a:ext cx="71628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A simple statement is a command terminated by a semi-colon:</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a:solidFill>
                  <a:schemeClr val="dk1"/>
                </a:solidFill>
                <a:latin typeface="Arial"/>
                <a:ea typeface="Arial"/>
                <a:cs typeface="Arial"/>
                <a:sym typeface="Arial"/>
              </a:rPr>
              <a:t>	</a:t>
            </a:r>
            <a:r>
              <a:rPr lang="en-US" sz="2400" b="0" i="0" u="none" strike="noStrike" cap="none">
                <a:solidFill>
                  <a:srgbClr val="FF9900"/>
                </a:solidFill>
                <a:latin typeface="Arial"/>
                <a:ea typeface="Arial"/>
                <a:cs typeface="Arial"/>
                <a:sym typeface="Arial"/>
              </a:rPr>
              <a:t>name = “Fred”;</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A block is a compound statement enclosed in curly brackets:</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a:solidFill>
                  <a:schemeClr val="dk1"/>
                </a:solidFill>
                <a:latin typeface="Arial"/>
                <a:ea typeface="Arial"/>
                <a:cs typeface="Arial"/>
                <a:sym typeface="Arial"/>
              </a:rPr>
              <a:t>	</a:t>
            </a:r>
            <a:r>
              <a:rPr lang="en-US" sz="2400" b="0" i="0" u="none" strike="noStrike" cap="none">
                <a:solidFill>
                  <a:srgbClr val="FF9900"/>
                </a:solidFill>
                <a:latin typeface="Arial"/>
                <a:ea typeface="Arial"/>
                <a:cs typeface="Arial"/>
                <a:sym typeface="Arial"/>
              </a:rPr>
              <a:t>{</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a:solidFill>
                  <a:srgbClr val="FF9900"/>
                </a:solidFill>
                <a:latin typeface="Arial"/>
                <a:ea typeface="Arial"/>
                <a:cs typeface="Arial"/>
                <a:sym typeface="Arial"/>
              </a:rPr>
              <a:t>		name1 = “Fred”; name2 = “Bill”;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a:solidFill>
                  <a:srgbClr val="FF9900"/>
                </a:solidFill>
                <a:latin typeface="Arial"/>
                <a:ea typeface="Arial"/>
                <a:cs typeface="Arial"/>
                <a:sym typeface="Arial"/>
              </a:rPr>
              <a:t>	}</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Blocks may contain other blocks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
          <p:cNvSpPr txBox="1">
            <a:spLocks noGrp="1"/>
          </p:cNvSpPr>
          <p:nvPr>
            <p:ph type="title"/>
          </p:nvPr>
        </p:nvSpPr>
        <p:spPr>
          <a:xfrm>
            <a:off x="457200" y="285728"/>
            <a:ext cx="7467600" cy="92869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0" i="0" u="none" strike="noStrike" cap="small">
                <a:solidFill>
                  <a:schemeClr val="dk2"/>
                </a:solidFill>
                <a:latin typeface="Libre Baskerville"/>
                <a:ea typeface="Libre Baskerville"/>
                <a:cs typeface="Libre Baskerville"/>
                <a:sym typeface="Libre Baskerville"/>
              </a:rPr>
              <a:t>Unstructured programming</a:t>
            </a:r>
            <a:br>
              <a:rPr lang="en-US" sz="2700" b="0" i="0" u="none" strike="noStrike" cap="small">
                <a:solidFill>
                  <a:schemeClr val="dk2"/>
                </a:solidFill>
                <a:latin typeface="Libre Baskerville"/>
                <a:ea typeface="Libre Baskerville"/>
                <a:cs typeface="Libre Baskerville"/>
                <a:sym typeface="Libre Baskerville"/>
              </a:rPr>
            </a:br>
            <a:endParaRPr sz="2700" b="0" i="0" u="none" strike="noStrike" cap="small">
              <a:solidFill>
                <a:schemeClr val="dk2"/>
              </a:solidFill>
              <a:latin typeface="Libre Baskerville"/>
              <a:ea typeface="Libre Baskerville"/>
              <a:cs typeface="Libre Baskerville"/>
              <a:sym typeface="Libre Baskerville"/>
            </a:endParaRPr>
          </a:p>
        </p:txBody>
      </p:sp>
      <p:sp>
        <p:nvSpPr>
          <p:cNvPr id="484" name="Google Shape;484;p6"/>
          <p:cNvSpPr txBox="1">
            <a:spLocks noGrp="1"/>
          </p:cNvSpPr>
          <p:nvPr>
            <p:ph type="body" idx="1"/>
          </p:nvPr>
        </p:nvSpPr>
        <p:spPr>
          <a:xfrm>
            <a:off x="457200" y="1428736"/>
            <a:ext cx="8186766" cy="2114552"/>
          </a:xfrm>
          <a:prstGeom prst="rect">
            <a:avLst/>
          </a:prstGeom>
          <a:noFill/>
          <a:ln>
            <a:noFill/>
          </a:ln>
        </p:spPr>
        <p:txBody>
          <a:bodyPr spcFirstLastPara="1" wrap="square" lIns="91425" tIns="45700" rIns="91425" bIns="45700" anchor="t" anchorCtr="0">
            <a:noAutofit/>
          </a:bodyPr>
          <a:lstStyle/>
          <a:p>
            <a:pPr marL="274320" marR="0" lvl="0" indent="-274320" algn="l" rtl="0">
              <a:lnSpc>
                <a:spcPct val="80000"/>
              </a:lnSpc>
              <a:spcBef>
                <a:spcPts val="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Only one Program i.e. main Program</a:t>
            </a:r>
            <a:endParaRPr/>
          </a:p>
          <a:p>
            <a:pPr marL="274320" marR="0" lvl="0" indent="-274320" algn="l" rtl="0">
              <a:lnSpc>
                <a:spcPct val="80000"/>
              </a:lnSpc>
              <a:spcBef>
                <a:spcPts val="600"/>
              </a:spcBef>
              <a:spcAft>
                <a:spcPts val="0"/>
              </a:spcAft>
              <a:buClr>
                <a:schemeClr val="accent1"/>
              </a:buClr>
              <a:buSzPts val="1680"/>
              <a:buFont typeface="Noto Sans Symbols"/>
              <a:buNone/>
            </a:pPr>
            <a:endParaRPr sz="222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All the sequences of commands or statements in one program called main Program </a:t>
            </a:r>
            <a:endParaRPr/>
          </a:p>
          <a:p>
            <a:pPr marL="274320" marR="0" lvl="0" indent="-175641" algn="l" rtl="0">
              <a:lnSpc>
                <a:spcPct val="80000"/>
              </a:lnSpc>
              <a:spcBef>
                <a:spcPts val="600"/>
              </a:spcBef>
              <a:spcAft>
                <a:spcPts val="0"/>
              </a:spcAft>
              <a:buClr>
                <a:schemeClr val="accent1"/>
              </a:buClr>
              <a:buSzPts val="1554"/>
              <a:buFont typeface="Noto Sans Symbols"/>
              <a:buNone/>
            </a:pPr>
            <a:endParaRPr sz="222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E.g. Fortran, assembly language, old Basic</a:t>
            </a:r>
            <a:endParaRPr/>
          </a:p>
          <a:p>
            <a:pPr marL="274320" marR="0" lvl="0" indent="-175641" algn="l" rtl="0">
              <a:lnSpc>
                <a:spcPct val="80000"/>
              </a:lnSpc>
              <a:spcBef>
                <a:spcPts val="600"/>
              </a:spcBef>
              <a:spcAft>
                <a:spcPts val="0"/>
              </a:spcAft>
              <a:buClr>
                <a:schemeClr val="accent1"/>
              </a:buClr>
              <a:buSzPts val="1554"/>
              <a:buFont typeface="Noto Sans Symbols"/>
              <a:buNone/>
            </a:pPr>
            <a:endParaRPr sz="2220" b="0" i="0" u="none" strike="noStrike" cap="none">
              <a:solidFill>
                <a:schemeClr val="dk1"/>
              </a:solidFill>
              <a:latin typeface="Libre Baskerville"/>
              <a:ea typeface="Libre Baskerville"/>
              <a:cs typeface="Libre Baskerville"/>
              <a:sym typeface="Libre Baskerville"/>
            </a:endParaRPr>
          </a:p>
        </p:txBody>
      </p:sp>
      <p:pic>
        <p:nvPicPr>
          <p:cNvPr id="485" name="Google Shape;485;p6"/>
          <p:cNvPicPr preferRelativeResize="0"/>
          <p:nvPr/>
        </p:nvPicPr>
        <p:blipFill rotWithShape="1">
          <a:blip r:embed="rId3">
            <a:alphaModFix/>
          </a:blip>
          <a:srcRect/>
          <a:stretch/>
        </p:blipFill>
        <p:spPr>
          <a:xfrm>
            <a:off x="3214678" y="3981468"/>
            <a:ext cx="2928958" cy="2662242"/>
          </a:xfrm>
          <a:prstGeom prst="rect">
            <a:avLst/>
          </a:prstGeom>
          <a:noFill/>
          <a:ln>
            <a:noFill/>
          </a:ln>
        </p:spPr>
      </p:pic>
      <p:sp>
        <p:nvSpPr>
          <p:cNvPr id="486" name="Google Shape;486;p6"/>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6"/>
        <p:cNvGrpSpPr/>
        <p:nvPr/>
      </p:nvGrpSpPr>
      <p:grpSpPr>
        <a:xfrm>
          <a:off x="0" y="0"/>
          <a:ext cx="0" cy="0"/>
          <a:chOff x="0" y="0"/>
          <a:chExt cx="0" cy="0"/>
        </a:xfrm>
      </p:grpSpPr>
      <p:sp>
        <p:nvSpPr>
          <p:cNvPr id="957" name="Google Shape;957;g23804a61086_0_52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Flow of Control</a:t>
            </a:r>
            <a:endParaRPr/>
          </a:p>
        </p:txBody>
      </p:sp>
      <p:sp>
        <p:nvSpPr>
          <p:cNvPr id="958" name="Google Shape;958;g23804a61086_0_526"/>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Java executes one statement after the other in the order they are written</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Many Java statements are flow control statements:</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Alternation: 	if, if else, switch</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Looping:		for, while, do while</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Escapes:		break, continue, return</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a:solidFill>
                <a:srgbClr val="FF99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2"/>
        <p:cNvGrpSpPr/>
        <p:nvPr/>
      </p:nvGrpSpPr>
      <p:grpSpPr>
        <a:xfrm>
          <a:off x="0" y="0"/>
          <a:ext cx="0" cy="0"/>
          <a:chOff x="0" y="0"/>
          <a:chExt cx="0" cy="0"/>
        </a:xfrm>
      </p:grpSpPr>
      <p:sp>
        <p:nvSpPr>
          <p:cNvPr id="963" name="Google Shape;963;g23804a61086_0_53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If – The Conditional Statement</a:t>
            </a:r>
            <a:endParaRPr/>
          </a:p>
        </p:txBody>
      </p:sp>
      <p:sp>
        <p:nvSpPr>
          <p:cNvPr id="964" name="Google Shape;964;g23804a61086_0_531"/>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if statement evaluates an expression and if that evaluation is true then the specified action is taken</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 x =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If the value of x is less than 10, make x equal to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It could have been written:</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x =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Or, alternatively:</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 { x = 10;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8"/>
        <p:cNvGrpSpPr/>
        <p:nvPr/>
      </p:nvGrpSpPr>
      <p:grpSpPr>
        <a:xfrm>
          <a:off x="0" y="0"/>
          <a:ext cx="0" cy="0"/>
          <a:chOff x="0" y="0"/>
          <a:chExt cx="0" cy="0"/>
        </a:xfrm>
      </p:grpSpPr>
      <p:sp>
        <p:nvSpPr>
          <p:cNvPr id="969" name="Google Shape;969;g23804a61086_0_53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Relational Operators</a:t>
            </a:r>
            <a:endParaRPr/>
          </a:p>
        </p:txBody>
      </p:sp>
      <p:sp>
        <p:nvSpPr>
          <p:cNvPr id="970" name="Google Shape;970;g23804a61086_0_536"/>
          <p:cNvSpPr txBox="1">
            <a:spLocks noGrp="1"/>
          </p:cNvSpPr>
          <p:nvPr>
            <p:ph type="body" idx="1"/>
          </p:nvPr>
        </p:nvSpPr>
        <p:spPr>
          <a:xfrm>
            <a:off x="1173162" y="1981200"/>
            <a:ext cx="55323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Equal (careful)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Not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&gt;=	Greater than or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&lt;=	Less than or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&gt;		Greater than</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&lt;		Less than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4"/>
        <p:cNvGrpSpPr/>
        <p:nvPr/>
      </p:nvGrpSpPr>
      <p:grpSpPr>
        <a:xfrm>
          <a:off x="0" y="0"/>
          <a:ext cx="0" cy="0"/>
          <a:chOff x="0" y="0"/>
          <a:chExt cx="0" cy="0"/>
        </a:xfrm>
      </p:grpSpPr>
      <p:sp>
        <p:nvSpPr>
          <p:cNvPr id="975" name="Google Shape;975;g23804a61086_0_54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If… else</a:t>
            </a:r>
            <a:endParaRPr/>
          </a:p>
        </p:txBody>
      </p:sp>
      <p:sp>
        <p:nvSpPr>
          <p:cNvPr id="976" name="Google Shape;976;g23804a61086_0_541"/>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if … else statement evaluates an expression and performs one action if that evaluation is true or a different action if it is false.</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hlink"/>
                </a:solidFill>
                <a:latin typeface="Times New Roman"/>
                <a:ea typeface="Times New Roman"/>
                <a:cs typeface="Times New Roman"/>
                <a:sym typeface="Times New Roman"/>
              </a:rPr>
              <a:t>	 </a:t>
            </a:r>
            <a:r>
              <a:rPr lang="en-US" sz="2400" b="0" i="0" u="none">
                <a:solidFill>
                  <a:srgbClr val="FF9900"/>
                </a:solidFill>
                <a:latin typeface="Courier New"/>
                <a:ea typeface="Courier New"/>
                <a:cs typeface="Courier New"/>
                <a:sym typeface="Courier New"/>
              </a:rPr>
              <a:t>if (x != oldx)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System.out.print(“x was changed”);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System.out.print(“x is unchanged”);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p:cNvGrpSpPr/>
        <p:nvPr/>
      </p:nvGrpSpPr>
      <p:grpSpPr>
        <a:xfrm>
          <a:off x="0" y="0"/>
          <a:ext cx="0" cy="0"/>
          <a:chOff x="0" y="0"/>
          <a:chExt cx="0" cy="0"/>
        </a:xfrm>
      </p:grpSpPr>
      <p:sp>
        <p:nvSpPr>
          <p:cNvPr id="981" name="Google Shape;981;g23804a61086_0_54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Nested if … else</a:t>
            </a:r>
            <a:endParaRPr/>
          </a:p>
        </p:txBody>
      </p:sp>
      <p:sp>
        <p:nvSpPr>
          <p:cNvPr id="982" name="Google Shape;982;g23804a61086_0_546"/>
          <p:cNvSpPr txBox="1">
            <a:spLocks noGrp="1"/>
          </p:cNvSpPr>
          <p:nvPr>
            <p:ph type="body" idx="1"/>
          </p:nvPr>
        </p:nvSpPr>
        <p:spPr>
          <a:xfrm>
            <a:off x="1143000" y="1981200"/>
            <a:ext cx="7239000" cy="4114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80000"/>
              </a:lnSpc>
              <a:spcBef>
                <a:spcPts val="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 myVal &gt; 100 )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remainderOn == true)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myVal = mVal % 100;</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else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myVal = myVal / 100.0;</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System.out.print(“myVal is in range”);</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6"/>
        <p:cNvGrpSpPr/>
        <p:nvPr/>
      </p:nvGrpSpPr>
      <p:grpSpPr>
        <a:xfrm>
          <a:off x="0" y="0"/>
          <a:ext cx="0" cy="0"/>
          <a:chOff x="0" y="0"/>
          <a:chExt cx="0" cy="0"/>
        </a:xfrm>
      </p:grpSpPr>
      <p:sp>
        <p:nvSpPr>
          <p:cNvPr id="987" name="Google Shape;987;g23804a61086_0_55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else if</a:t>
            </a:r>
            <a:endParaRPr/>
          </a:p>
        </p:txBody>
      </p:sp>
      <p:sp>
        <p:nvSpPr>
          <p:cNvPr id="988" name="Google Shape;988;g23804a61086_0_551"/>
          <p:cNvSpPr txBox="1">
            <a:spLocks noGrp="1"/>
          </p:cNvSpPr>
          <p:nvPr>
            <p:ph type="body" idx="1"/>
          </p:nvPr>
        </p:nvSpPr>
        <p:spPr>
          <a:xfrm>
            <a:off x="685800" y="16764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Useful for choosing between alternatives:</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 n == 1 )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execute code block #1</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if ( j == 2 )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execute code block #2</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if all previous tests have failed, execute code block #3</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2"/>
        <p:cNvGrpSpPr/>
        <p:nvPr/>
      </p:nvGrpSpPr>
      <p:grpSpPr>
        <a:xfrm>
          <a:off x="0" y="0"/>
          <a:ext cx="0" cy="0"/>
          <a:chOff x="0" y="0"/>
          <a:chExt cx="0" cy="0"/>
        </a:xfrm>
      </p:grpSpPr>
      <p:sp>
        <p:nvSpPr>
          <p:cNvPr id="993" name="Google Shape;993;g23804a61086_0_556"/>
          <p:cNvSpPr txBox="1">
            <a:spLocks noGrp="1"/>
          </p:cNvSpPr>
          <p:nvPr>
            <p:ph type="title" idx="4294967295"/>
          </p:nvPr>
        </p:nvSpPr>
        <p:spPr>
          <a:xfrm>
            <a:off x="1173162" y="457200"/>
            <a:ext cx="7772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A Warning…</a:t>
            </a:r>
            <a:endParaRPr/>
          </a:p>
        </p:txBody>
      </p:sp>
      <p:sp>
        <p:nvSpPr>
          <p:cNvPr id="994" name="Google Shape;994;g23804a61086_0_556"/>
          <p:cNvSpPr txBox="1">
            <a:spLocks noGrp="1"/>
          </p:cNvSpPr>
          <p:nvPr>
            <p:ph type="body" idx="4294967295"/>
          </p:nvPr>
        </p:nvSpPr>
        <p:spPr>
          <a:xfrm>
            <a:off x="1173162"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None/>
            </a:pPr>
            <a:r>
              <a:rPr lang="en-US" sz="2400" b="0" i="0" u="none">
                <a:solidFill>
                  <a:schemeClr val="hlink"/>
                </a:solidFill>
                <a:latin typeface="Courier New"/>
                <a:ea typeface="Courier New"/>
                <a:cs typeface="Courier New"/>
                <a:sym typeface="Courier New"/>
              </a:rPr>
              <a:t>WRONG!</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rgbClr val="FF9900"/>
                </a:solidFill>
                <a:latin typeface="Courier New"/>
                <a:ea typeface="Courier New"/>
                <a:cs typeface="Courier New"/>
                <a:sym typeface="Courier New"/>
              </a:rPr>
              <a:t>if( i == j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j == k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equals k”);</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else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is not equal 	to j”);	</a:t>
            </a:r>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strike="noStrike" cap="none">
              <a:solidFill>
                <a:srgbClr val="FF9900"/>
              </a:solidFill>
              <a:latin typeface="Courier New"/>
              <a:ea typeface="Courier New"/>
              <a:cs typeface="Courier New"/>
              <a:sym typeface="Courier New"/>
            </a:endParaRPr>
          </a:p>
        </p:txBody>
      </p:sp>
      <p:sp>
        <p:nvSpPr>
          <p:cNvPr id="995" name="Google Shape;995;g23804a61086_0_556"/>
          <p:cNvSpPr txBox="1">
            <a:spLocks noGrp="1"/>
          </p:cNvSpPr>
          <p:nvPr>
            <p:ph type="body" idx="4294967295"/>
          </p:nvPr>
        </p:nvSpPr>
        <p:spPr>
          <a:xfrm>
            <a:off x="5135562" y="1981200"/>
            <a:ext cx="3810000" cy="4114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00CC00"/>
              </a:buClr>
              <a:buSzPts val="2000"/>
              <a:buFont typeface="Courier New"/>
              <a:buNone/>
            </a:pPr>
            <a:r>
              <a:rPr lang="en-US" sz="2000" b="0" i="0" u="none" strike="noStrike" cap="none">
                <a:solidFill>
                  <a:srgbClr val="00CC00"/>
                </a:solidFill>
                <a:latin typeface="Courier New"/>
                <a:ea typeface="Courier New"/>
                <a:cs typeface="Courier New"/>
                <a:sym typeface="Courier New"/>
              </a:rPr>
              <a:t>CORRECT!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i == j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j == k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equals k”);</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System.out.print(“i is not equal to j”);	// Correct!</a:t>
            </a:r>
            <a:endParaRPr/>
          </a:p>
          <a:p>
            <a:pPr marL="342900" marR="0" lvl="0" indent="-3429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9"/>
        <p:cNvGrpSpPr/>
        <p:nvPr/>
      </p:nvGrpSpPr>
      <p:grpSpPr>
        <a:xfrm>
          <a:off x="0" y="0"/>
          <a:ext cx="0" cy="0"/>
          <a:chOff x="0" y="0"/>
          <a:chExt cx="0" cy="0"/>
        </a:xfrm>
      </p:grpSpPr>
      <p:sp>
        <p:nvSpPr>
          <p:cNvPr id="1000" name="Google Shape;1000;g23804a61086_0_562"/>
          <p:cNvSpPr txBox="1">
            <a:spLocks noGrp="1"/>
          </p:cNvSpPr>
          <p:nvPr>
            <p:ph type="title"/>
          </p:nvPr>
        </p:nvSpPr>
        <p:spPr>
          <a:xfrm>
            <a:off x="1141100" y="457200"/>
            <a:ext cx="73932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 </a:t>
            </a:r>
            <a:r>
              <a:rPr lang="en-US"/>
              <a:t>S</a:t>
            </a:r>
            <a:r>
              <a:rPr lang="en-US" sz="4400" b="0" i="0" u="none">
                <a:solidFill>
                  <a:schemeClr val="dk2"/>
                </a:solidFill>
                <a:latin typeface="Times New Roman"/>
                <a:ea typeface="Times New Roman"/>
                <a:cs typeface="Times New Roman"/>
                <a:sym typeface="Times New Roman"/>
              </a:rPr>
              <a:t>witch Statement</a:t>
            </a:r>
            <a:endParaRPr/>
          </a:p>
        </p:txBody>
      </p:sp>
      <p:sp>
        <p:nvSpPr>
          <p:cNvPr id="1001" name="Google Shape;1001;g23804a61086_0_562"/>
          <p:cNvSpPr txBox="1">
            <a:spLocks noGrp="1"/>
          </p:cNvSpPr>
          <p:nvPr>
            <p:ph type="body" idx="1"/>
          </p:nvPr>
        </p:nvSpPr>
        <p:spPr>
          <a:xfrm>
            <a:off x="1066800" y="1524000"/>
            <a:ext cx="7772400" cy="50292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90000"/>
              </a:lnSpc>
              <a:spcBef>
                <a:spcPts val="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switch ( n ) {</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case 1: </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execute code block #1</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case 2:</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execute code block #2</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default:</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if all previous tests fail then        	//execute code block #4</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5"/>
        <p:cNvGrpSpPr/>
        <p:nvPr/>
      </p:nvGrpSpPr>
      <p:grpSpPr>
        <a:xfrm>
          <a:off x="0" y="0"/>
          <a:ext cx="0" cy="0"/>
          <a:chOff x="0" y="0"/>
          <a:chExt cx="0" cy="0"/>
        </a:xfrm>
      </p:grpSpPr>
      <p:sp>
        <p:nvSpPr>
          <p:cNvPr id="1006" name="Google Shape;1006;g23804a61086_0_567"/>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a:t>
            </a:r>
            <a:r>
              <a:rPr lang="en-US" sz="4400" b="0" i="0" u="none">
                <a:solidFill>
                  <a:srgbClr val="FF9900"/>
                </a:solidFill>
                <a:latin typeface="Times New Roman"/>
                <a:ea typeface="Times New Roman"/>
                <a:cs typeface="Times New Roman"/>
                <a:sym typeface="Times New Roman"/>
              </a:rPr>
              <a:t> for</a:t>
            </a:r>
            <a:r>
              <a:rPr lang="en-US" sz="4400" b="0" i="0" u="none">
                <a:solidFill>
                  <a:schemeClr val="dk2"/>
                </a:solidFill>
                <a:latin typeface="Times New Roman"/>
                <a:ea typeface="Times New Roman"/>
                <a:cs typeface="Times New Roman"/>
                <a:sym typeface="Times New Roman"/>
              </a:rPr>
              <a:t> loop</a:t>
            </a:r>
            <a:endParaRPr/>
          </a:p>
        </p:txBody>
      </p:sp>
      <p:sp>
        <p:nvSpPr>
          <p:cNvPr id="1007" name="Google Shape;1007;g23804a61086_0_567"/>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1600"/>
              <a:buFont typeface="Noto Sans Symbols"/>
              <a:buChar char="■"/>
            </a:pPr>
            <a:r>
              <a:rPr lang="en-US" sz="2000" b="0" i="0" u="none">
                <a:solidFill>
                  <a:schemeClr val="dk1"/>
                </a:solidFill>
                <a:latin typeface="Arial"/>
                <a:ea typeface="Arial"/>
                <a:cs typeface="Arial"/>
                <a:sym typeface="Arial"/>
              </a:rPr>
              <a:t>Loop n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i = 0; i &lt; n; n++ )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this code body will execute n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ifrom  0 to n-1</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342900" marR="0" lvl="0" indent="-342900" algn="l" rtl="0">
              <a:lnSpc>
                <a:spcPct val="90000"/>
              </a:lnSpc>
              <a:spcBef>
                <a:spcPts val="400"/>
              </a:spcBef>
              <a:spcAft>
                <a:spcPts val="0"/>
              </a:spcAft>
              <a:buClr>
                <a:schemeClr val="accent1"/>
              </a:buClr>
              <a:buSzPts val="1600"/>
              <a:buFont typeface="Noto Sans Symbols"/>
              <a:buChar char="■"/>
            </a:pPr>
            <a:r>
              <a:rPr lang="en-US" sz="2000" b="0" i="0" u="none">
                <a:solidFill>
                  <a:schemeClr val="dk1"/>
                </a:solidFill>
                <a:latin typeface="Arial"/>
                <a:ea typeface="Arial"/>
                <a:cs typeface="Arial"/>
                <a:sym typeface="Arial"/>
              </a:rPr>
              <a:t>Nested for:</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j = 0; j &lt; 10; j++ )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for ( i = 0; i &lt; 20; i++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this code body will execute 200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342900" marR="0" lvl="0" indent="-342900" algn="l" rtl="0">
              <a:lnSpc>
                <a:spcPct val="90000"/>
              </a:lnSpc>
              <a:spcBef>
                <a:spcPts val="400"/>
              </a:spcBef>
              <a:spcAft>
                <a:spcPts val="0"/>
              </a:spcAft>
              <a:buClr>
                <a:schemeClr val="accent1"/>
              </a:buClr>
              <a:buSzPts val="1600"/>
              <a:buFont typeface="Noto Sans Symbols"/>
              <a:buNone/>
            </a:pPr>
            <a:r>
              <a:rPr lang="en-US" sz="2000" b="0" i="0" u="none">
                <a:solidFill>
                  <a:schemeClr val="dk1"/>
                </a:solidFill>
                <a:latin typeface="Arial"/>
                <a:ea typeface="Arial"/>
                <a:cs typeface="Arial"/>
                <a:sym typeface="Arial"/>
              </a:rPr>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1"/>
        <p:cNvGrpSpPr/>
        <p:nvPr/>
      </p:nvGrpSpPr>
      <p:grpSpPr>
        <a:xfrm>
          <a:off x="0" y="0"/>
          <a:ext cx="0" cy="0"/>
          <a:chOff x="0" y="0"/>
          <a:chExt cx="0" cy="0"/>
        </a:xfrm>
      </p:grpSpPr>
      <p:sp>
        <p:nvSpPr>
          <p:cNvPr id="1012" name="Google Shape;1012;g23804a61086_0_57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while loop</a:t>
            </a:r>
            <a:endParaRPr/>
          </a:p>
        </p:txBody>
      </p:sp>
      <p:sp>
        <p:nvSpPr>
          <p:cNvPr id="1013" name="Google Shape;1013;g23804a61086_0_572"/>
          <p:cNvSpPr txBox="1">
            <a:spLocks noGrp="1"/>
          </p:cNvSpPr>
          <p:nvPr>
            <p:ph type="body" idx="1"/>
          </p:nvPr>
        </p:nvSpPr>
        <p:spPr>
          <a:xfrm>
            <a:off x="1143000" y="1981200"/>
            <a:ext cx="7772400" cy="21336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90000"/>
              </a:lnSpc>
              <a:spcBef>
                <a:spcPts val="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while(response == 1) {</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System.out.print( “ID =” + userID[n]);</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n++;</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response = readInt( “Enter “);</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a:t>
            </a:r>
            <a:endParaRPr b="1"/>
          </a:p>
          <a:p>
            <a:pPr marL="742950" marR="0" lvl="1" indent="-285750" algn="l" rtl="0">
              <a:lnSpc>
                <a:spcPct val="90000"/>
              </a:lnSpc>
              <a:spcBef>
                <a:spcPts val="480"/>
              </a:spcBef>
              <a:spcAft>
                <a:spcPts val="0"/>
              </a:spcAft>
              <a:buClr>
                <a:schemeClr val="dk1"/>
              </a:buClr>
              <a:buSzPts val="2400"/>
              <a:buFont typeface="Arial"/>
              <a:buNone/>
            </a:pPr>
            <a:endParaRPr sz="2400" b="0" i="0" u="none" strike="noStrike" cap="none">
              <a:solidFill>
                <a:srgbClr val="FF9900"/>
              </a:solidFill>
              <a:latin typeface="Courier New"/>
              <a:ea typeface="Courier New"/>
              <a:cs typeface="Courier New"/>
              <a:sym typeface="Courier New"/>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strike="noStrike" cap="none">
              <a:solidFill>
                <a:srgbClr val="FF9900"/>
              </a:solidFill>
              <a:latin typeface="Courier New"/>
              <a:ea typeface="Courier New"/>
              <a:cs typeface="Courier New"/>
              <a:sym typeface="Courier New"/>
            </a:endParaRPr>
          </a:p>
        </p:txBody>
      </p:sp>
      <p:sp>
        <p:nvSpPr>
          <p:cNvPr id="1014" name="Google Shape;1014;g23804a61086_0_572"/>
          <p:cNvSpPr txBox="1"/>
          <p:nvPr/>
        </p:nvSpPr>
        <p:spPr>
          <a:xfrm>
            <a:off x="1295400" y="4495800"/>
            <a:ext cx="7543800" cy="135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minimum number of times the loop is executed?</a:t>
            </a:r>
            <a:endParaRPr/>
          </a:p>
          <a:p>
            <a:pPr marL="0" marR="0" lvl="0" indent="0" algn="l" rtl="0">
              <a:lnSpc>
                <a:spcPct val="100000"/>
              </a:lnSpc>
              <a:spcBef>
                <a:spcPts val="120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maximum number of times?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
          <p:cNvSpPr txBox="1">
            <a:spLocks noGrp="1"/>
          </p:cNvSpPr>
          <p:nvPr>
            <p:ph type="title"/>
          </p:nvPr>
        </p:nvSpPr>
        <p:spPr>
          <a:xfrm>
            <a:off x="457200" y="357166"/>
            <a:ext cx="7467600" cy="703282"/>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Structured Programming</a:t>
            </a:r>
            <a:endParaRPr sz="3000" b="0" i="0" u="none" strike="noStrike" cap="small">
              <a:solidFill>
                <a:schemeClr val="dk2"/>
              </a:solidFill>
              <a:latin typeface="Libre Baskerville"/>
              <a:ea typeface="Libre Baskerville"/>
              <a:cs typeface="Libre Baskerville"/>
              <a:sym typeface="Libre Baskerville"/>
            </a:endParaRPr>
          </a:p>
        </p:txBody>
      </p:sp>
      <p:sp>
        <p:nvSpPr>
          <p:cNvPr id="492" name="Google Shape;492;p7"/>
          <p:cNvSpPr txBox="1">
            <a:spLocks noGrp="1"/>
          </p:cNvSpPr>
          <p:nvPr>
            <p:ph type="body" idx="1"/>
          </p:nvPr>
        </p:nvSpPr>
        <p:spPr>
          <a:xfrm>
            <a:off x="457200" y="1357298"/>
            <a:ext cx="7467600" cy="1685924"/>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Also called as </a:t>
            </a:r>
            <a:r>
              <a:rPr lang="en-US" sz="2400" b="1" i="0" u="none" strike="noStrike" cap="none">
                <a:solidFill>
                  <a:schemeClr val="dk1"/>
                </a:solidFill>
              </a:rPr>
              <a:t>Procedural </a:t>
            </a:r>
            <a:r>
              <a:rPr lang="en-US" sz="2400" b="0" i="0" u="none" strike="noStrike" cap="none">
                <a:solidFill>
                  <a:schemeClr val="dk1"/>
                </a:solidFill>
                <a:latin typeface="Libre Baskerville"/>
                <a:ea typeface="Libre Baskerville"/>
                <a:cs typeface="Libre Baskerville"/>
                <a:sym typeface="Libre Baskerville"/>
              </a:rPr>
              <a:t>Programming</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For each task procedure is created</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The procedures are called from main</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pic>
        <p:nvPicPr>
          <p:cNvPr id="493" name="Google Shape;493;p7"/>
          <p:cNvPicPr preferRelativeResize="0"/>
          <p:nvPr/>
        </p:nvPicPr>
        <p:blipFill rotWithShape="1">
          <a:blip r:embed="rId3">
            <a:alphaModFix/>
          </a:blip>
          <a:srcRect/>
          <a:stretch/>
        </p:blipFill>
        <p:spPr>
          <a:xfrm>
            <a:off x="571472" y="3429000"/>
            <a:ext cx="3143272" cy="3214710"/>
          </a:xfrm>
          <a:prstGeom prst="rect">
            <a:avLst/>
          </a:prstGeom>
          <a:noFill/>
          <a:ln>
            <a:noFill/>
          </a:ln>
        </p:spPr>
      </p:pic>
      <p:pic>
        <p:nvPicPr>
          <p:cNvPr id="494" name="Google Shape;494;p7"/>
          <p:cNvPicPr preferRelativeResize="0"/>
          <p:nvPr/>
        </p:nvPicPr>
        <p:blipFill rotWithShape="1">
          <a:blip r:embed="rId4">
            <a:alphaModFix/>
          </a:blip>
          <a:srcRect/>
          <a:stretch/>
        </p:blipFill>
        <p:spPr>
          <a:xfrm>
            <a:off x="4000517" y="3429000"/>
            <a:ext cx="3786193" cy="2814639"/>
          </a:xfrm>
          <a:prstGeom prst="rect">
            <a:avLst/>
          </a:prstGeom>
          <a:noFill/>
          <a:ln>
            <a:noFill/>
          </a:ln>
        </p:spPr>
      </p:pic>
      <p:sp>
        <p:nvSpPr>
          <p:cNvPr id="495" name="Google Shape;495;p7"/>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8"/>
        <p:cNvGrpSpPr/>
        <p:nvPr/>
      </p:nvGrpSpPr>
      <p:grpSpPr>
        <a:xfrm>
          <a:off x="0" y="0"/>
          <a:ext cx="0" cy="0"/>
          <a:chOff x="0" y="0"/>
          <a:chExt cx="0" cy="0"/>
        </a:xfrm>
      </p:grpSpPr>
      <p:sp>
        <p:nvSpPr>
          <p:cNvPr id="1019" name="Google Shape;1019;g23804a61086_0_57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do {… } while loops</a:t>
            </a:r>
            <a:endParaRPr/>
          </a:p>
        </p:txBody>
      </p:sp>
      <p:sp>
        <p:nvSpPr>
          <p:cNvPr id="1020" name="Google Shape;1020;g23804a61086_0_578"/>
          <p:cNvSpPr txBox="1">
            <a:spLocks noGrp="1"/>
          </p:cNvSpPr>
          <p:nvPr>
            <p:ph type="body" idx="1"/>
          </p:nvPr>
        </p:nvSpPr>
        <p:spPr>
          <a:xfrm>
            <a:off x="1173162" y="1981200"/>
            <a:ext cx="7772400" cy="19812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do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 “ID =” + userID[n]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n++;</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response = readInt( “Enter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}while (response == 1);</a:t>
            </a:r>
            <a:endParaRPr/>
          </a:p>
        </p:txBody>
      </p:sp>
      <p:sp>
        <p:nvSpPr>
          <p:cNvPr id="1021" name="Google Shape;1021;g23804a61086_0_578"/>
          <p:cNvSpPr txBox="1"/>
          <p:nvPr/>
        </p:nvSpPr>
        <p:spPr>
          <a:xfrm>
            <a:off x="1219200" y="4267200"/>
            <a:ext cx="7620000" cy="135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minimum number of times the loop is executed?</a:t>
            </a:r>
            <a:endParaRPr/>
          </a:p>
          <a:p>
            <a:pPr marL="0" marR="0" lvl="0" indent="0" algn="l" rtl="0">
              <a:lnSpc>
                <a:spcPct val="100000"/>
              </a:lnSpc>
              <a:spcBef>
                <a:spcPts val="120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maximum number of times?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p:cNvGrpSpPr/>
        <p:nvPr/>
      </p:nvGrpSpPr>
      <p:grpSpPr>
        <a:xfrm>
          <a:off x="0" y="0"/>
          <a:ext cx="0" cy="0"/>
          <a:chOff x="0" y="0"/>
          <a:chExt cx="0" cy="0"/>
        </a:xfrm>
      </p:grpSpPr>
      <p:sp>
        <p:nvSpPr>
          <p:cNvPr id="1026" name="Google Shape;1026;g23804a61086_0_584"/>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Break</a:t>
            </a:r>
            <a:endParaRPr/>
          </a:p>
        </p:txBody>
      </p:sp>
      <p:sp>
        <p:nvSpPr>
          <p:cNvPr id="1027" name="Google Shape;1027;g23804a61086_0_584"/>
          <p:cNvSpPr txBox="1">
            <a:spLocks noGrp="1"/>
          </p:cNvSpPr>
          <p:nvPr>
            <p:ph type="body" idx="1"/>
          </p:nvPr>
        </p:nvSpPr>
        <p:spPr>
          <a:xfrm>
            <a:off x="1173162" y="1981200"/>
            <a:ext cx="73611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A break statement causes an  exit from the </a:t>
            </a:r>
            <a:r>
              <a:rPr lang="en-US" sz="2800" b="0" i="0" u="none">
                <a:solidFill>
                  <a:schemeClr val="hlink"/>
                </a:solidFill>
                <a:latin typeface="Arial"/>
                <a:ea typeface="Arial"/>
                <a:cs typeface="Arial"/>
                <a:sym typeface="Arial"/>
              </a:rPr>
              <a:t>innermost </a:t>
            </a:r>
            <a:r>
              <a:rPr lang="en-US" sz="2800" b="0" i="0" u="none">
                <a:solidFill>
                  <a:schemeClr val="dk1"/>
                </a:solidFill>
                <a:latin typeface="Arial"/>
                <a:ea typeface="Arial"/>
                <a:cs typeface="Arial"/>
                <a:sym typeface="Arial"/>
              </a:rPr>
              <a:t>containing </a:t>
            </a:r>
            <a:r>
              <a:rPr lang="en-US" sz="2800" b="0" i="0" u="none">
                <a:solidFill>
                  <a:schemeClr val="hlink"/>
                </a:solidFill>
                <a:latin typeface="Arial"/>
                <a:ea typeface="Arial"/>
                <a:cs typeface="Arial"/>
                <a:sym typeface="Arial"/>
              </a:rPr>
              <a:t>while</a:t>
            </a:r>
            <a:r>
              <a:rPr lang="en-US" sz="2800" b="0" i="0" u="none">
                <a:solidFill>
                  <a:schemeClr val="dk1"/>
                </a:solidFill>
                <a:latin typeface="Arial"/>
                <a:ea typeface="Arial"/>
                <a:cs typeface="Arial"/>
                <a:sym typeface="Arial"/>
              </a:rPr>
              <a:t>, </a:t>
            </a:r>
            <a:r>
              <a:rPr lang="en-US" sz="2800" b="0" i="0" u="none">
                <a:solidFill>
                  <a:schemeClr val="hlink"/>
                </a:solidFill>
                <a:latin typeface="Arial"/>
                <a:ea typeface="Arial"/>
                <a:cs typeface="Arial"/>
                <a:sym typeface="Arial"/>
              </a:rPr>
              <a:t>do</a:t>
            </a:r>
            <a:r>
              <a:rPr lang="en-US" sz="2800" b="0" i="0" u="none">
                <a:solidFill>
                  <a:schemeClr val="dk1"/>
                </a:solidFill>
                <a:latin typeface="Arial"/>
                <a:ea typeface="Arial"/>
                <a:cs typeface="Arial"/>
                <a:sym typeface="Arial"/>
              </a:rPr>
              <a:t>, </a:t>
            </a:r>
            <a:r>
              <a:rPr lang="en-US" sz="2800" b="0" i="0" u="none">
                <a:solidFill>
                  <a:schemeClr val="hlink"/>
                </a:solidFill>
                <a:latin typeface="Arial"/>
                <a:ea typeface="Arial"/>
                <a:cs typeface="Arial"/>
                <a:sym typeface="Arial"/>
              </a:rPr>
              <a:t>for</a:t>
            </a:r>
            <a:r>
              <a:rPr lang="en-US" sz="2800" b="0" i="0" u="none">
                <a:solidFill>
                  <a:schemeClr val="dk1"/>
                </a:solidFill>
                <a:latin typeface="Arial"/>
                <a:ea typeface="Arial"/>
                <a:cs typeface="Arial"/>
                <a:sym typeface="Arial"/>
              </a:rPr>
              <a:t> or </a:t>
            </a:r>
            <a:r>
              <a:rPr lang="en-US" sz="2800" b="0" i="0" u="none">
                <a:solidFill>
                  <a:schemeClr val="hlink"/>
                </a:solidFill>
                <a:latin typeface="Arial"/>
                <a:ea typeface="Arial"/>
                <a:cs typeface="Arial"/>
                <a:sym typeface="Arial"/>
              </a:rPr>
              <a:t>switch</a:t>
            </a:r>
            <a:r>
              <a:rPr lang="en-US" sz="2800" b="0" i="0" u="none">
                <a:solidFill>
                  <a:schemeClr val="dk1"/>
                </a:solidFill>
                <a:latin typeface="Arial"/>
                <a:ea typeface="Arial"/>
                <a:cs typeface="Arial"/>
                <a:sym typeface="Arial"/>
              </a:rPr>
              <a:t> statement.</a:t>
            </a:r>
            <a:endParaRPr sz="2800" b="0" i="0" u="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for ( int i = 0; i &lt; maxID, i++ )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if ( userID[i] == targetID )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index = i;</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program jumps here after break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1"/>
        <p:cNvGrpSpPr/>
        <p:nvPr/>
      </p:nvGrpSpPr>
      <p:grpSpPr>
        <a:xfrm>
          <a:off x="0" y="0"/>
          <a:ext cx="0" cy="0"/>
          <a:chOff x="0" y="0"/>
          <a:chExt cx="0" cy="0"/>
        </a:xfrm>
      </p:grpSpPr>
      <p:sp>
        <p:nvSpPr>
          <p:cNvPr id="1032" name="Google Shape;1032;g23804a61086_0_589"/>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Continue</a:t>
            </a:r>
            <a:endParaRPr/>
          </a:p>
        </p:txBody>
      </p:sp>
      <p:sp>
        <p:nvSpPr>
          <p:cNvPr id="1033" name="Google Shape;1033;g23804a61086_0_589"/>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Can only be used with while, do or for.</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continue statement causes the innermost loop to start the next iteration immediately</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int i = 0; i &lt; maxID; i++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userID[i] != -1 ) continue;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 “UserID ” + i + “ :” +   		userID);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g27a25ee481c_0_46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INTRODUCTION TO ARRAYS</a:t>
            </a:r>
            <a:endParaRPr sz="4500" b="1" i="0" u="sng" strike="noStrike" cap="none">
              <a:solidFill>
                <a:srgbClr val="FFC700"/>
              </a:solidFill>
              <a:latin typeface="Corbel"/>
              <a:ea typeface="Corbel"/>
              <a:cs typeface="Corbel"/>
              <a:sym typeface="Corbel"/>
            </a:endParaRPr>
          </a:p>
        </p:txBody>
      </p:sp>
      <p:sp>
        <p:nvSpPr>
          <p:cNvPr id="1039" name="Google Shape;1039;g27a25ee481c_0_467"/>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lt1"/>
                </a:solidFill>
                <a:latin typeface="Corbel"/>
                <a:ea typeface="Corbel"/>
                <a:cs typeface="Corbel"/>
                <a:sym typeface="Corbel"/>
              </a:rPr>
              <a:t>Array is a group of continuous or related data items that share a common name.</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lt1"/>
                </a:solidFill>
                <a:latin typeface="Corbel"/>
                <a:ea typeface="Corbel"/>
                <a:cs typeface="Corbel"/>
                <a:sym typeface="Corbel"/>
              </a:rPr>
              <a:t>Syntax:</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strike="noStrike" cap="none">
                <a:solidFill>
                  <a:schemeClr val="lt1"/>
                </a:solidFill>
                <a:latin typeface="Corbel"/>
                <a:ea typeface="Corbel"/>
                <a:cs typeface="Corbel"/>
                <a:sym typeface="Corbel"/>
              </a:rPr>
              <a:t>       array_name[value];</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lt1"/>
                </a:solidFill>
                <a:latin typeface="Corbel"/>
                <a:ea typeface="Corbel"/>
                <a:cs typeface="Corbel"/>
                <a:sym typeface="Corbel"/>
              </a:rPr>
              <a:t>Example:</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strike="noStrike" cap="none">
                <a:solidFill>
                  <a:schemeClr val="lt1"/>
                </a:solidFill>
                <a:latin typeface="Corbel"/>
                <a:ea typeface="Corbel"/>
                <a:cs typeface="Corbel"/>
                <a:sym typeface="Corbel"/>
              </a:rPr>
              <a:t>          salary[10];</a:t>
            </a:r>
            <a:endParaRPr/>
          </a:p>
          <a:p>
            <a:pPr marL="438912" marR="0" lvl="0" indent="-157480" algn="l" rtl="0">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27a25ee481c_0_47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ONE-DIMENSIONAL ARRAY</a:t>
            </a:r>
            <a:endParaRPr sz="4500" b="1" i="0" u="sng" strike="noStrike" cap="none">
              <a:solidFill>
                <a:srgbClr val="FFC700"/>
              </a:solidFill>
              <a:latin typeface="Corbel"/>
              <a:ea typeface="Corbel"/>
              <a:cs typeface="Corbel"/>
              <a:sym typeface="Corbel"/>
            </a:endParaRPr>
          </a:p>
        </p:txBody>
      </p:sp>
      <p:sp>
        <p:nvSpPr>
          <p:cNvPr id="1045" name="Google Shape;1045;g27a25ee481c_0_477"/>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 list of items can be given one variable name using only one subscript and such a variable is called </a:t>
            </a:r>
            <a:r>
              <a:rPr lang="en-US" sz="3200" b="0" i="1" u="none">
                <a:solidFill>
                  <a:schemeClr val="lt1"/>
                </a:solidFill>
                <a:latin typeface="Corbel"/>
                <a:ea typeface="Corbel"/>
                <a:cs typeface="Corbel"/>
                <a:sym typeface="Corbel"/>
              </a:rPr>
              <a:t>a single- subscripted or One- dimensional array.</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1" u="none">
                <a:solidFill>
                  <a:schemeClr val="lt1"/>
                </a:solidFill>
                <a:latin typeface="Corbel"/>
                <a:ea typeface="Corbel"/>
                <a:cs typeface="Corbel"/>
                <a:sym typeface="Corbel"/>
              </a:rPr>
              <a:t>Express as:</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x[1],x[2]………x[n]</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1" u="none">
                <a:solidFill>
                  <a:schemeClr val="lt1"/>
                </a:solidFill>
                <a:latin typeface="Corbel"/>
                <a:ea typeface="Corbel"/>
                <a:cs typeface="Corbel"/>
                <a:sym typeface="Corbel"/>
              </a:rPr>
              <a:t>The subscript of an array can be integer constants, integer variables like i, or expressions that yield integers.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27a25ee481c_0_482"/>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CREATING AN ARRAY</a:t>
            </a:r>
            <a:endParaRPr sz="4500" b="1" i="0" u="sng" strike="noStrike" cap="none">
              <a:solidFill>
                <a:srgbClr val="FFC700"/>
              </a:solidFill>
              <a:latin typeface="Corbel"/>
              <a:ea typeface="Corbel"/>
              <a:cs typeface="Corbel"/>
              <a:sym typeface="Corbel"/>
            </a:endParaRPr>
          </a:p>
        </p:txBody>
      </p:sp>
      <p:sp>
        <p:nvSpPr>
          <p:cNvPr id="1051" name="Google Shape;1051;g27a25ee481c_0_482"/>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rm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Like any other variables, array must be declared and created in the computer memory before they are used.</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Creation of an array involves three steps:-</a:t>
            </a:r>
            <a:endParaRPr/>
          </a:p>
          <a:p>
            <a:pPr marL="438150" marR="0" lvl="0" indent="-319087" algn="l" rtl="0">
              <a:lnSpc>
                <a:spcPct val="100000"/>
              </a:lnSpc>
              <a:spcBef>
                <a:spcPts val="0"/>
              </a:spcBef>
              <a:spcAft>
                <a:spcPts val="0"/>
              </a:spcAft>
              <a:buClr>
                <a:schemeClr val="accent1"/>
              </a:buClr>
              <a:buSzPts val="2560"/>
              <a:buFont typeface="Corbel"/>
              <a:buAutoNum type="arabicPeriod"/>
            </a:pPr>
            <a:r>
              <a:rPr lang="en-US" sz="3200" b="0" i="0" u="none">
                <a:solidFill>
                  <a:schemeClr val="lt1"/>
                </a:solidFill>
                <a:latin typeface="Corbel"/>
                <a:ea typeface="Corbel"/>
                <a:cs typeface="Corbel"/>
                <a:sym typeface="Corbel"/>
              </a:rPr>
              <a:t>Declaring the array</a:t>
            </a:r>
            <a:endParaRPr/>
          </a:p>
          <a:p>
            <a:pPr marL="438150" marR="0" lvl="0" indent="-319087" algn="l" rtl="0">
              <a:lnSpc>
                <a:spcPct val="100000"/>
              </a:lnSpc>
              <a:spcBef>
                <a:spcPts val="0"/>
              </a:spcBef>
              <a:spcAft>
                <a:spcPts val="0"/>
              </a:spcAft>
              <a:buClr>
                <a:schemeClr val="accent1"/>
              </a:buClr>
              <a:buSzPts val="2560"/>
              <a:buFont typeface="Corbel"/>
              <a:buAutoNum type="arabicPeriod"/>
            </a:pPr>
            <a:r>
              <a:rPr lang="en-US" sz="3200" b="0" i="0" u="none">
                <a:solidFill>
                  <a:schemeClr val="lt1"/>
                </a:solidFill>
                <a:latin typeface="Corbel"/>
                <a:ea typeface="Corbel"/>
                <a:cs typeface="Corbel"/>
                <a:sym typeface="Corbel"/>
              </a:rPr>
              <a:t>Creating memory locations </a:t>
            </a:r>
            <a:endParaRPr/>
          </a:p>
          <a:p>
            <a:pPr marL="438150" marR="0" lvl="0" indent="-319087" algn="l" rtl="0">
              <a:lnSpc>
                <a:spcPct val="100000"/>
              </a:lnSpc>
              <a:spcBef>
                <a:spcPts val="0"/>
              </a:spcBef>
              <a:spcAft>
                <a:spcPts val="0"/>
              </a:spcAft>
              <a:buClr>
                <a:schemeClr val="accent1"/>
              </a:buClr>
              <a:buSzPts val="2560"/>
              <a:buFont typeface="Corbel"/>
              <a:buAutoNum type="arabicPeriod"/>
            </a:pPr>
            <a:r>
              <a:rPr lang="en-US" sz="3200" b="0" i="0" u="none">
                <a:solidFill>
                  <a:schemeClr val="lt1"/>
                </a:solidFill>
                <a:latin typeface="Corbel"/>
                <a:ea typeface="Corbel"/>
                <a:cs typeface="Corbel"/>
                <a:sym typeface="Corbel"/>
              </a:rPr>
              <a:t>Putting values into the memory locations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g27a25ee481c_0_48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DECLARATION OF ARRAYS</a:t>
            </a:r>
            <a:endParaRPr sz="4500" b="1" i="0" u="sng" strike="noStrike" cap="none">
              <a:solidFill>
                <a:srgbClr val="FFC700"/>
              </a:solidFill>
              <a:latin typeface="Corbel"/>
              <a:ea typeface="Corbel"/>
              <a:cs typeface="Corbel"/>
              <a:sym typeface="Corbel"/>
            </a:endParaRPr>
          </a:p>
        </p:txBody>
      </p:sp>
      <p:sp>
        <p:nvSpPr>
          <p:cNvPr id="1057" name="Google Shape;1057;g27a25ee481c_0_487"/>
          <p:cNvSpPr txBox="1">
            <a:spLocks noGrp="1"/>
          </p:cNvSpPr>
          <p:nvPr>
            <p:ph type="body" idx="1"/>
          </p:nvPr>
        </p:nvSpPr>
        <p:spPr>
          <a:xfrm>
            <a:off x="457200" y="1447800"/>
            <a:ext cx="8229600" cy="46785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Arrays in Java may be declared in two forms:</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a:t>
            </a:r>
            <a:r>
              <a:rPr lang="en-US" sz="3200" b="0" i="1" u="none">
                <a:solidFill>
                  <a:schemeClr val="lt1"/>
                </a:solidFill>
                <a:latin typeface="Corbel"/>
                <a:ea typeface="Corbel"/>
                <a:cs typeface="Corbel"/>
                <a:sym typeface="Corbel"/>
              </a:rPr>
              <a:t>Form1          </a:t>
            </a:r>
            <a:endParaRPr/>
          </a:p>
          <a:p>
            <a:pPr marL="438150" marR="0" lvl="0" indent="-319087" algn="l" rtl="0">
              <a:lnSpc>
                <a:spcPct val="100000"/>
              </a:lnSpc>
              <a:spcBef>
                <a:spcPts val="0"/>
              </a:spcBef>
              <a:spcAft>
                <a:spcPts val="0"/>
              </a:spcAft>
              <a:buClr>
                <a:schemeClr val="accent1"/>
              </a:buClr>
              <a:buSzPts val="2560"/>
              <a:buFont typeface="Noto Sans Symbols"/>
              <a:buNone/>
            </a:pPr>
            <a:endParaRPr sz="3200" b="0" i="1"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Form2                                             </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Example:</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int                 number[  ];</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float             average[  ];</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int[  ]            counter;</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float[  ]         marks;</a:t>
            </a:r>
            <a:endParaRPr/>
          </a:p>
        </p:txBody>
      </p:sp>
      <p:sp>
        <p:nvSpPr>
          <p:cNvPr id="1058" name="Google Shape;1058;g27a25ee481c_0_487"/>
          <p:cNvSpPr txBox="1"/>
          <p:nvPr/>
        </p:nvSpPr>
        <p:spPr>
          <a:xfrm>
            <a:off x="3581400" y="2057400"/>
            <a:ext cx="2514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en-US" sz="2000" b="0" i="1" u="none">
                <a:solidFill>
                  <a:srgbClr val="000000"/>
                </a:solidFill>
                <a:latin typeface="Corbel"/>
                <a:ea typeface="Corbel"/>
                <a:cs typeface="Corbel"/>
                <a:sym typeface="Corbel"/>
              </a:rPr>
              <a:t>type arrayname[ ];</a:t>
            </a:r>
            <a:endParaRPr/>
          </a:p>
        </p:txBody>
      </p:sp>
      <p:sp>
        <p:nvSpPr>
          <p:cNvPr id="1059" name="Google Shape;1059;g27a25ee481c_0_487"/>
          <p:cNvSpPr txBox="1"/>
          <p:nvPr/>
        </p:nvSpPr>
        <p:spPr>
          <a:xfrm>
            <a:off x="3657600" y="3048000"/>
            <a:ext cx="2514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en-US" sz="2000" b="0" i="1" u="none">
                <a:solidFill>
                  <a:srgbClr val="000000"/>
                </a:solidFill>
                <a:latin typeface="Corbel"/>
                <a:ea typeface="Corbel"/>
                <a:cs typeface="Corbel"/>
                <a:sym typeface="Corbel"/>
              </a:rPr>
              <a:t>Type[ ] arrayname;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27a25ee481c_0_494"/>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CREATION OF ARRAYS</a:t>
            </a:r>
            <a:endParaRPr sz="4500" b="1" i="0" u="sng" strike="noStrike" cap="none">
              <a:solidFill>
                <a:srgbClr val="FFC700"/>
              </a:solidFill>
              <a:latin typeface="Corbel"/>
              <a:ea typeface="Corbel"/>
              <a:cs typeface="Corbel"/>
              <a:sym typeface="Corbel"/>
            </a:endParaRPr>
          </a:p>
        </p:txBody>
      </p:sp>
      <p:sp>
        <p:nvSpPr>
          <p:cNvPr id="1065" name="Google Shape;1065;g27a25ee481c_0_494"/>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Java allows to create arrays using </a:t>
            </a:r>
            <a:r>
              <a:rPr lang="en-US" sz="3200" b="1" i="0" u="none">
                <a:solidFill>
                  <a:schemeClr val="lt1"/>
                </a:solidFill>
                <a:latin typeface="Corbel"/>
                <a:ea typeface="Corbel"/>
                <a:cs typeface="Corbel"/>
                <a:sym typeface="Corbel"/>
              </a:rPr>
              <a:t>new </a:t>
            </a:r>
            <a:r>
              <a:rPr lang="en-US" sz="3200" b="0" i="0" u="none">
                <a:solidFill>
                  <a:schemeClr val="lt1"/>
                </a:solidFill>
                <a:latin typeface="Corbel"/>
                <a:ea typeface="Corbel"/>
                <a:cs typeface="Corbel"/>
                <a:sym typeface="Corbel"/>
              </a:rPr>
              <a:t>operator only , as shown below:</a:t>
            </a:r>
            <a:endParaRPr/>
          </a:p>
          <a:p>
            <a:pPr marL="438150" marR="0" lvl="0" indent="-31908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Examples:</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number    = new int[5];</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average    = new float[10];</a:t>
            </a:r>
            <a:endParaRPr/>
          </a:p>
        </p:txBody>
      </p:sp>
      <p:sp>
        <p:nvSpPr>
          <p:cNvPr id="1066" name="Google Shape;1066;g27a25ee481c_0_494"/>
          <p:cNvSpPr txBox="1"/>
          <p:nvPr/>
        </p:nvSpPr>
        <p:spPr>
          <a:xfrm>
            <a:off x="1447800" y="2895600"/>
            <a:ext cx="4876800" cy="685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arrayname = </a:t>
            </a:r>
            <a:r>
              <a:rPr lang="en-US" sz="1800" b="1" i="0" u="none">
                <a:solidFill>
                  <a:srgbClr val="000000"/>
                </a:solidFill>
                <a:latin typeface="Corbel"/>
                <a:ea typeface="Corbel"/>
                <a:cs typeface="Corbel"/>
                <a:sym typeface="Corbel"/>
              </a:rPr>
              <a:t>new</a:t>
            </a:r>
            <a:r>
              <a:rPr lang="en-US" sz="1800" b="0" i="0" u="none">
                <a:solidFill>
                  <a:srgbClr val="000000"/>
                </a:solidFill>
                <a:latin typeface="Corbel"/>
                <a:ea typeface="Corbel"/>
                <a:cs typeface="Corbel"/>
                <a:sym typeface="Corbel"/>
              </a:rPr>
              <a:t>  type[size];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27a25ee481c_0_500"/>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INITIALIZATION OF ARRAYS</a:t>
            </a:r>
            <a:endParaRPr sz="4500" b="1" i="0" u="sng" strike="noStrike" cap="none">
              <a:solidFill>
                <a:srgbClr val="FFC700"/>
              </a:solidFill>
              <a:latin typeface="Corbel"/>
              <a:ea typeface="Corbel"/>
              <a:cs typeface="Corbel"/>
              <a:sym typeface="Corbel"/>
            </a:endParaRPr>
          </a:p>
        </p:txBody>
      </p:sp>
      <p:sp>
        <p:nvSpPr>
          <p:cNvPr id="1072" name="Google Shape;1072;g27a25ee481c_0_500"/>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rmAutofit/>
          </a:bodyPr>
          <a:lstStyle/>
          <a:p>
            <a:pPr marL="438150" marR="0" lvl="0" indent="-319087" algn="l" rtl="0">
              <a:lnSpc>
                <a:spcPct val="80000"/>
              </a:lnSpc>
              <a:spcBef>
                <a:spcPts val="0"/>
              </a:spcBef>
              <a:spcAft>
                <a:spcPts val="0"/>
              </a:spcAft>
              <a:buClr>
                <a:schemeClr val="accent1"/>
              </a:buClr>
              <a:buSzPts val="2400"/>
              <a:buFont typeface="Noto Sans Symbols"/>
              <a:buChar char="◼"/>
            </a:pPr>
            <a:r>
              <a:rPr lang="en-US" sz="3000" b="0" i="0" u="none">
                <a:solidFill>
                  <a:schemeClr val="lt1"/>
                </a:solidFill>
                <a:latin typeface="Corbel"/>
                <a:ea typeface="Corbel"/>
                <a:cs typeface="Corbel"/>
                <a:sym typeface="Corbel"/>
              </a:rPr>
              <a:t>In this step values are put into the array created. This process is known as initialization.</a:t>
            </a:r>
            <a:endParaRPr/>
          </a:p>
          <a:p>
            <a:pPr marL="438150" marR="0" lvl="0" indent="-166687" algn="l" rtl="0">
              <a:lnSpc>
                <a:spcPct val="8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166687" algn="l" rtl="0">
              <a:lnSpc>
                <a:spcPct val="8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166687" algn="l" rtl="0">
              <a:lnSpc>
                <a:spcPct val="8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319087" algn="l" rtl="0">
              <a:lnSpc>
                <a:spcPct val="80000"/>
              </a:lnSpc>
              <a:spcBef>
                <a:spcPts val="0"/>
              </a:spcBef>
              <a:spcAft>
                <a:spcPts val="0"/>
              </a:spcAft>
              <a:buClr>
                <a:schemeClr val="accent1"/>
              </a:buClr>
              <a:buSzPts val="2400"/>
              <a:buFont typeface="Noto Sans Symbols"/>
              <a:buChar char="◼"/>
            </a:pPr>
            <a:r>
              <a:rPr lang="en-US" sz="3000" b="0" i="0" u="none">
                <a:solidFill>
                  <a:schemeClr val="lt1"/>
                </a:solidFill>
                <a:latin typeface="Corbel"/>
                <a:ea typeface="Corbel"/>
                <a:cs typeface="Corbel"/>
                <a:sym typeface="Corbel"/>
              </a:rPr>
              <a:t>Example:</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number[0]=35;</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number[1]=40;</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 . . . . . . . . . . . .</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number[n]=19;</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a:t>
            </a:r>
            <a:endParaRPr/>
          </a:p>
        </p:txBody>
      </p:sp>
      <p:sp>
        <p:nvSpPr>
          <p:cNvPr id="1073" name="Google Shape;1073;g27a25ee481c_0_500"/>
          <p:cNvSpPr txBox="1"/>
          <p:nvPr/>
        </p:nvSpPr>
        <p:spPr>
          <a:xfrm>
            <a:off x="1828800" y="2667000"/>
            <a:ext cx="5257800" cy="6096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arrayname[subscript]  =  value;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7a25ee481c_0_506"/>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Points to ponder:</a:t>
            </a:r>
            <a:endParaRPr sz="4500" b="1" i="0" u="sng" strike="noStrike" cap="none">
              <a:solidFill>
                <a:srgbClr val="FFC700"/>
              </a:solidFill>
              <a:latin typeface="Corbel"/>
              <a:ea typeface="Corbel"/>
              <a:cs typeface="Corbel"/>
              <a:sym typeface="Corbel"/>
            </a:endParaRPr>
          </a:p>
        </p:txBody>
      </p:sp>
      <p:sp>
        <p:nvSpPr>
          <p:cNvPr id="1079" name="Google Shape;1079;g27a25ee481c_0_506"/>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Java creates array starting with a subscript of 0 and ends with a value less than the size specified.</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Trying to access an array beyond its boundaries will generate an error message.</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Array can also be initialize as the other ordinary variables when they are declared.</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Array initializer is a list of values separated by commas and surrounded by curly braces.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
          <p:cNvSpPr txBox="1">
            <a:spLocks noGrp="1"/>
          </p:cNvSpPr>
          <p:nvPr>
            <p:ph type="title"/>
          </p:nvPr>
        </p:nvSpPr>
        <p:spPr>
          <a:xfrm>
            <a:off x="457200" y="357166"/>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Modular programming</a:t>
            </a:r>
            <a:endParaRPr sz="3000" b="0" i="0" u="none" strike="noStrike" cap="small">
              <a:solidFill>
                <a:schemeClr val="dk2"/>
              </a:solidFill>
              <a:latin typeface="Libre Baskerville"/>
              <a:ea typeface="Libre Baskerville"/>
              <a:cs typeface="Libre Baskerville"/>
              <a:sym typeface="Libre Baskerville"/>
            </a:endParaRPr>
          </a:p>
        </p:txBody>
      </p:sp>
      <p:sp>
        <p:nvSpPr>
          <p:cNvPr id="501" name="Google Shape;501;p8"/>
          <p:cNvSpPr txBox="1">
            <a:spLocks noGrp="1"/>
          </p:cNvSpPr>
          <p:nvPr>
            <p:ph type="body" idx="1"/>
          </p:nvPr>
        </p:nvSpPr>
        <p:spPr>
          <a:xfrm>
            <a:off x="457200" y="1142984"/>
            <a:ext cx="7467600" cy="1685924"/>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554"/>
              <a:buFont typeface="Noto Sans Symbols"/>
              <a:buChar char="•"/>
            </a:pPr>
            <a:r>
              <a:rPr lang="en-US" sz="2220" b="0" i="0" u="none" strike="noStrike" cap="none" dirty="0">
                <a:solidFill>
                  <a:schemeClr val="dk1"/>
                </a:solidFill>
                <a:latin typeface="Libre Baskerville"/>
                <a:ea typeface="Libre Baskerville"/>
                <a:cs typeface="Libre Baskerville"/>
                <a:sym typeface="Libre Baskerville"/>
              </a:rPr>
              <a:t>Procedures with some common functionality are grouped together into separate modules</a:t>
            </a:r>
            <a:endParaRPr dirty="0"/>
          </a:p>
          <a:p>
            <a:pPr marL="274320" marR="0" lvl="0" indent="-274320" algn="l" rtl="0">
              <a:lnSpc>
                <a:spcPct val="100000"/>
              </a:lnSpc>
              <a:spcBef>
                <a:spcPts val="600"/>
              </a:spcBef>
              <a:spcAft>
                <a:spcPts val="0"/>
              </a:spcAft>
              <a:buClr>
                <a:schemeClr val="accent1"/>
              </a:buClr>
              <a:buSzPts val="1554"/>
              <a:buFont typeface="Noto Sans Symbols"/>
              <a:buChar char="•"/>
            </a:pPr>
            <a:r>
              <a:rPr lang="en-US" sz="2220" b="0" i="0" u="none" strike="noStrike" cap="none" dirty="0">
                <a:solidFill>
                  <a:schemeClr val="dk1"/>
                </a:solidFill>
                <a:latin typeface="Libre Baskerville"/>
                <a:ea typeface="Libre Baskerville"/>
                <a:cs typeface="Libre Baskerville"/>
                <a:sym typeface="Libre Baskerville"/>
              </a:rPr>
              <a:t>Program is categorized into several smaller modules</a:t>
            </a:r>
            <a:endParaRPr dirty="0"/>
          </a:p>
          <a:p>
            <a:pPr marL="274320" marR="0" lvl="0" indent="-274320" algn="l" rtl="0">
              <a:lnSpc>
                <a:spcPct val="100000"/>
              </a:lnSpc>
              <a:spcBef>
                <a:spcPts val="600"/>
              </a:spcBef>
              <a:spcAft>
                <a:spcPts val="0"/>
              </a:spcAft>
              <a:buClr>
                <a:schemeClr val="accent1"/>
              </a:buClr>
              <a:buSzPts val="1554"/>
              <a:buFont typeface="Noto Sans Symbols"/>
              <a:buChar char="•"/>
            </a:pPr>
            <a:r>
              <a:rPr lang="en-US" sz="2220" b="0" i="0" u="none" strike="noStrike" cap="none" dirty="0">
                <a:solidFill>
                  <a:schemeClr val="dk1"/>
                </a:solidFill>
                <a:latin typeface="Libre Baskerville"/>
                <a:ea typeface="Libre Baskerville"/>
                <a:cs typeface="Libre Baskerville"/>
                <a:sym typeface="Libre Baskerville"/>
              </a:rPr>
              <a:t>Each module can have its own data</a:t>
            </a:r>
            <a:endParaRPr dirty="0"/>
          </a:p>
          <a:p>
            <a:pPr marL="274320" marR="0" lvl="0" indent="-175641" algn="l" rtl="0">
              <a:lnSpc>
                <a:spcPct val="100000"/>
              </a:lnSpc>
              <a:spcBef>
                <a:spcPts val="600"/>
              </a:spcBef>
              <a:spcAft>
                <a:spcPts val="0"/>
              </a:spcAft>
              <a:buClr>
                <a:schemeClr val="accent1"/>
              </a:buClr>
              <a:buSzPts val="1554"/>
              <a:buFont typeface="Noto Sans Symbols"/>
              <a:buNone/>
            </a:pPr>
            <a:endParaRPr sz="2220" b="0" i="0" u="none" strike="noStrike" cap="none" dirty="0">
              <a:solidFill>
                <a:schemeClr val="dk1"/>
              </a:solidFill>
              <a:latin typeface="Libre Baskerville"/>
              <a:ea typeface="Libre Baskerville"/>
              <a:cs typeface="Libre Baskerville"/>
              <a:sym typeface="Libre Baskerville"/>
            </a:endParaRPr>
          </a:p>
        </p:txBody>
      </p:sp>
      <p:pic>
        <p:nvPicPr>
          <p:cNvPr id="502" name="Google Shape;502;p8"/>
          <p:cNvPicPr preferRelativeResize="0"/>
          <p:nvPr/>
        </p:nvPicPr>
        <p:blipFill rotWithShape="1">
          <a:blip r:embed="rId3">
            <a:alphaModFix/>
          </a:blip>
          <a:srcRect/>
          <a:stretch/>
        </p:blipFill>
        <p:spPr>
          <a:xfrm>
            <a:off x="2143108" y="3000372"/>
            <a:ext cx="5072098" cy="3733800"/>
          </a:xfrm>
          <a:prstGeom prst="rect">
            <a:avLst/>
          </a:prstGeom>
          <a:noFill/>
          <a:ln>
            <a:noFill/>
          </a:ln>
        </p:spPr>
      </p:pic>
      <p:sp>
        <p:nvSpPr>
          <p:cNvPr id="503" name="Google Shape;503;p8"/>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27a25ee481c_0_511"/>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ARRAY LENGTH</a:t>
            </a:r>
            <a:endParaRPr sz="4500" b="1" i="0" u="sng" strike="noStrike" cap="none">
              <a:solidFill>
                <a:srgbClr val="FFC700"/>
              </a:solidFill>
              <a:latin typeface="Corbel"/>
              <a:ea typeface="Corbel"/>
              <a:cs typeface="Corbel"/>
              <a:sym typeface="Corbel"/>
            </a:endParaRPr>
          </a:p>
        </p:txBody>
      </p:sp>
      <p:sp>
        <p:nvSpPr>
          <p:cNvPr id="1085" name="Google Shape;1085;g27a25ee481c_0_511"/>
          <p:cNvSpPr txBox="1">
            <a:spLocks noGrp="1"/>
          </p:cNvSpPr>
          <p:nvPr>
            <p:ph type="body" idx="1"/>
          </p:nvPr>
        </p:nvSpPr>
        <p:spPr>
          <a:xfrm>
            <a:off x="457200" y="1295400"/>
            <a:ext cx="8229600" cy="48309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All arrays store the allocated size in a variable named </a:t>
            </a:r>
            <a:r>
              <a:rPr lang="en-US" sz="3200" b="1" i="0" u="none">
                <a:solidFill>
                  <a:schemeClr val="lt1"/>
                </a:solidFill>
                <a:latin typeface="Corbel"/>
                <a:ea typeface="Corbel"/>
                <a:cs typeface="Corbel"/>
                <a:sym typeface="Corbel"/>
              </a:rPr>
              <a:t>length</a:t>
            </a:r>
            <a:r>
              <a:rPr lang="en-US" sz="3200" b="0" i="0" u="none">
                <a:solidFill>
                  <a:schemeClr val="lt1"/>
                </a:solidFill>
                <a:latin typeface="Corbel"/>
                <a:ea typeface="Corbel"/>
                <a:cs typeface="Corbel"/>
                <a:sym typeface="Corbel"/>
              </a:rPr>
              <a:t>.</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To access the length of the array a using a.length.</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Each dimension of the array is indexed from zero to its maximum size minus one.</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Example:</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a:t>
            </a:r>
            <a:endParaRPr/>
          </a:p>
        </p:txBody>
      </p:sp>
      <p:sp>
        <p:nvSpPr>
          <p:cNvPr id="1086" name="Google Shape;1086;g27a25ee481c_0_511"/>
          <p:cNvSpPr txBox="1"/>
          <p:nvPr/>
        </p:nvSpPr>
        <p:spPr>
          <a:xfrm>
            <a:off x="1600200" y="5257800"/>
            <a:ext cx="5257800" cy="5334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int   aSize  =  a  .  Length;</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g27a25ee481c_0_51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TWO-DIMENSIONAL ARRAYS</a:t>
            </a:r>
            <a:endParaRPr sz="4500" b="1" i="0" u="sng" strike="noStrike" cap="none">
              <a:solidFill>
                <a:srgbClr val="FFC700"/>
              </a:solidFill>
              <a:latin typeface="Corbel"/>
              <a:ea typeface="Corbel"/>
              <a:cs typeface="Corbel"/>
              <a:sym typeface="Corbel"/>
            </a:endParaRPr>
          </a:p>
        </p:txBody>
      </p:sp>
      <p:sp>
        <p:nvSpPr>
          <p:cNvPr id="1092" name="Google Shape;1092;g27a25ee481c_0_517"/>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In this, the first index selects the row and the second index selects the column within that row.</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For creating two-dimensional array, same steps are to be followed as that of simple arrays.</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Example:</a:t>
            </a:r>
            <a:endParaRPr dirty="0"/>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dirty="0">
                <a:solidFill>
                  <a:schemeClr val="lt1"/>
                </a:solidFill>
                <a:latin typeface="Corbel"/>
                <a:ea typeface="Corbel"/>
                <a:cs typeface="Corbel"/>
                <a:sym typeface="Corbel"/>
              </a:rPr>
              <a:t>         int </a:t>
            </a:r>
            <a:r>
              <a:rPr lang="en-US" sz="3200" b="0" i="0" u="none" dirty="0" err="1">
                <a:solidFill>
                  <a:schemeClr val="lt1"/>
                </a:solidFill>
                <a:latin typeface="Corbel"/>
                <a:ea typeface="Corbel"/>
                <a:cs typeface="Corbel"/>
                <a:sym typeface="Corbel"/>
              </a:rPr>
              <a:t>myArray</a:t>
            </a:r>
            <a:r>
              <a:rPr lang="en-US" sz="3200" b="0" i="0" u="none" dirty="0">
                <a:solidFill>
                  <a:schemeClr val="lt1"/>
                </a:solidFill>
                <a:latin typeface="Corbel"/>
                <a:ea typeface="Corbel"/>
                <a:cs typeface="Corbel"/>
                <a:sym typeface="Corbel"/>
              </a:rPr>
              <a:t>[ ][ ];</a:t>
            </a:r>
            <a:endParaRPr dirty="0"/>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dirty="0">
                <a:solidFill>
                  <a:schemeClr val="lt1"/>
                </a:solidFill>
                <a:latin typeface="Corbel"/>
                <a:ea typeface="Corbel"/>
                <a:cs typeface="Corbel"/>
                <a:sym typeface="Corbel"/>
              </a:rPr>
              <a:t>         </a:t>
            </a:r>
            <a:r>
              <a:rPr lang="en-US" sz="3200" b="0" i="0" u="none" dirty="0" err="1">
                <a:solidFill>
                  <a:schemeClr val="lt1"/>
                </a:solidFill>
                <a:latin typeface="Corbel"/>
                <a:ea typeface="Corbel"/>
                <a:cs typeface="Corbel"/>
                <a:sym typeface="Corbel"/>
              </a:rPr>
              <a:t>myArray</a:t>
            </a:r>
            <a:r>
              <a:rPr lang="en-US" sz="3200" b="0" i="0" u="none" dirty="0">
                <a:solidFill>
                  <a:schemeClr val="lt1"/>
                </a:solidFill>
                <a:latin typeface="Corbel"/>
                <a:ea typeface="Corbel"/>
                <a:cs typeface="Corbel"/>
                <a:sym typeface="Corbel"/>
              </a:rPr>
              <a:t> = new int [3] [4];</a:t>
            </a:r>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g27a25ee481c_0_522"/>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Autofit/>
          </a:bodyPr>
          <a:lstStyle/>
          <a:p>
            <a:pPr marL="0" marR="0" lvl="0" indent="0" algn="l" rtl="0">
              <a:lnSpc>
                <a:spcPct val="100000"/>
              </a:lnSpc>
              <a:spcBef>
                <a:spcPts val="0"/>
              </a:spcBef>
              <a:spcAft>
                <a:spcPts val="0"/>
              </a:spcAft>
              <a:buClr>
                <a:srgbClr val="FFC700"/>
              </a:buClr>
              <a:buSzPts val="4000"/>
              <a:buFont typeface="Corbel"/>
              <a:buNone/>
            </a:pPr>
            <a:r>
              <a:rPr lang="en-US" sz="4000" b="1" i="0" u="sng" strike="noStrike" cap="none">
                <a:solidFill>
                  <a:srgbClr val="FFC700"/>
                </a:solidFill>
                <a:latin typeface="Corbel"/>
                <a:ea typeface="Corbel"/>
                <a:cs typeface="Corbel"/>
                <a:sym typeface="Corbel"/>
              </a:rPr>
              <a:t>REPRESENTATION OF TWO-DIMENSIONAL ARRAY IN MEMORY</a:t>
            </a:r>
            <a:endParaRPr sz="4000" b="1" i="0" u="sng" strike="noStrike" cap="none">
              <a:solidFill>
                <a:srgbClr val="FFC700"/>
              </a:solidFill>
              <a:latin typeface="Corbel"/>
              <a:ea typeface="Corbel"/>
              <a:cs typeface="Corbel"/>
              <a:sym typeface="Corbel"/>
            </a:endParaRPr>
          </a:p>
        </p:txBody>
      </p:sp>
      <p:sp>
        <p:nvSpPr>
          <p:cNvPr id="1098" name="Google Shape;1098;g27a25ee481c_0_522"/>
          <p:cNvSpPr txBox="1">
            <a:spLocks noGrp="1"/>
          </p:cNvSpPr>
          <p:nvPr>
            <p:ph type="body" idx="1"/>
          </p:nvPr>
        </p:nvSpPr>
        <p:spPr>
          <a:xfrm>
            <a:off x="457200" y="1600200"/>
            <a:ext cx="8229600" cy="48006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a:t>
            </a:r>
            <a:r>
              <a:rPr lang="en-US" sz="2400" b="0" i="0" u="none">
                <a:solidFill>
                  <a:schemeClr val="lt1"/>
                </a:solidFill>
                <a:latin typeface="Corbel"/>
                <a:ea typeface="Corbel"/>
                <a:cs typeface="Corbel"/>
                <a:sym typeface="Corbel"/>
              </a:rPr>
              <a:t>column 0         column 1        column 2 </a:t>
            </a:r>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r>
              <a:rPr lang="en-US" sz="2400" b="0" i="0" u="none">
                <a:solidFill>
                  <a:schemeClr val="lt1"/>
                </a:solidFill>
                <a:latin typeface="Corbel"/>
                <a:ea typeface="Corbel"/>
                <a:cs typeface="Corbel"/>
                <a:sym typeface="Corbel"/>
              </a:rPr>
              <a:t>                          [0][0]             [0][1]                [0][2]</a:t>
            </a:r>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r>
              <a:rPr lang="en-US" sz="2400" b="0" i="0" u="none">
                <a:solidFill>
                  <a:schemeClr val="lt1"/>
                </a:solidFill>
                <a:latin typeface="Corbel"/>
                <a:ea typeface="Corbel"/>
                <a:cs typeface="Corbel"/>
                <a:sym typeface="Corbel"/>
              </a:rPr>
              <a:t>Row 0  </a:t>
            </a:r>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r>
              <a:rPr lang="en-US" sz="2400" b="0" i="0" u="none">
                <a:solidFill>
                  <a:schemeClr val="lt1"/>
                </a:solidFill>
                <a:latin typeface="Corbel"/>
                <a:ea typeface="Corbel"/>
                <a:cs typeface="Corbel"/>
                <a:sym typeface="Corbel"/>
              </a:rPr>
              <a:t>Row 1</a:t>
            </a:r>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r>
              <a:rPr lang="en-US" sz="2400" b="0" i="0" u="none">
                <a:solidFill>
                  <a:schemeClr val="lt1"/>
                </a:solidFill>
                <a:latin typeface="Corbel"/>
                <a:ea typeface="Corbel"/>
                <a:cs typeface="Corbel"/>
                <a:sym typeface="Corbel"/>
              </a:rPr>
              <a:t>Row 2</a:t>
            </a:r>
            <a:endParaRPr/>
          </a:p>
        </p:txBody>
      </p:sp>
      <p:sp>
        <p:nvSpPr>
          <p:cNvPr id="1099" name="Google Shape;1099;g27a25ee481c_0_522"/>
          <p:cNvSpPr txBox="1"/>
          <p:nvPr/>
        </p:nvSpPr>
        <p:spPr>
          <a:xfrm>
            <a:off x="1905000" y="3733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310</a:t>
            </a:r>
            <a:endParaRPr/>
          </a:p>
        </p:txBody>
      </p:sp>
      <p:sp>
        <p:nvSpPr>
          <p:cNvPr id="1100" name="Google Shape;1100;g27a25ee481c_0_522"/>
          <p:cNvSpPr txBox="1"/>
          <p:nvPr/>
        </p:nvSpPr>
        <p:spPr>
          <a:xfrm>
            <a:off x="3505200" y="3733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275</a:t>
            </a:r>
            <a:endParaRPr/>
          </a:p>
        </p:txBody>
      </p:sp>
      <p:sp>
        <p:nvSpPr>
          <p:cNvPr id="1101" name="Google Shape;1101;g27a25ee481c_0_522"/>
          <p:cNvSpPr txBox="1"/>
          <p:nvPr/>
        </p:nvSpPr>
        <p:spPr>
          <a:xfrm>
            <a:off x="5105400" y="3733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365</a:t>
            </a:r>
            <a:endParaRPr/>
          </a:p>
        </p:txBody>
      </p:sp>
      <p:sp>
        <p:nvSpPr>
          <p:cNvPr id="1102" name="Google Shape;1102;g27a25ee481c_0_522"/>
          <p:cNvSpPr txBox="1"/>
          <p:nvPr/>
        </p:nvSpPr>
        <p:spPr>
          <a:xfrm>
            <a:off x="1981200" y="44196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210</a:t>
            </a:r>
            <a:endParaRPr/>
          </a:p>
        </p:txBody>
      </p:sp>
      <p:sp>
        <p:nvSpPr>
          <p:cNvPr id="1103" name="Google Shape;1103;g27a25ee481c_0_522"/>
          <p:cNvSpPr txBox="1"/>
          <p:nvPr/>
        </p:nvSpPr>
        <p:spPr>
          <a:xfrm>
            <a:off x="3581400" y="44196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190</a:t>
            </a:r>
            <a:endParaRPr/>
          </a:p>
        </p:txBody>
      </p:sp>
      <p:sp>
        <p:nvSpPr>
          <p:cNvPr id="1104" name="Google Shape;1104;g27a25ee481c_0_522"/>
          <p:cNvSpPr txBox="1"/>
          <p:nvPr/>
        </p:nvSpPr>
        <p:spPr>
          <a:xfrm>
            <a:off x="5181600" y="5257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240</a:t>
            </a:r>
            <a:endParaRPr/>
          </a:p>
        </p:txBody>
      </p:sp>
      <p:sp>
        <p:nvSpPr>
          <p:cNvPr id="1105" name="Google Shape;1105;g27a25ee481c_0_522"/>
          <p:cNvSpPr txBox="1"/>
          <p:nvPr/>
        </p:nvSpPr>
        <p:spPr>
          <a:xfrm>
            <a:off x="5181600" y="44196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325</a:t>
            </a:r>
            <a:endParaRPr/>
          </a:p>
        </p:txBody>
      </p:sp>
      <p:sp>
        <p:nvSpPr>
          <p:cNvPr id="1106" name="Google Shape;1106;g27a25ee481c_0_522"/>
          <p:cNvSpPr txBox="1"/>
          <p:nvPr/>
        </p:nvSpPr>
        <p:spPr>
          <a:xfrm>
            <a:off x="1981200" y="5257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405</a:t>
            </a:r>
            <a:endParaRPr/>
          </a:p>
        </p:txBody>
      </p:sp>
      <p:sp>
        <p:nvSpPr>
          <p:cNvPr id="1107" name="Google Shape;1107;g27a25ee481c_0_522"/>
          <p:cNvSpPr txBox="1"/>
          <p:nvPr/>
        </p:nvSpPr>
        <p:spPr>
          <a:xfrm>
            <a:off x="3581400" y="5257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235</a:t>
            </a:r>
            <a:endParaRPr/>
          </a:p>
        </p:txBody>
      </p:sp>
      <p:cxnSp>
        <p:nvCxnSpPr>
          <p:cNvPr id="1108" name="Google Shape;1108;g27a25ee481c_0_522"/>
          <p:cNvCxnSpPr/>
          <p:nvPr/>
        </p:nvCxnSpPr>
        <p:spPr>
          <a:xfrm>
            <a:off x="1447800" y="3886200"/>
            <a:ext cx="381000" cy="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09" name="Google Shape;1109;g27a25ee481c_0_522"/>
          <p:cNvCxnSpPr/>
          <p:nvPr/>
        </p:nvCxnSpPr>
        <p:spPr>
          <a:xfrm>
            <a:off x="1447800" y="4572000"/>
            <a:ext cx="381000" cy="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10" name="Google Shape;1110;g27a25ee481c_0_522"/>
          <p:cNvCxnSpPr/>
          <p:nvPr/>
        </p:nvCxnSpPr>
        <p:spPr>
          <a:xfrm>
            <a:off x="1447800" y="5410200"/>
            <a:ext cx="381000" cy="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11" name="Google Shape;1111;g27a25ee481c_0_522"/>
          <p:cNvCxnSpPr/>
          <p:nvPr/>
        </p:nvCxnSpPr>
        <p:spPr>
          <a:xfrm>
            <a:off x="2514600" y="2209800"/>
            <a:ext cx="0" cy="68580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12" name="Google Shape;1112;g27a25ee481c_0_522"/>
          <p:cNvCxnSpPr/>
          <p:nvPr/>
        </p:nvCxnSpPr>
        <p:spPr>
          <a:xfrm>
            <a:off x="4038600" y="2209800"/>
            <a:ext cx="0" cy="68580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13" name="Google Shape;1113;g27a25ee481c_0_522"/>
          <p:cNvCxnSpPr/>
          <p:nvPr/>
        </p:nvCxnSpPr>
        <p:spPr>
          <a:xfrm>
            <a:off x="5715000" y="2209800"/>
            <a:ext cx="0" cy="76200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7"/>
        <p:cNvGrpSpPr/>
        <p:nvPr/>
      </p:nvGrpSpPr>
      <p:grpSpPr>
        <a:xfrm>
          <a:off x="0" y="0"/>
          <a:ext cx="0" cy="0"/>
          <a:chOff x="0" y="0"/>
          <a:chExt cx="0" cy="0"/>
        </a:xfrm>
      </p:grpSpPr>
      <p:sp>
        <p:nvSpPr>
          <p:cNvPr id="1118" name="Google Shape;1118;g23804a61086_0_594"/>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5000" b="1" i="0" u="none">
                <a:solidFill>
                  <a:schemeClr val="dk2"/>
                </a:solidFill>
                <a:latin typeface="Times New Roman"/>
                <a:ea typeface="Times New Roman"/>
                <a:cs typeface="Times New Roman"/>
                <a:sym typeface="Times New Roman"/>
              </a:rPr>
              <a:t>Arrays</a:t>
            </a:r>
            <a:endParaRPr sz="3400" b="1"/>
          </a:p>
        </p:txBody>
      </p:sp>
      <p:sp>
        <p:nvSpPr>
          <p:cNvPr id="1119" name="Google Shape;1119;g23804a61086_0_594"/>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a:t>
            </a:r>
            <a:r>
              <a:rPr lang="en-US" sz="2400"/>
              <a:t>n</a:t>
            </a:r>
            <a:r>
              <a:rPr lang="en-US" sz="2400" b="0" i="0" u="none">
                <a:solidFill>
                  <a:schemeClr val="dk1"/>
                </a:solidFill>
                <a:latin typeface="Arial"/>
                <a:ea typeface="Arial"/>
                <a:cs typeface="Arial"/>
                <a:sym typeface="Arial"/>
              </a:rPr>
              <a:t> array is a list of similar things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An array has a fixed:</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name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type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length</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These must be declared when the array is created.</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Arrays sizes cannot be changed during the execution of the code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3"/>
        <p:cNvGrpSpPr/>
        <p:nvPr/>
      </p:nvGrpSpPr>
      <p:grpSpPr>
        <a:xfrm>
          <a:off x="0" y="0"/>
          <a:ext cx="0" cy="0"/>
          <a:chOff x="0" y="0"/>
          <a:chExt cx="0" cy="0"/>
        </a:xfrm>
      </p:grpSpPr>
      <p:sp>
        <p:nvSpPr>
          <p:cNvPr id="1124" name="Google Shape;1124;g23804a61086_0_599"/>
          <p:cNvSpPr txBox="1"/>
          <p:nvPr/>
        </p:nvSpPr>
        <p:spPr>
          <a:xfrm>
            <a:off x="1219200" y="3581400"/>
            <a:ext cx="7543800" cy="2438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None/>
            </a:pPr>
            <a:r>
              <a:rPr lang="en-US" sz="2800" b="0" i="0" u="none">
                <a:solidFill>
                  <a:schemeClr val="dk1"/>
                </a:solidFill>
                <a:latin typeface="Arial"/>
                <a:ea typeface="Arial"/>
                <a:cs typeface="Arial"/>
                <a:sym typeface="Arial"/>
              </a:rPr>
              <a:t>myArray has room for 8 elements</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the elements are accessed by their index</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in Java, array indices start at 0</a:t>
            </a:r>
            <a:endParaRPr/>
          </a:p>
        </p:txBody>
      </p:sp>
      <p:grpSp>
        <p:nvGrpSpPr>
          <p:cNvPr id="1125" name="Google Shape;1125;g23804a61086_0_599"/>
          <p:cNvGrpSpPr/>
          <p:nvPr/>
        </p:nvGrpSpPr>
        <p:grpSpPr>
          <a:xfrm>
            <a:off x="1249362" y="1752600"/>
            <a:ext cx="6831012" cy="1013096"/>
            <a:chOff x="144" y="1680"/>
            <a:chExt cx="4303" cy="636"/>
          </a:xfrm>
        </p:grpSpPr>
        <p:grpSp>
          <p:nvGrpSpPr>
            <p:cNvPr id="1126" name="Google Shape;1126;g23804a61086_0_599"/>
            <p:cNvGrpSpPr/>
            <p:nvPr/>
          </p:nvGrpSpPr>
          <p:grpSpPr>
            <a:xfrm>
              <a:off x="144" y="1680"/>
              <a:ext cx="4303" cy="300"/>
              <a:chOff x="144" y="1680"/>
              <a:chExt cx="4303" cy="300"/>
            </a:xfrm>
          </p:grpSpPr>
          <p:sp>
            <p:nvSpPr>
              <p:cNvPr id="1127" name="Google Shape;1127;g23804a61086_0_599"/>
              <p:cNvSpPr txBox="1"/>
              <p:nvPr/>
            </p:nvSpPr>
            <p:spPr>
              <a:xfrm>
                <a:off x="1056"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3</a:t>
                </a:r>
                <a:endParaRPr/>
              </a:p>
            </p:txBody>
          </p:sp>
          <p:sp>
            <p:nvSpPr>
              <p:cNvPr id="1128" name="Google Shape;1128;g23804a61086_0_599"/>
              <p:cNvSpPr txBox="1"/>
              <p:nvPr/>
            </p:nvSpPr>
            <p:spPr>
              <a:xfrm>
                <a:off x="1498"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6</a:t>
                </a:r>
                <a:endParaRPr/>
              </a:p>
            </p:txBody>
          </p:sp>
          <p:sp>
            <p:nvSpPr>
              <p:cNvPr id="1129" name="Google Shape;1129;g23804a61086_0_599"/>
              <p:cNvSpPr txBox="1"/>
              <p:nvPr/>
            </p:nvSpPr>
            <p:spPr>
              <a:xfrm>
                <a:off x="1939"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3</a:t>
                </a:r>
                <a:endParaRPr/>
              </a:p>
            </p:txBody>
          </p:sp>
          <p:sp>
            <p:nvSpPr>
              <p:cNvPr id="1130" name="Google Shape;1130;g23804a61086_0_599"/>
              <p:cNvSpPr txBox="1"/>
              <p:nvPr/>
            </p:nvSpPr>
            <p:spPr>
              <a:xfrm>
                <a:off x="2381"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1</a:t>
                </a:r>
                <a:endParaRPr/>
              </a:p>
            </p:txBody>
          </p:sp>
          <p:sp>
            <p:nvSpPr>
              <p:cNvPr id="1131" name="Google Shape;1131;g23804a61086_0_599"/>
              <p:cNvSpPr txBox="1"/>
              <p:nvPr/>
            </p:nvSpPr>
            <p:spPr>
              <a:xfrm>
                <a:off x="2822"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6</a:t>
                </a:r>
                <a:endParaRPr/>
              </a:p>
            </p:txBody>
          </p:sp>
          <p:sp>
            <p:nvSpPr>
              <p:cNvPr id="1132" name="Google Shape;1132;g23804a61086_0_599"/>
              <p:cNvSpPr txBox="1"/>
              <p:nvPr/>
            </p:nvSpPr>
            <p:spPr>
              <a:xfrm>
                <a:off x="3264"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3</a:t>
                </a:r>
                <a:endParaRPr/>
              </a:p>
            </p:txBody>
          </p:sp>
          <p:sp>
            <p:nvSpPr>
              <p:cNvPr id="1133" name="Google Shape;1133;g23804a61086_0_599"/>
              <p:cNvSpPr txBox="1"/>
              <p:nvPr/>
            </p:nvSpPr>
            <p:spPr>
              <a:xfrm>
                <a:off x="3706"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4</a:t>
                </a:r>
                <a:endParaRPr/>
              </a:p>
            </p:txBody>
          </p:sp>
          <p:sp>
            <p:nvSpPr>
              <p:cNvPr id="1134" name="Google Shape;1134;g23804a61086_0_599"/>
              <p:cNvSpPr txBox="1"/>
              <p:nvPr/>
            </p:nvSpPr>
            <p:spPr>
              <a:xfrm>
                <a:off x="4147"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1</a:t>
                </a:r>
                <a:endParaRPr/>
              </a:p>
            </p:txBody>
          </p:sp>
          <p:sp>
            <p:nvSpPr>
              <p:cNvPr id="1135" name="Google Shape;1135;g23804a61086_0_599"/>
              <p:cNvSpPr txBox="1"/>
              <p:nvPr/>
            </p:nvSpPr>
            <p:spPr>
              <a:xfrm>
                <a:off x="144" y="1680"/>
                <a:ext cx="900" cy="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myArray =</a:t>
                </a:r>
                <a:r>
                  <a:rPr lang="en-US" sz="2800" b="1" i="0" u="none">
                    <a:solidFill>
                      <a:schemeClr val="dk1"/>
                    </a:solidFill>
                    <a:latin typeface="Tahoma"/>
                    <a:ea typeface="Tahoma"/>
                    <a:cs typeface="Tahoma"/>
                    <a:sym typeface="Tahoma"/>
                  </a:rPr>
                  <a:t> </a:t>
                </a:r>
                <a:endParaRPr/>
              </a:p>
            </p:txBody>
          </p:sp>
        </p:grpSp>
        <p:grpSp>
          <p:nvGrpSpPr>
            <p:cNvPr id="1136" name="Google Shape;1136;g23804a61086_0_599"/>
            <p:cNvGrpSpPr/>
            <p:nvPr/>
          </p:nvGrpSpPr>
          <p:grpSpPr>
            <a:xfrm>
              <a:off x="1056" y="2016"/>
              <a:ext cx="3391" cy="300"/>
              <a:chOff x="1056" y="2016"/>
              <a:chExt cx="3391" cy="300"/>
            </a:xfrm>
          </p:grpSpPr>
          <p:sp>
            <p:nvSpPr>
              <p:cNvPr id="1137" name="Google Shape;1137;g23804a61086_0_599"/>
              <p:cNvSpPr txBox="1"/>
              <p:nvPr/>
            </p:nvSpPr>
            <p:spPr>
              <a:xfrm>
                <a:off x="1056"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0</a:t>
                </a:r>
                <a:endParaRPr/>
              </a:p>
            </p:txBody>
          </p:sp>
          <p:sp>
            <p:nvSpPr>
              <p:cNvPr id="1138" name="Google Shape;1138;g23804a61086_0_599"/>
              <p:cNvSpPr txBox="1"/>
              <p:nvPr/>
            </p:nvSpPr>
            <p:spPr>
              <a:xfrm>
                <a:off x="1498"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1</a:t>
                </a:r>
                <a:endParaRPr/>
              </a:p>
            </p:txBody>
          </p:sp>
          <p:sp>
            <p:nvSpPr>
              <p:cNvPr id="1139" name="Google Shape;1139;g23804a61086_0_599"/>
              <p:cNvSpPr txBox="1"/>
              <p:nvPr/>
            </p:nvSpPr>
            <p:spPr>
              <a:xfrm>
                <a:off x="1939"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2</a:t>
                </a:r>
                <a:endParaRPr/>
              </a:p>
            </p:txBody>
          </p:sp>
          <p:sp>
            <p:nvSpPr>
              <p:cNvPr id="1140" name="Google Shape;1140;g23804a61086_0_599"/>
              <p:cNvSpPr txBox="1"/>
              <p:nvPr/>
            </p:nvSpPr>
            <p:spPr>
              <a:xfrm>
                <a:off x="2381"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3</a:t>
                </a:r>
                <a:endParaRPr/>
              </a:p>
            </p:txBody>
          </p:sp>
          <p:sp>
            <p:nvSpPr>
              <p:cNvPr id="1141" name="Google Shape;1141;g23804a61086_0_599"/>
              <p:cNvSpPr txBox="1"/>
              <p:nvPr/>
            </p:nvSpPr>
            <p:spPr>
              <a:xfrm>
                <a:off x="2822"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4</a:t>
                </a:r>
                <a:endParaRPr/>
              </a:p>
            </p:txBody>
          </p:sp>
          <p:sp>
            <p:nvSpPr>
              <p:cNvPr id="1142" name="Google Shape;1142;g23804a61086_0_599"/>
              <p:cNvSpPr txBox="1"/>
              <p:nvPr/>
            </p:nvSpPr>
            <p:spPr>
              <a:xfrm>
                <a:off x="3264"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5</a:t>
                </a:r>
                <a:endParaRPr/>
              </a:p>
            </p:txBody>
          </p:sp>
          <p:sp>
            <p:nvSpPr>
              <p:cNvPr id="1143" name="Google Shape;1143;g23804a61086_0_599"/>
              <p:cNvSpPr txBox="1"/>
              <p:nvPr/>
            </p:nvSpPr>
            <p:spPr>
              <a:xfrm>
                <a:off x="3706"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6</a:t>
                </a:r>
                <a:endParaRPr/>
              </a:p>
            </p:txBody>
          </p:sp>
          <p:sp>
            <p:nvSpPr>
              <p:cNvPr id="1144" name="Google Shape;1144;g23804a61086_0_599"/>
              <p:cNvSpPr txBox="1"/>
              <p:nvPr/>
            </p:nvSpPr>
            <p:spPr>
              <a:xfrm>
                <a:off x="4147"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7</a:t>
                </a:r>
                <a:endParaRPr/>
              </a:p>
            </p:txBody>
          </p:sp>
        </p:gr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8"/>
        <p:cNvGrpSpPr/>
        <p:nvPr/>
      </p:nvGrpSpPr>
      <p:grpSpPr>
        <a:xfrm>
          <a:off x="0" y="0"/>
          <a:ext cx="0" cy="0"/>
          <a:chOff x="0" y="0"/>
          <a:chExt cx="0" cy="0"/>
        </a:xfrm>
      </p:grpSpPr>
      <p:sp>
        <p:nvSpPr>
          <p:cNvPr id="1149" name="Google Shape;1149;g23804a61086_0_62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Declaring Arrays</a:t>
            </a:r>
            <a:endParaRPr/>
          </a:p>
        </p:txBody>
      </p:sp>
      <p:sp>
        <p:nvSpPr>
          <p:cNvPr id="1150" name="Google Shape;1150;g23804a61086_0_62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None/>
            </a:pPr>
            <a:r>
              <a:rPr lang="en-US" sz="2800" b="0" i="0" u="none">
                <a:solidFill>
                  <a:srgbClr val="FF9900"/>
                </a:solidFill>
                <a:latin typeface="Arial"/>
                <a:ea typeface="Arial"/>
                <a:cs typeface="Arial"/>
                <a:sym typeface="Arial"/>
              </a:rPr>
              <a:t>int myArray[];</a:t>
            </a:r>
            <a:endParaRPr/>
          </a:p>
          <a:p>
            <a:pPr marL="742950" marR="0" lvl="1" indent="-28575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declares </a:t>
            </a:r>
            <a:r>
              <a:rPr lang="en-US" sz="2800" b="0" i="1" u="none" strike="noStrike" cap="none">
                <a:solidFill>
                  <a:schemeClr val="dk1"/>
                </a:solidFill>
                <a:latin typeface="Arial"/>
                <a:ea typeface="Arial"/>
                <a:cs typeface="Arial"/>
                <a:sym typeface="Arial"/>
              </a:rPr>
              <a:t>myArray</a:t>
            </a:r>
            <a:r>
              <a:rPr lang="en-US" sz="2800" b="0" i="0" u="none" strike="noStrike" cap="none">
                <a:solidFill>
                  <a:schemeClr val="dk1"/>
                </a:solidFill>
                <a:latin typeface="Arial"/>
                <a:ea typeface="Arial"/>
                <a:cs typeface="Arial"/>
                <a:sym typeface="Arial"/>
              </a:rPr>
              <a:t> to be an array of integers</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rgbClr val="FF9900"/>
                </a:solidFill>
                <a:latin typeface="Arial"/>
                <a:ea typeface="Arial"/>
                <a:cs typeface="Arial"/>
                <a:sym typeface="Arial"/>
              </a:rPr>
              <a:t>myArray = </a:t>
            </a:r>
            <a:r>
              <a:rPr lang="en-US" sz="2800" b="1" i="0" u="none">
                <a:solidFill>
                  <a:srgbClr val="FF9900"/>
                </a:solidFill>
                <a:latin typeface="Arial"/>
                <a:ea typeface="Arial"/>
                <a:cs typeface="Arial"/>
                <a:sym typeface="Arial"/>
              </a:rPr>
              <a:t>new</a:t>
            </a:r>
            <a:r>
              <a:rPr lang="en-US" sz="2800" b="0" i="0" u="none">
                <a:solidFill>
                  <a:srgbClr val="FF9900"/>
                </a:solidFill>
                <a:latin typeface="Arial"/>
                <a:ea typeface="Arial"/>
                <a:cs typeface="Arial"/>
                <a:sym typeface="Arial"/>
              </a:rPr>
              <a:t> int[8];</a:t>
            </a:r>
            <a:endParaRPr/>
          </a:p>
          <a:p>
            <a:pPr marL="742950" marR="0" lvl="1" indent="-28575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sets up 8 integer-sized spaces in memory, labelled </a:t>
            </a:r>
            <a:r>
              <a:rPr lang="en-US" sz="2800" b="0" i="1" u="none" strike="noStrike" cap="none">
                <a:solidFill>
                  <a:schemeClr val="dk1"/>
                </a:solidFill>
                <a:latin typeface="Arial"/>
                <a:ea typeface="Arial"/>
                <a:cs typeface="Arial"/>
                <a:sym typeface="Arial"/>
              </a:rPr>
              <a:t>myArray[0]</a:t>
            </a:r>
            <a:r>
              <a:rPr lang="en-US" sz="2800" b="0" i="0" u="none" strike="noStrike" cap="none">
                <a:solidFill>
                  <a:schemeClr val="dk1"/>
                </a:solidFill>
                <a:latin typeface="Arial"/>
                <a:ea typeface="Arial"/>
                <a:cs typeface="Arial"/>
                <a:sym typeface="Arial"/>
              </a:rPr>
              <a:t> to </a:t>
            </a:r>
            <a:r>
              <a:rPr lang="en-US" sz="2800" b="0" i="1" u="none" strike="noStrike" cap="none">
                <a:solidFill>
                  <a:schemeClr val="dk1"/>
                </a:solidFill>
                <a:latin typeface="Arial"/>
                <a:ea typeface="Arial"/>
                <a:cs typeface="Arial"/>
                <a:sym typeface="Arial"/>
              </a:rPr>
              <a:t>myArray[7]</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1" i="0" u="none">
                <a:solidFill>
                  <a:srgbClr val="FF9900"/>
                </a:solidFill>
                <a:latin typeface="Arial"/>
                <a:ea typeface="Arial"/>
                <a:cs typeface="Arial"/>
                <a:sym typeface="Arial"/>
              </a:rPr>
              <a:t>int</a:t>
            </a:r>
            <a:r>
              <a:rPr lang="en-US" sz="2800" b="0" i="0" u="none">
                <a:solidFill>
                  <a:srgbClr val="FF9900"/>
                </a:solidFill>
                <a:latin typeface="Arial"/>
                <a:ea typeface="Arial"/>
                <a:cs typeface="Arial"/>
                <a:sym typeface="Arial"/>
              </a:rPr>
              <a:t> myArray[] = </a:t>
            </a:r>
            <a:r>
              <a:rPr lang="en-US" sz="2800" b="1" i="0" u="none">
                <a:solidFill>
                  <a:srgbClr val="FF9900"/>
                </a:solidFill>
                <a:latin typeface="Arial"/>
                <a:ea typeface="Arial"/>
                <a:cs typeface="Arial"/>
                <a:sym typeface="Arial"/>
              </a:rPr>
              <a:t>new</a:t>
            </a:r>
            <a:r>
              <a:rPr lang="en-US" sz="2800" b="0" i="0" u="none">
                <a:solidFill>
                  <a:srgbClr val="FF9900"/>
                </a:solidFill>
                <a:latin typeface="Arial"/>
                <a:ea typeface="Arial"/>
                <a:cs typeface="Arial"/>
                <a:sym typeface="Arial"/>
              </a:rPr>
              <a:t> int[8];</a:t>
            </a:r>
            <a:endParaRPr/>
          </a:p>
          <a:p>
            <a:pPr marL="742950" marR="0" lvl="1" indent="-28575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combines the two statements in one line</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
        <p:cNvGrpSpPr/>
        <p:nvPr/>
      </p:nvGrpSpPr>
      <p:grpSpPr>
        <a:xfrm>
          <a:off x="0" y="0"/>
          <a:ext cx="0" cy="0"/>
          <a:chOff x="0" y="0"/>
          <a:chExt cx="0" cy="0"/>
        </a:xfrm>
      </p:grpSpPr>
      <p:sp>
        <p:nvSpPr>
          <p:cNvPr id="1155" name="Google Shape;1155;g23804a61086_0_62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Assigning Values</a:t>
            </a:r>
            <a:endParaRPr/>
          </a:p>
        </p:txBody>
      </p:sp>
      <p:sp>
        <p:nvSpPr>
          <p:cNvPr id="1156" name="Google Shape;1156;g23804a61086_0_62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refer to the array elements by index to store values in them.</a:t>
            </a:r>
            <a:endParaRPr/>
          </a:p>
          <a:p>
            <a:pPr marL="742950" marR="0" lvl="1" indent="-28575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myArray[0] = 3;</a:t>
            </a:r>
            <a:endParaRPr/>
          </a:p>
          <a:p>
            <a:pPr marL="742950" marR="0" lvl="1" indent="-28575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myArray[1] = 6;</a:t>
            </a:r>
            <a:endParaRPr/>
          </a:p>
          <a:p>
            <a:pPr marL="742950" marR="0" lvl="1" indent="-28575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myArray[2] = 3;</a:t>
            </a:r>
            <a:r>
              <a:rPr lang="en-US" sz="2400" b="0" i="0" u="none" strike="noStrike" cap="none">
                <a:solidFill>
                  <a:schemeClr val="dk1"/>
                </a:solidFill>
                <a:latin typeface="Arial"/>
                <a:ea typeface="Arial"/>
                <a:cs typeface="Arial"/>
                <a:sym typeface="Arial"/>
              </a:rPr>
              <a:t>   ...</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can create and initialise in one step:</a:t>
            </a:r>
            <a:endParaRPr/>
          </a:p>
          <a:p>
            <a:pPr marL="742950" marR="0" lvl="1" indent="-285750" algn="l" rtl="0">
              <a:lnSpc>
                <a:spcPct val="100000"/>
              </a:lnSpc>
              <a:spcBef>
                <a:spcPts val="480"/>
              </a:spcBef>
              <a:spcAft>
                <a:spcPts val="0"/>
              </a:spcAft>
              <a:buClr>
                <a:srgbClr val="FF9900"/>
              </a:buClr>
              <a:buSzPts val="2400"/>
              <a:buFont typeface="Arial"/>
              <a:buNone/>
            </a:pPr>
            <a:r>
              <a:rPr lang="en-US" sz="2400" b="1" i="0" u="none" strike="noStrike" cap="none">
                <a:solidFill>
                  <a:srgbClr val="FF9900"/>
                </a:solidFill>
                <a:latin typeface="Arial"/>
                <a:ea typeface="Arial"/>
                <a:cs typeface="Arial"/>
                <a:sym typeface="Arial"/>
              </a:rPr>
              <a:t>int</a:t>
            </a:r>
            <a:r>
              <a:rPr lang="en-US" sz="2400" b="0" i="0" u="none" strike="noStrike" cap="none">
                <a:solidFill>
                  <a:srgbClr val="FF9900"/>
                </a:solidFill>
                <a:latin typeface="Arial"/>
                <a:ea typeface="Arial"/>
                <a:cs typeface="Arial"/>
                <a:sym typeface="Arial"/>
              </a:rPr>
              <a:t> myArray[] = {3, 6, 3, 1, 6, 3, 4, 1};</a:t>
            </a:r>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strike="noStrike" cap="none">
              <a:solidFill>
                <a:srgbClr val="FF99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0"/>
        <p:cNvGrpSpPr/>
        <p:nvPr/>
      </p:nvGrpSpPr>
      <p:grpSpPr>
        <a:xfrm>
          <a:off x="0" y="0"/>
          <a:ext cx="0" cy="0"/>
          <a:chOff x="0" y="0"/>
          <a:chExt cx="0" cy="0"/>
        </a:xfrm>
      </p:grpSpPr>
      <p:sp>
        <p:nvSpPr>
          <p:cNvPr id="1161" name="Google Shape;1161;g23804a61086_0_63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Iterating Through Arrays</a:t>
            </a:r>
            <a:endParaRPr/>
          </a:p>
        </p:txBody>
      </p:sp>
      <p:sp>
        <p:nvSpPr>
          <p:cNvPr id="1162" name="Google Shape;1162;g23804a61086_0_63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1" u="none">
                <a:solidFill>
                  <a:schemeClr val="dk1"/>
                </a:solidFill>
                <a:latin typeface="Times New Roman"/>
                <a:ea typeface="Times New Roman"/>
                <a:cs typeface="Times New Roman"/>
                <a:sym typeface="Times New Roman"/>
              </a:rPr>
              <a:t>for </a:t>
            </a:r>
            <a:r>
              <a:rPr lang="en-US" sz="2800" b="0" i="0" u="none">
                <a:solidFill>
                  <a:schemeClr val="dk1"/>
                </a:solidFill>
                <a:latin typeface="Times New Roman"/>
                <a:ea typeface="Times New Roman"/>
                <a:cs typeface="Times New Roman"/>
                <a:sym typeface="Times New Roman"/>
              </a:rPr>
              <a:t>loops are useful when dealing with arrays:</a:t>
            </a:r>
            <a:endParaRPr/>
          </a:p>
          <a:p>
            <a:pPr marL="742950" marR="0" lvl="1" indent="-285750" algn="l" rtl="0">
              <a:lnSpc>
                <a:spcPct val="100000"/>
              </a:lnSpc>
              <a:spcBef>
                <a:spcPts val="560"/>
              </a:spcBef>
              <a:spcAft>
                <a:spcPts val="0"/>
              </a:spcAft>
              <a:buClr>
                <a:schemeClr val="dk1"/>
              </a:buClr>
              <a:buSzPts val="2800"/>
              <a:buFont typeface="Arial"/>
              <a:buNone/>
            </a:pPr>
            <a:endParaRPr sz="2800" b="1"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560"/>
              </a:spcBef>
              <a:spcAft>
                <a:spcPts val="0"/>
              </a:spcAft>
              <a:buClr>
                <a:srgbClr val="FF9900"/>
              </a:buClr>
              <a:buSzPts val="2800"/>
              <a:buFont typeface="Courier New"/>
              <a:buNone/>
            </a:pPr>
            <a:r>
              <a:rPr lang="en-US" sz="2800" b="0" i="0" u="none" strike="noStrike" cap="none">
                <a:solidFill>
                  <a:srgbClr val="FF9900"/>
                </a:solidFill>
                <a:latin typeface="Courier New"/>
                <a:ea typeface="Courier New"/>
                <a:cs typeface="Courier New"/>
                <a:sym typeface="Courier New"/>
              </a:rPr>
              <a:t>for (int i = 0; i &lt; myArray.length; i++) {</a:t>
            </a:r>
            <a:endParaRPr/>
          </a:p>
          <a:p>
            <a:pPr marL="742950" marR="0" lvl="1" indent="-285750" algn="l" rtl="0">
              <a:lnSpc>
                <a:spcPct val="100000"/>
              </a:lnSpc>
              <a:spcBef>
                <a:spcPts val="560"/>
              </a:spcBef>
              <a:spcAft>
                <a:spcPts val="0"/>
              </a:spcAft>
              <a:buClr>
                <a:srgbClr val="FF9900"/>
              </a:buClr>
              <a:buSzPts val="2800"/>
              <a:buFont typeface="Courier New"/>
              <a:buNone/>
            </a:pPr>
            <a:r>
              <a:rPr lang="en-US" sz="2800" b="0" i="0" u="none" strike="noStrike" cap="none">
                <a:solidFill>
                  <a:srgbClr val="FF9900"/>
                </a:solidFill>
                <a:latin typeface="Courier New"/>
                <a:ea typeface="Courier New"/>
                <a:cs typeface="Courier New"/>
                <a:sym typeface="Courier New"/>
              </a:rPr>
              <a:t>  myArray[i] = getsomevalue();</a:t>
            </a:r>
            <a:endParaRPr/>
          </a:p>
          <a:p>
            <a:pPr marL="742950" marR="0" lvl="1" indent="-285750" algn="l" rtl="0">
              <a:lnSpc>
                <a:spcPct val="100000"/>
              </a:lnSpc>
              <a:spcBef>
                <a:spcPts val="560"/>
              </a:spcBef>
              <a:spcAft>
                <a:spcPts val="0"/>
              </a:spcAft>
              <a:buClr>
                <a:srgbClr val="FF9900"/>
              </a:buClr>
              <a:buSzPts val="2800"/>
              <a:buFont typeface="Courier New"/>
              <a:buNone/>
            </a:pPr>
            <a:r>
              <a:rPr lang="en-US" sz="2800" b="0" i="0" u="none" strike="noStrike" cap="none">
                <a:solidFill>
                  <a:srgbClr val="FF9900"/>
                </a:solidFill>
                <a:latin typeface="Courier New"/>
                <a:ea typeface="Courier New"/>
                <a:cs typeface="Courier New"/>
                <a:sym typeface="Courier New"/>
              </a:rPr>
              <a:t>}</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strike="noStrike" cap="none">
              <a:solidFill>
                <a:srgbClr val="FF9900"/>
              </a:solidFill>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6"/>
        <p:cNvGrpSpPr/>
        <p:nvPr/>
      </p:nvGrpSpPr>
      <p:grpSpPr>
        <a:xfrm>
          <a:off x="0" y="0"/>
          <a:ext cx="0" cy="0"/>
          <a:chOff x="0" y="0"/>
          <a:chExt cx="0" cy="0"/>
        </a:xfrm>
      </p:grpSpPr>
      <p:sp>
        <p:nvSpPr>
          <p:cNvPr id="1167" name="Google Shape;1167;g23804a61086_0_63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Arrays of Objects</a:t>
            </a:r>
            <a:endParaRPr b="1"/>
          </a:p>
        </p:txBody>
      </p:sp>
      <p:sp>
        <p:nvSpPr>
          <p:cNvPr id="1168" name="Google Shape;1168;g23804a61086_0_63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So far we have looked at an array of primitive types.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integers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could also use doubles, floats, characters…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Often want to have an array of objects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Students, Books, Loans ……</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Need to follow 3 steps.</a:t>
            </a:r>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2"/>
        <p:cNvGrpSpPr/>
        <p:nvPr/>
      </p:nvGrpSpPr>
      <p:grpSpPr>
        <a:xfrm>
          <a:off x="0" y="0"/>
          <a:ext cx="0" cy="0"/>
          <a:chOff x="0" y="0"/>
          <a:chExt cx="0" cy="0"/>
        </a:xfrm>
      </p:grpSpPr>
      <p:sp>
        <p:nvSpPr>
          <p:cNvPr id="1173" name="Google Shape;1173;g23804a61086_0_64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Declaring the Array</a:t>
            </a:r>
            <a:endParaRPr/>
          </a:p>
        </p:txBody>
      </p:sp>
      <p:sp>
        <p:nvSpPr>
          <p:cNvPr id="1174" name="Google Shape;1174;g23804a61086_0_643"/>
          <p:cNvSpPr txBox="1">
            <a:spLocks noGrp="1"/>
          </p:cNvSpPr>
          <p:nvPr>
            <p:ph type="body" idx="1"/>
          </p:nvPr>
        </p:nvSpPr>
        <p:spPr>
          <a:xfrm>
            <a:off x="148350" y="1600200"/>
            <a:ext cx="89955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1. Declare the array</a:t>
            </a:r>
            <a:endParaRPr/>
          </a:p>
          <a:p>
            <a:pPr marL="342900" marR="0" lvl="0" indent="-342900" algn="l" rtl="0">
              <a:lnSpc>
                <a:spcPct val="9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a:t>
            </a:r>
            <a:r>
              <a:rPr lang="en-US" sz="2400" b="0" i="0" u="none">
                <a:solidFill>
                  <a:srgbClr val="FF9900"/>
                </a:solidFill>
                <a:latin typeface="Arial"/>
                <a:ea typeface="Arial"/>
                <a:cs typeface="Arial"/>
                <a:sym typeface="Arial"/>
              </a:rPr>
              <a:t>private Student studentList[];</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this declares studentList </a:t>
            </a:r>
            <a:endParaRPr/>
          </a:p>
          <a:p>
            <a:pPr marL="342900" marR="0" lvl="0" indent="-342900" algn="l" rtl="0">
              <a:lnSpc>
                <a:spcPct val="9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2 .Create the array</a:t>
            </a:r>
            <a:endParaRPr/>
          </a:p>
          <a:p>
            <a:pPr marL="742950" marR="0" lvl="1" indent="-285750" algn="l" rtl="0">
              <a:lnSpc>
                <a:spcPct val="90000"/>
              </a:lnSpc>
              <a:spcBef>
                <a:spcPts val="480"/>
              </a:spcBef>
              <a:spcAft>
                <a:spcPts val="0"/>
              </a:spcAft>
              <a:buClr>
                <a:schemeClr val="hlink"/>
              </a:buClr>
              <a:buSzPts val="2400"/>
              <a:buFont typeface="Arial"/>
              <a:buNone/>
            </a:pPr>
            <a:r>
              <a:rPr lang="en-US" sz="2400" b="0" i="0" u="none" strike="noStrike" cap="none">
                <a:solidFill>
                  <a:schemeClr val="hlink"/>
                </a:solidFill>
                <a:latin typeface="Arial"/>
                <a:ea typeface="Arial"/>
                <a:cs typeface="Arial"/>
                <a:sym typeface="Arial"/>
              </a:rPr>
              <a:t>  </a:t>
            </a:r>
            <a:r>
              <a:rPr lang="en-US" sz="2400" b="0" i="0" u="none" strike="noStrike" cap="none">
                <a:solidFill>
                  <a:srgbClr val="FF9900"/>
                </a:solidFill>
                <a:latin typeface="Arial"/>
                <a:ea typeface="Arial"/>
                <a:cs typeface="Arial"/>
                <a:sym typeface="Arial"/>
              </a:rPr>
              <a:t>studentList = </a:t>
            </a:r>
            <a:r>
              <a:rPr lang="en-US" sz="2400" b="1" i="0" u="none" strike="noStrike" cap="none">
                <a:solidFill>
                  <a:srgbClr val="FF9900"/>
                </a:solidFill>
                <a:latin typeface="Arial"/>
                <a:ea typeface="Arial"/>
                <a:cs typeface="Arial"/>
                <a:sym typeface="Arial"/>
              </a:rPr>
              <a:t>new</a:t>
            </a:r>
            <a:r>
              <a:rPr lang="en-US" sz="2400" b="0" i="0" u="none" strike="noStrike" cap="none">
                <a:solidFill>
                  <a:srgbClr val="FF9900"/>
                </a:solidFill>
                <a:latin typeface="Arial"/>
                <a:ea typeface="Arial"/>
                <a:cs typeface="Arial"/>
                <a:sym typeface="Arial"/>
              </a:rPr>
              <a:t> Student[10];</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this sets up 10 spaces in memory that can hold references to Student objects</a:t>
            </a:r>
            <a:endParaRPr/>
          </a:p>
          <a:p>
            <a:pPr marL="342900" marR="0" lvl="0" indent="-342900" algn="l" rtl="0">
              <a:lnSpc>
                <a:spcPct val="90000"/>
              </a:lnSpc>
              <a:spcBef>
                <a:spcPts val="56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3. Create Student objects and add them to the array: </a:t>
            </a:r>
            <a:endParaRPr sz="2400" b="0" i="0" u="none">
              <a:solidFill>
                <a:schemeClr val="dk1"/>
              </a:solidFill>
              <a:latin typeface="Arial"/>
              <a:ea typeface="Arial"/>
              <a:cs typeface="Arial"/>
              <a:sym typeface="Arial"/>
            </a:endParaRPr>
          </a:p>
          <a:p>
            <a:pPr marL="342900" marR="0" lvl="0" indent="-342900" algn="l" rtl="0">
              <a:lnSpc>
                <a:spcPct val="90000"/>
              </a:lnSpc>
              <a:spcBef>
                <a:spcPts val="560"/>
              </a:spcBef>
              <a:spcAft>
                <a:spcPts val="0"/>
              </a:spcAft>
              <a:buClr>
                <a:schemeClr val="accent1"/>
              </a:buClr>
              <a:buSzPts val="1920"/>
              <a:buFont typeface="Noto Sans Symbols"/>
              <a:buNone/>
            </a:pPr>
            <a:r>
              <a:rPr lang="en-US" sz="2800" b="0" i="0" u="none">
                <a:solidFill>
                  <a:srgbClr val="FF9900"/>
                </a:solidFill>
                <a:latin typeface="Arial"/>
                <a:ea typeface="Arial"/>
                <a:cs typeface="Arial"/>
                <a:sym typeface="Arial"/>
              </a:rPr>
              <a:t>studentList[0] = </a:t>
            </a:r>
            <a:r>
              <a:rPr lang="en-US" sz="2800" b="1" i="0" u="none">
                <a:solidFill>
                  <a:srgbClr val="FF9900"/>
                </a:solidFill>
                <a:latin typeface="Arial"/>
                <a:ea typeface="Arial"/>
                <a:cs typeface="Arial"/>
                <a:sym typeface="Arial"/>
              </a:rPr>
              <a:t>new</a:t>
            </a:r>
            <a:r>
              <a:rPr lang="en-US" sz="2800" b="0" i="0" u="none">
                <a:solidFill>
                  <a:srgbClr val="FF9900"/>
                </a:solidFill>
                <a:latin typeface="Arial"/>
                <a:ea typeface="Arial"/>
                <a:cs typeface="Arial"/>
                <a:sym typeface="Arial"/>
              </a:rPr>
              <a:t> Student("Cathy", "Computing");</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a:solidFill>
                <a:srgbClr val="FF99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offman Template">
  <a:themeElements>
    <a:clrScheme name="Koffman Template">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ad`s Tie">
  <a:themeElements>
    <a:clrScheme name="default">
      <a:dk1>
        <a:srgbClr val="000000"/>
      </a:dk1>
      <a:lt1>
        <a:srgbClr val="FFFFFF"/>
      </a:lt1>
      <a:dk2>
        <a:srgbClr val="003366"/>
      </a:dk2>
      <a:lt2>
        <a:srgbClr val="5490A8"/>
      </a:lt2>
      <a:accent1>
        <a:srgbClr val="0099CC"/>
      </a:accent1>
      <a:accent2>
        <a:srgbClr val="3366CC"/>
      </a:accent2>
      <a:accent3>
        <a:srgbClr val="FFFFFF"/>
      </a:accent3>
      <a:accent4>
        <a:srgbClr val="0099CC"/>
      </a:accent4>
      <a:accent5>
        <a:srgbClr val="3366CC"/>
      </a:accent5>
      <a:accent6>
        <a:srgbClr val="FFFFFF"/>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riel">
  <a:themeElements>
    <a:clrScheme name="Oriel">
      <a:dk1>
        <a:srgbClr val="000000"/>
      </a:dk1>
      <a:lt1>
        <a:srgbClr val="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evaluation_intro">
  <a:themeElements>
    <a:clrScheme name="">
      <a:dk1>
        <a:srgbClr val="000000"/>
      </a:dk1>
      <a:lt1>
        <a:srgbClr val="33CCFF"/>
      </a:lt1>
      <a:dk2>
        <a:srgbClr val="000000"/>
      </a:dk2>
      <a:lt2>
        <a:srgbClr val="919191"/>
      </a:lt2>
      <a:accent1>
        <a:srgbClr val="618FFD"/>
      </a:accent1>
      <a:accent2>
        <a:srgbClr val="00AE00"/>
      </a:accent2>
      <a:accent3>
        <a:srgbClr val="ADE2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18126</Words>
  <Application>Microsoft Office PowerPoint</Application>
  <PresentationFormat>On-screen Show (4:3)</PresentationFormat>
  <Paragraphs>2430</Paragraphs>
  <Slides>364</Slides>
  <Notes>364</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364</vt:i4>
      </vt:variant>
    </vt:vector>
  </HeadingPairs>
  <TitlesOfParts>
    <vt:vector size="389" baseType="lpstr">
      <vt:lpstr>Times New Roman</vt:lpstr>
      <vt:lpstr>Georgia</vt:lpstr>
      <vt:lpstr>Corbel</vt:lpstr>
      <vt:lpstr>Montserrat</vt:lpstr>
      <vt:lpstr>Libre Baskerville</vt:lpstr>
      <vt:lpstr>Tahoma</vt:lpstr>
      <vt:lpstr>Times</vt:lpstr>
      <vt:lpstr>Calibri</vt:lpstr>
      <vt:lpstr>Noto Sans Symbols</vt:lpstr>
      <vt:lpstr>Nunito</vt:lpstr>
      <vt:lpstr>Verdana</vt:lpstr>
      <vt:lpstr>Roboto</vt:lpstr>
      <vt:lpstr>Constantia</vt:lpstr>
      <vt:lpstr>Arimo</vt:lpstr>
      <vt:lpstr>Arial</vt:lpstr>
      <vt:lpstr>Rockwell</vt:lpstr>
      <vt:lpstr>Courier New</vt:lpstr>
      <vt:lpstr>Simple Light</vt:lpstr>
      <vt:lpstr>Koffman Template</vt:lpstr>
      <vt:lpstr>Dad`s Tie</vt:lpstr>
      <vt:lpstr>Oriel</vt:lpstr>
      <vt:lpstr>1_evaluation_intro</vt:lpstr>
      <vt:lpstr>3_Office Theme</vt:lpstr>
      <vt:lpstr>Module</vt:lpstr>
      <vt:lpstr>Default Design</vt:lpstr>
      <vt:lpstr>  Fundamentals of Object Oriented Programming  </vt:lpstr>
      <vt:lpstr>MODULE 1</vt:lpstr>
      <vt:lpstr>Contents </vt:lpstr>
      <vt:lpstr>Fundamentals of OO Programming</vt:lpstr>
      <vt:lpstr>Fundamentals of OO Programming (Continued)</vt:lpstr>
      <vt:lpstr>A Survey of Programming Techniques </vt:lpstr>
      <vt:lpstr>Unstructured programming </vt:lpstr>
      <vt:lpstr>Structured Programming</vt:lpstr>
      <vt:lpstr>Modular programming</vt:lpstr>
      <vt:lpstr>Object-oriented programming  </vt:lpstr>
      <vt:lpstr>Example</vt:lpstr>
      <vt:lpstr>Example</vt:lpstr>
      <vt:lpstr>Example</vt:lpstr>
      <vt:lpstr>Limitations of procedural programming</vt:lpstr>
      <vt:lpstr>Procedural v/s object oriented programming</vt:lpstr>
      <vt:lpstr>PowerPoint Presentation</vt:lpstr>
      <vt:lpstr>Object oriented features</vt:lpstr>
      <vt:lpstr>introduction</vt:lpstr>
      <vt:lpstr>C++ Class Definition</vt:lpstr>
      <vt:lpstr>C++ Objects</vt:lpstr>
      <vt:lpstr>Accessing the Data Members </vt:lpstr>
      <vt:lpstr>Members of class</vt:lpstr>
      <vt:lpstr>Members of class(continued…)</vt:lpstr>
      <vt:lpstr>Members of class(continued…)</vt:lpstr>
      <vt:lpstr>Data encapsulation</vt:lpstr>
      <vt:lpstr>Data abstraction</vt:lpstr>
      <vt:lpstr>Information hiding</vt:lpstr>
      <vt:lpstr>Information hiding(continued)</vt:lpstr>
      <vt:lpstr>Information hiding(continued)</vt:lpstr>
      <vt:lpstr>inheritance</vt:lpstr>
      <vt:lpstr>inheritance</vt:lpstr>
      <vt:lpstr>inheritance syntax</vt:lpstr>
      <vt:lpstr>the ‘super’ keyword</vt:lpstr>
      <vt:lpstr>polymorphism</vt:lpstr>
      <vt:lpstr>PowerPoint Presentation</vt:lpstr>
      <vt:lpstr>POLYMORPHIC PARAMETERS</vt:lpstr>
      <vt:lpstr>Runtime polymorphism in java</vt:lpstr>
      <vt:lpstr>PowerPoint Presentation</vt:lpstr>
      <vt:lpstr>What is Upcasting?</vt:lpstr>
      <vt:lpstr>Rules to be Followed When Executing Run Time Polymorphism </vt:lpstr>
      <vt:lpstr>EXAMPLE </vt:lpstr>
      <vt:lpstr>PowerPoint Presentation</vt:lpstr>
      <vt:lpstr>Reuse Concept</vt:lpstr>
      <vt:lpstr>Coupling &amp; Cohesion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 General</vt:lpstr>
      <vt:lpstr>How it works…!</vt:lpstr>
      <vt:lpstr>How it works…!</vt:lpstr>
      <vt:lpstr>Java - Security</vt:lpstr>
      <vt:lpstr>Object-Oriented</vt:lpstr>
      <vt:lpstr>Java Advantages</vt:lpstr>
      <vt:lpstr>Basic Java Syntax</vt:lpstr>
      <vt:lpstr>Primitive Types and Variables</vt:lpstr>
      <vt:lpstr>Initialisation</vt:lpstr>
      <vt:lpstr>Declarations</vt:lpstr>
      <vt:lpstr>Assignment</vt:lpstr>
      <vt:lpstr>Basic Mathematical Operators</vt:lpstr>
      <vt:lpstr>Statements &amp; Blocks</vt:lpstr>
      <vt:lpstr>Flow of Control</vt:lpstr>
      <vt:lpstr>If – The Conditional Statement</vt:lpstr>
      <vt:lpstr>Relational Operators</vt:lpstr>
      <vt:lpstr>If… else</vt:lpstr>
      <vt:lpstr>Nested if … else</vt:lpstr>
      <vt:lpstr>else if</vt:lpstr>
      <vt:lpstr>A Warning…</vt:lpstr>
      <vt:lpstr>The Switch Statement</vt:lpstr>
      <vt:lpstr>The for loop</vt:lpstr>
      <vt:lpstr>while loop</vt:lpstr>
      <vt:lpstr>do {… } while loops</vt:lpstr>
      <vt:lpstr>Break</vt:lpstr>
      <vt:lpstr>Continue</vt:lpstr>
      <vt:lpstr>INTRODUCTION TO ARRAYS</vt:lpstr>
      <vt:lpstr>ONE-DIMENSIONAL ARRAY</vt:lpstr>
      <vt:lpstr>CREATING AN ARRAY</vt:lpstr>
      <vt:lpstr>DECLARATION OF ARRAYS</vt:lpstr>
      <vt:lpstr>CREATION OF ARRAYS</vt:lpstr>
      <vt:lpstr>INITIALIZATION OF ARRAYS</vt:lpstr>
      <vt:lpstr>Points to ponder:</vt:lpstr>
      <vt:lpstr>ARRAY LENGTH</vt:lpstr>
      <vt:lpstr>TWO-DIMENSIONAL ARRAYS</vt:lpstr>
      <vt:lpstr>REPRESENTATION OF TWO-DIMENSIONAL ARRAY IN MEMORY</vt:lpstr>
      <vt:lpstr>Arrays</vt:lpstr>
      <vt:lpstr>PowerPoint Presentation</vt:lpstr>
      <vt:lpstr>Declaring Arrays</vt:lpstr>
      <vt:lpstr>Assigning Values</vt:lpstr>
      <vt:lpstr>Iterating Through Arrays</vt:lpstr>
      <vt:lpstr>Arrays of Objects</vt:lpstr>
      <vt:lpstr>Declaring the Array</vt:lpstr>
      <vt:lpstr>Array of Objects</vt:lpstr>
      <vt:lpstr>PowerPoint Presentation</vt:lpstr>
      <vt:lpstr>PowerPoint Presentation</vt:lpstr>
      <vt:lpstr>PowerPoint Presentation</vt:lpstr>
      <vt:lpstr>Initialize Array Of Objects  </vt:lpstr>
      <vt:lpstr>Activity: Program For An Array Of Objects In Java</vt:lpstr>
      <vt:lpstr>Initialize Array Of Objects - 2 ways</vt:lpstr>
      <vt:lpstr>PowerPoint Presentation</vt:lpstr>
      <vt:lpstr>PowerPoint Presentation</vt:lpstr>
      <vt:lpstr>PowerPoint Presentation</vt:lpstr>
      <vt:lpstr>PowerPoint Presentation</vt:lpstr>
      <vt:lpstr>Tutorial Activity : Array of Objects, Jagged Arrays, ‘final’ keyword</vt:lpstr>
      <vt:lpstr>Sample Solutions</vt:lpstr>
      <vt:lpstr>2-D Arrays (contd.)</vt:lpstr>
      <vt:lpstr>2-D Arrays (contd.)</vt:lpstr>
      <vt:lpstr>2 D Arrays (contd.)</vt:lpstr>
      <vt:lpstr>2 D Arrays (contd.)</vt:lpstr>
      <vt:lpstr>2 D Arrays (contd.)</vt:lpstr>
      <vt:lpstr>2 D Arrays (contd.)</vt:lpstr>
      <vt:lpstr>Variable length array: Jagged Arrays </vt:lpstr>
      <vt:lpstr>PowerPoint Presentation</vt:lpstr>
      <vt:lpstr>PowerPoint Presentation</vt:lpstr>
      <vt:lpstr>Jagged Arrays</vt:lpstr>
      <vt:lpstr>PowerPoint Presentation</vt:lpstr>
      <vt:lpstr>PowerPoint Presentation</vt:lpstr>
      <vt:lpstr>Java Command Line Arguments </vt:lpstr>
      <vt:lpstr>PowerPoint Presentation</vt:lpstr>
      <vt:lpstr>PowerPoint Presentation</vt:lpstr>
      <vt:lpstr>PowerPoint Presentation</vt:lpstr>
      <vt:lpstr>PowerPoint Presentation</vt:lpstr>
      <vt:lpstr>PowerPoint Presentation</vt:lpstr>
      <vt:lpstr>ArrayList in Java </vt:lpstr>
      <vt:lpstr>Add Items  </vt:lpstr>
      <vt:lpstr>For more on ArrayList refer:</vt:lpstr>
      <vt:lpstr>Objects in Java</vt:lpstr>
      <vt:lpstr>PowerPoint Presentation</vt:lpstr>
      <vt:lpstr>Java Iterator</vt:lpstr>
      <vt:lpstr>PowerPoint Presentation</vt:lpstr>
      <vt:lpstr>PowerPoint Presentation</vt:lpstr>
      <vt:lpstr>PowerPoint Presentation</vt:lpstr>
      <vt:lpstr>Vectors </vt:lpstr>
      <vt:lpstr>A Weakness of Arrays</vt:lpstr>
      <vt:lpstr>Resizing an Array (the hard way)</vt:lpstr>
      <vt:lpstr>VECTORS</vt:lpstr>
      <vt:lpstr>VECTORS ARE CREATED AS ARRAY AS FOLLOWS:</vt:lpstr>
      <vt:lpstr>ADVANTAGES OF VECTOR OVER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on Vectors:  https://www.upgrad.com/blog/vector-in-java/  https://www.scaler.com/topics/java/vector-in-java/  </vt:lpstr>
      <vt:lpstr>PowerPoint Presentation</vt:lpstr>
      <vt:lpstr>PowerPoint Presentation</vt:lpstr>
      <vt:lpstr>Codes Link</vt:lpstr>
      <vt:lpstr>WRAPPER CLASSES </vt:lpstr>
      <vt:lpstr>WRAPPER CLASSES FOR CONVERTING  SIMPLE TYPES</vt:lpstr>
      <vt:lpstr>Tutorial Activity : for-each loop, ArrayList, Iterator, Vectors, 'super' keyword</vt:lpstr>
      <vt:lpstr>Tutorial Activity : for-each loop, ArrayList, Iterator, Vectors, 'super' keyword</vt:lpstr>
      <vt:lpstr>Sample Solutions to Tutorial Questions</vt:lpstr>
      <vt:lpstr>class Vector</vt:lpstr>
      <vt:lpstr>class Vector (continued)</vt:lpstr>
      <vt:lpstr>Vector Declaration</vt:lpstr>
      <vt:lpstr>Vector Size/Capacity</vt:lpstr>
      <vt:lpstr>Setting Initial Capacity</vt:lpstr>
      <vt:lpstr>Size and capacity</vt:lpstr>
      <vt:lpstr>PowerPoint Presentation</vt:lpstr>
      <vt:lpstr>PowerPoint Presentation</vt:lpstr>
      <vt:lpstr>Primitive Data Types and the class Vector</vt:lpstr>
      <vt:lpstr>PowerPoint Presentation</vt:lpstr>
      <vt:lpstr>PowerPoint Presentation</vt:lpstr>
      <vt:lpstr>PowerPoint Presentation</vt:lpstr>
      <vt:lpstr>Primitive Data Types and the class Vector (continued)</vt:lpstr>
      <vt:lpstr>Vector and the foreach loop</vt:lpstr>
      <vt:lpstr>Members of the class Vector</vt:lpstr>
      <vt:lpstr>Members of the class Vector (continued)</vt:lpstr>
      <vt:lpstr>Members of the class Vector (continued)</vt:lpstr>
      <vt:lpstr>PowerPoint Presentation</vt:lpstr>
      <vt:lpstr>Strings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String (Revisited)</vt:lpstr>
      <vt:lpstr>PowerPoint Presentation</vt:lpstr>
      <vt:lpstr>PowerPoint Presentation</vt:lpstr>
      <vt:lpstr>class String (Revisited) (continued)</vt:lpstr>
      <vt:lpstr>PowerPoint Presentation</vt:lpstr>
      <vt:lpstr>PowerPoint Presentation</vt:lpstr>
      <vt:lpstr>STRINGS</vt:lpstr>
      <vt:lpstr>PowerPoint Presentation</vt:lpstr>
      <vt:lpstr>DECLARATION OF STRING</vt:lpstr>
      <vt:lpstr>STRING ARRAYS</vt:lpstr>
      <vt:lpstr>STRING METHODS</vt:lpstr>
      <vt:lpstr>The String Class</vt:lpstr>
      <vt:lpstr>Comparing Objects</vt:lpstr>
      <vt:lpstr>The StringBuffer Class</vt:lpstr>
      <vt:lpstr>PowerPoint Presentation</vt:lpstr>
      <vt:lpstr>Selector</vt:lpstr>
      <vt:lpstr>PowerPoint Presentation</vt:lpstr>
      <vt:lpstr>PowerPoint Presentation</vt:lpstr>
      <vt:lpstr>PowerPoint Presentation</vt:lpstr>
      <vt:lpstr>PowerPoint Presentation</vt:lpstr>
      <vt:lpstr>PowerPoint Presentation</vt:lpstr>
      <vt:lpstr>The super Reference</vt:lpstr>
      <vt:lpstr>The super 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keyword</vt:lpstr>
      <vt:lpstr>this keyword (contd.)</vt:lpstr>
      <vt:lpstr>Constructor chaining</vt:lpstr>
      <vt:lpstr>Java Garbage Collection </vt:lpstr>
      <vt:lpstr>Cleaning up unused object</vt:lpstr>
      <vt:lpstr>Garbage Collector</vt:lpstr>
      <vt:lpstr>Garbage Collector (contd.)</vt:lpstr>
      <vt:lpstr>Garbage Collector (contd.)</vt:lpstr>
      <vt:lpstr>Advantages</vt:lpstr>
      <vt:lpstr>Disadvantages</vt:lpstr>
      <vt:lpstr>PowerPoint Presentation</vt:lpstr>
      <vt:lpstr>PowerPoint Presentation</vt:lpstr>
      <vt:lpstr>PowerPoint Presentation</vt:lpstr>
      <vt:lpstr>PowerPoint Presentation</vt:lpstr>
      <vt:lpstr>PowerPoint Presentation</vt:lpstr>
      <vt:lpstr>PowerPoint Presentation</vt:lpstr>
      <vt:lpstr>The Final Modifier (Inheritance)</vt:lpstr>
      <vt:lpstr>PowerPoint Presentation</vt:lpstr>
      <vt:lpstr>PowerPoint Presentation</vt:lpstr>
      <vt:lpstr>PowerPoint Presentation</vt:lpstr>
      <vt:lpstr>Characteristics of final keyword in java:</vt:lpstr>
      <vt:lpstr>Classes ARE Object Definitions</vt:lpstr>
      <vt:lpstr>The three principles of OOP</vt:lpstr>
      <vt:lpstr>Simple Class and Method</vt:lpstr>
      <vt:lpstr>Methods</vt:lpstr>
      <vt:lpstr>Method Signatures</vt:lpstr>
      <vt:lpstr>Public/private</vt:lpstr>
      <vt:lpstr>Using objects</vt:lpstr>
      <vt:lpstr>Constructors</vt:lpstr>
      <vt:lpstr>Overloading</vt:lpstr>
      <vt:lpstr>Java Development Kit (JDK)</vt:lpstr>
      <vt:lpstr>PowerPoint Presentation</vt:lpstr>
      <vt:lpstr>Some Salient Characteristics of Java</vt:lpstr>
      <vt:lpstr>Java Processing and Execution</vt:lpstr>
      <vt:lpstr>Compiling and Executing a Java Program</vt:lpstr>
      <vt:lpstr>Classes and Objects</vt:lpstr>
      <vt:lpstr>Grouping Classes: The Java API</vt:lpstr>
      <vt:lpstr>A Little Example of import and main</vt:lpstr>
      <vt:lpstr>Processing and Running HelloWorld</vt:lpstr>
      <vt:lpstr>Names &amp; Identifiers</vt:lpstr>
      <vt:lpstr>Keywords in Java</vt:lpstr>
      <vt:lpstr>PowerPoint Presentation</vt:lpstr>
      <vt:lpstr>PowerPoint Presentation</vt:lpstr>
      <vt:lpstr>References and Primitive Data Types</vt:lpstr>
      <vt:lpstr>Primitive Data Types</vt:lpstr>
      <vt:lpstr>Primitive Data Types</vt:lpstr>
      <vt:lpstr>Operators</vt:lpstr>
      <vt:lpstr>Operators</vt:lpstr>
      <vt:lpstr>Type Compatibility and Conversion</vt:lpstr>
      <vt:lpstr>Declaring and Setting Variables</vt:lpstr>
      <vt:lpstr>Referencing and Creating Objects</vt:lpstr>
      <vt:lpstr>Java Control Statements</vt:lpstr>
      <vt:lpstr>Java Control Statements (continued)</vt:lpstr>
      <vt:lpstr>Java Control Statements (continued)</vt:lpstr>
      <vt:lpstr>Methods</vt:lpstr>
      <vt:lpstr>The Class Math</vt:lpstr>
      <vt:lpstr>Escape Sequences</vt:lpstr>
      <vt:lpstr>Defining Your Own Classes</vt:lpstr>
      <vt:lpstr>Defining Your Own Classes (continued)</vt:lpstr>
      <vt:lpstr>Input/Output using Streams</vt:lpstr>
      <vt:lpstr>Summary </vt:lpstr>
      <vt:lpstr>Summary (continued)</vt:lpstr>
      <vt:lpstr>Practise</vt:lpstr>
      <vt:lpstr>Expt. 1: Perfect Number</vt:lpstr>
      <vt:lpstr>PowerPoint Presentation</vt:lpstr>
      <vt:lpstr>PowerPoint Presentation</vt:lpstr>
      <vt:lpstr>Steps to Find Perfect Number </vt:lpstr>
      <vt:lpstr>PowerPoint Presentation</vt:lpstr>
      <vt:lpstr>Static Method</vt:lpstr>
      <vt:lpstr>PowerPoint Presentation</vt:lpstr>
      <vt:lpstr>Output</vt:lpstr>
      <vt:lpstr>Using two classes in Java program </vt:lpstr>
      <vt:lpstr>PowerPoint Presentation</vt:lpstr>
      <vt:lpstr>PowerPoint Presentation</vt:lpstr>
      <vt:lpstr>Flow of Control</vt:lpstr>
      <vt:lpstr>If – The Conditional Statement</vt:lpstr>
      <vt:lpstr>Relational Operators</vt:lpstr>
      <vt:lpstr>If… else</vt:lpstr>
      <vt:lpstr>Nested if … else</vt:lpstr>
      <vt:lpstr>else if</vt:lpstr>
      <vt:lpstr>A Warning…</vt:lpstr>
      <vt:lpstr>The Switch Statement</vt:lpstr>
      <vt:lpstr>The for loop</vt:lpstr>
      <vt:lpstr>while loop</vt:lpstr>
      <vt:lpstr>do {… } while loops</vt:lpstr>
      <vt:lpstr>Break</vt:lpstr>
      <vt:lpstr>Continue</vt:lpstr>
      <vt:lpstr>Data encapsulation</vt:lpstr>
      <vt:lpstr>Runtime polymorphism in java</vt:lpstr>
      <vt:lpstr>PowerPoint Presentation</vt:lpstr>
      <vt:lpstr>What is Upcasting?</vt:lpstr>
      <vt:lpstr>Rules to be Followed When Executing Run Time Polymorphism </vt:lpstr>
      <vt:lpstr>EXAMPLE </vt:lpstr>
      <vt:lpstr>PowerPoint Presentation</vt:lpstr>
      <vt:lpstr>Constructors</vt:lpstr>
      <vt:lpstr>PowerPoint Presentation</vt:lpstr>
      <vt:lpstr>The Class Constructor</vt:lpstr>
      <vt:lpstr>Copy Constructor with Object - Algorithm </vt:lpstr>
      <vt:lpstr>The Class Destructor</vt:lpstr>
      <vt:lpstr>Overloading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Overriding Methods</vt:lpstr>
      <vt:lpstr>Overriding</vt:lpstr>
      <vt:lpstr>Overloading vs. Overriding</vt:lpstr>
      <vt:lpstr>Method Overriding</vt:lpstr>
      <vt:lpstr>Method Overloading Vs. Method Overriding </vt:lpstr>
      <vt:lpstr>Method Overloading Vs. Method Overriding (2)</vt:lpstr>
      <vt:lpstr>Method Overloading Vs. Method Overriding (3)</vt:lpstr>
      <vt:lpstr>Method Overloading Vs. Method Overriding (4)</vt:lpstr>
      <vt:lpstr>PowerPoint Presentation</vt:lpstr>
      <vt:lpstr>PowerPoint Presentation</vt:lpstr>
      <vt:lpstr>Constructor Overloading</vt:lpstr>
      <vt:lpstr>PowerPoint Presentation</vt:lpstr>
      <vt:lpstr>PowerPoint Presentation</vt:lpstr>
      <vt:lpstr>PowerPoint Presentation</vt:lpstr>
      <vt:lpstr>CODING ACTIVITY</vt:lpstr>
      <vt:lpstr>PowerPoint Presentation</vt:lpstr>
      <vt:lpstr>PowerPoint Presentation</vt:lpstr>
      <vt:lpstr>PowerPoint Presentation</vt:lpstr>
      <vt:lpstr>PowerPoint Presentation</vt:lpstr>
      <vt:lpstr>PowerPoint Presentation</vt:lpstr>
      <vt:lpstr>CODING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Object Oriented Programming</dc:title>
  <dc:creator>Atharva Upare</dc:creator>
  <cp:lastModifiedBy>Atharva Upare</cp:lastModifiedBy>
  <cp:revision>1</cp:revision>
  <dcterms:modified xsi:type="dcterms:W3CDTF">2023-09-08T08:44:19Z</dcterms:modified>
</cp:coreProperties>
</file>